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73" r:id="rId3"/>
    <p:sldMasterId id="2147483660" r:id="rId4"/>
  </p:sldMasterIdLst>
  <p:notesMasterIdLst>
    <p:notesMasterId r:id="rId196"/>
  </p:notesMasterIdLst>
  <p:handoutMasterIdLst>
    <p:handoutMasterId r:id="rId197"/>
  </p:handoutMasterIdLst>
  <p:sldIdLst>
    <p:sldId id="256" r:id="rId5"/>
    <p:sldId id="689" r:id="rId6"/>
    <p:sldId id="449" r:id="rId7"/>
    <p:sldId id="407" r:id="rId8"/>
    <p:sldId id="451" r:id="rId9"/>
    <p:sldId id="312" r:id="rId10"/>
    <p:sldId id="259" r:id="rId11"/>
    <p:sldId id="268" r:id="rId12"/>
    <p:sldId id="303" r:id="rId13"/>
    <p:sldId id="314" r:id="rId14"/>
    <p:sldId id="430" r:id="rId15"/>
    <p:sldId id="444" r:id="rId16"/>
    <p:sldId id="440" r:id="rId17"/>
    <p:sldId id="441" r:id="rId18"/>
    <p:sldId id="442" r:id="rId19"/>
    <p:sldId id="443" r:id="rId20"/>
    <p:sldId id="269" r:id="rId21"/>
    <p:sldId id="532" r:id="rId22"/>
    <p:sldId id="257" r:id="rId23"/>
    <p:sldId id="352" r:id="rId24"/>
    <p:sldId id="679" r:id="rId25"/>
    <p:sldId id="393" r:id="rId26"/>
    <p:sldId id="318" r:id="rId27"/>
    <p:sldId id="271" r:id="rId28"/>
    <p:sldId id="315" r:id="rId29"/>
    <p:sldId id="282" r:id="rId30"/>
    <p:sldId id="514" r:id="rId31"/>
    <p:sldId id="515" r:id="rId32"/>
    <p:sldId id="411" r:id="rId33"/>
    <p:sldId id="412" r:id="rId34"/>
    <p:sldId id="413" r:id="rId35"/>
    <p:sldId id="414" r:id="rId36"/>
    <p:sldId id="415" r:id="rId37"/>
    <p:sldId id="316" r:id="rId38"/>
    <p:sldId id="281" r:id="rId39"/>
    <p:sldId id="286" r:id="rId40"/>
    <p:sldId id="276" r:id="rId41"/>
    <p:sldId id="535" r:id="rId42"/>
    <p:sldId id="292" r:id="rId43"/>
    <p:sldId id="290" r:id="rId44"/>
    <p:sldId id="517" r:id="rId45"/>
    <p:sldId id="518" r:id="rId46"/>
    <p:sldId id="516" r:id="rId47"/>
    <p:sldId id="519" r:id="rId48"/>
    <p:sldId id="559" r:id="rId49"/>
    <p:sldId id="520" r:id="rId50"/>
    <p:sldId id="521" r:id="rId51"/>
    <p:sldId id="561" r:id="rId52"/>
    <p:sldId id="522" r:id="rId53"/>
    <p:sldId id="562" r:id="rId54"/>
    <p:sldId id="563" r:id="rId55"/>
    <p:sldId id="536" r:id="rId56"/>
    <p:sldId id="537" r:id="rId57"/>
    <p:sldId id="538" r:id="rId58"/>
    <p:sldId id="539" r:id="rId59"/>
    <p:sldId id="540" r:id="rId60"/>
    <p:sldId id="564" r:id="rId61"/>
    <p:sldId id="565" r:id="rId62"/>
    <p:sldId id="529" r:id="rId63"/>
    <p:sldId id="566" r:id="rId64"/>
    <p:sldId id="542" r:id="rId65"/>
    <p:sldId id="543" r:id="rId66"/>
    <p:sldId id="544" r:id="rId67"/>
    <p:sldId id="555" r:id="rId68"/>
    <p:sldId id="556" r:id="rId69"/>
    <p:sldId id="546" r:id="rId70"/>
    <p:sldId id="580" r:id="rId71"/>
    <p:sldId id="557" r:id="rId72"/>
    <p:sldId id="581" r:id="rId73"/>
    <p:sldId id="558" r:id="rId74"/>
    <p:sldId id="583" r:id="rId75"/>
    <p:sldId id="547" r:id="rId76"/>
    <p:sldId id="582" r:id="rId77"/>
    <p:sldId id="548" r:id="rId78"/>
    <p:sldId id="550" r:id="rId79"/>
    <p:sldId id="549" r:id="rId80"/>
    <p:sldId id="551" r:id="rId81"/>
    <p:sldId id="552" r:id="rId82"/>
    <p:sldId id="553" r:id="rId83"/>
    <p:sldId id="584" r:id="rId84"/>
    <p:sldId id="585" r:id="rId85"/>
    <p:sldId id="586" r:id="rId86"/>
    <p:sldId id="587" r:id="rId87"/>
    <p:sldId id="588" r:id="rId88"/>
    <p:sldId id="589" r:id="rId89"/>
    <p:sldId id="567" r:id="rId90"/>
    <p:sldId id="569" r:id="rId91"/>
    <p:sldId id="570" r:id="rId92"/>
    <p:sldId id="571" r:id="rId93"/>
    <p:sldId id="572" r:id="rId94"/>
    <p:sldId id="573" r:id="rId95"/>
    <p:sldId id="574" r:id="rId96"/>
    <p:sldId id="575" r:id="rId97"/>
    <p:sldId id="576" r:id="rId98"/>
    <p:sldId id="577" r:id="rId99"/>
    <p:sldId id="578" r:id="rId100"/>
    <p:sldId id="666" r:id="rId101"/>
    <p:sldId id="667" r:id="rId102"/>
    <p:sldId id="668" r:id="rId103"/>
    <p:sldId id="669" r:id="rId104"/>
    <p:sldId id="670" r:id="rId105"/>
    <p:sldId id="671" r:id="rId106"/>
    <p:sldId id="591" r:id="rId107"/>
    <p:sldId id="590" r:id="rId108"/>
    <p:sldId id="678" r:id="rId109"/>
    <p:sldId id="593" r:id="rId110"/>
    <p:sldId id="594" r:id="rId111"/>
    <p:sldId id="595" r:id="rId112"/>
    <p:sldId id="596" r:id="rId113"/>
    <p:sldId id="607" r:id="rId114"/>
    <p:sldId id="603" r:id="rId115"/>
    <p:sldId id="608" r:id="rId116"/>
    <p:sldId id="598" r:id="rId117"/>
    <p:sldId id="599" r:id="rId118"/>
    <p:sldId id="600" r:id="rId119"/>
    <p:sldId id="601" r:id="rId120"/>
    <p:sldId id="605" r:id="rId121"/>
    <p:sldId id="602" r:id="rId122"/>
    <p:sldId id="606" r:id="rId123"/>
    <p:sldId id="604" r:id="rId124"/>
    <p:sldId id="611" r:id="rId125"/>
    <p:sldId id="612" r:id="rId126"/>
    <p:sldId id="616" r:id="rId127"/>
    <p:sldId id="621" r:id="rId128"/>
    <p:sldId id="623" r:id="rId129"/>
    <p:sldId id="625" r:id="rId130"/>
    <p:sldId id="626" r:id="rId131"/>
    <p:sldId id="627" r:id="rId132"/>
    <p:sldId id="628" r:id="rId133"/>
    <p:sldId id="633" r:id="rId134"/>
    <p:sldId id="630" r:id="rId135"/>
    <p:sldId id="629" r:id="rId136"/>
    <p:sldId id="631" r:id="rId137"/>
    <p:sldId id="613" r:id="rId138"/>
    <p:sldId id="615" r:id="rId139"/>
    <p:sldId id="618" r:id="rId140"/>
    <p:sldId id="619" r:id="rId141"/>
    <p:sldId id="620" r:id="rId142"/>
    <p:sldId id="654" r:id="rId143"/>
    <p:sldId id="676" r:id="rId144"/>
    <p:sldId id="653" r:id="rId145"/>
    <p:sldId id="658" r:id="rId146"/>
    <p:sldId id="657" r:id="rId147"/>
    <p:sldId id="656" r:id="rId148"/>
    <p:sldId id="655" r:id="rId149"/>
    <p:sldId id="662" r:id="rId150"/>
    <p:sldId id="661" r:id="rId151"/>
    <p:sldId id="660" r:id="rId152"/>
    <p:sldId id="665" r:id="rId153"/>
    <p:sldId id="664" r:id="rId154"/>
    <p:sldId id="635" r:id="rId155"/>
    <p:sldId id="677" r:id="rId156"/>
    <p:sldId id="674" r:id="rId157"/>
    <p:sldId id="638" r:id="rId158"/>
    <p:sldId id="672" r:id="rId159"/>
    <p:sldId id="639" r:id="rId160"/>
    <p:sldId id="640" r:id="rId161"/>
    <p:sldId id="641" r:id="rId162"/>
    <p:sldId id="642" r:id="rId163"/>
    <p:sldId id="644" r:id="rId164"/>
    <p:sldId id="645" r:id="rId165"/>
    <p:sldId id="675" r:id="rId166"/>
    <p:sldId id="274" r:id="rId167"/>
    <p:sldId id="647" r:id="rId168"/>
    <p:sldId id="648" r:id="rId169"/>
    <p:sldId id="275" r:id="rId170"/>
    <p:sldId id="526" r:id="rId171"/>
    <p:sldId id="386" r:id="rId172"/>
    <p:sldId id="683" r:id="rId173"/>
    <p:sldId id="684" r:id="rId174"/>
    <p:sldId id="685" r:id="rId175"/>
    <p:sldId id="686" r:id="rId176"/>
    <p:sldId id="687" r:id="rId177"/>
    <p:sldId id="688" r:id="rId178"/>
    <p:sldId id="273" r:id="rId179"/>
    <p:sldId id="525" r:id="rId180"/>
    <p:sldId id="682" r:id="rId181"/>
    <p:sldId id="681" r:id="rId182"/>
    <p:sldId id="524" r:id="rId183"/>
    <p:sldId id="528" r:id="rId184"/>
    <p:sldId id="527" r:id="rId185"/>
    <p:sldId id="452" r:id="rId186"/>
    <p:sldId id="680" r:id="rId187"/>
    <p:sldId id="533" r:id="rId188"/>
    <p:sldId id="690" r:id="rId189"/>
    <p:sldId id="691" r:id="rId190"/>
    <p:sldId id="523" r:id="rId191"/>
    <p:sldId id="348" r:id="rId192"/>
    <p:sldId id="283" r:id="rId193"/>
    <p:sldId id="692" r:id="rId194"/>
    <p:sldId id="531" r:id="rId1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00" autoAdjust="0"/>
    <p:restoredTop sz="88456" autoAdjust="0"/>
  </p:normalViewPr>
  <p:slideViewPr>
    <p:cSldViewPr>
      <p:cViewPr varScale="1">
        <p:scale>
          <a:sx n="87" d="100"/>
          <a:sy n="87" d="100"/>
        </p:scale>
        <p:origin x="768" y="8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B6C9D-D469-4648-A923-5289FC0F9BBF}" type="doc">
      <dgm:prSet loTypeId="urn:microsoft.com/office/officeart/2005/8/layout/default#1" loCatId="list" qsTypeId="urn:microsoft.com/office/officeart/2005/8/quickstyle/simple2" qsCatId="simple" csTypeId="urn:microsoft.com/office/officeart/2005/8/colors/colorful1#2" csCatId="colorful" phldr="1"/>
      <dgm:spPr/>
      <dgm:t>
        <a:bodyPr/>
        <a:lstStyle/>
        <a:p>
          <a:endParaRPr lang="en-IN"/>
        </a:p>
      </dgm:t>
    </dgm:pt>
    <dgm:pt modelId="{2DDD4C25-F46E-4EF5-9038-4CBB68ACA68F}">
      <dgm:prSet phldrT="[Text]" custT="1"/>
      <dgm:spPr/>
      <dgm:t>
        <a:bodyPr/>
        <a:lstStyle/>
        <a:p>
          <a:r>
            <a:rPr lang="en-IN" sz="1800" dirty="0">
              <a:latin typeface="Times New Roman" panose="02020603050405020304" pitchFamily="18" charset="0"/>
              <a:cs typeface="Times New Roman" panose="02020603050405020304" pitchFamily="18" charset="0"/>
            </a:rPr>
            <a:t>Top-Down parsing is equivalent to left-most derivation</a:t>
          </a:r>
        </a:p>
      </dgm:t>
    </dgm:pt>
    <dgm:pt modelId="{1521577D-6EA4-4A23-846A-A39B8FF6624B}" type="parTrans" cxnId="{CA690DB4-E17C-4A69-9BA5-A5F2342B9CF9}">
      <dgm:prSet/>
      <dgm:spPr/>
      <dgm:t>
        <a:bodyPr/>
        <a:lstStyle/>
        <a:p>
          <a:endParaRPr lang="en-IN"/>
        </a:p>
      </dgm:t>
    </dgm:pt>
    <dgm:pt modelId="{F10A87CF-66C3-44A1-9561-D15F9847424E}" type="sibTrans" cxnId="{CA690DB4-E17C-4A69-9BA5-A5F2342B9CF9}">
      <dgm:prSet/>
      <dgm:spPr/>
      <dgm:t>
        <a:bodyPr/>
        <a:lstStyle/>
        <a:p>
          <a:endParaRPr lang="en-IN"/>
        </a:p>
      </dgm:t>
    </dgm:pt>
    <dgm:pt modelId="{28BC49CA-D961-4AD0-B8C9-A5FC589FE6CB}">
      <dgm:prSet phldrT="[Text]" custT="1"/>
      <dgm:spPr/>
      <dgm:t>
        <a:bodyPr/>
        <a:lstStyle/>
        <a:p>
          <a:r>
            <a:rPr lang="en-IN" sz="1800" dirty="0">
              <a:latin typeface="Times New Roman" panose="02020603050405020304" pitchFamily="18" charset="0"/>
              <a:cs typeface="Times New Roman" panose="02020603050405020304" pitchFamily="18" charset="0"/>
            </a:rPr>
            <a:t>Bottom-Up parsing is equivalent to reverse of right most derivation</a:t>
          </a:r>
        </a:p>
      </dgm:t>
    </dgm:pt>
    <dgm:pt modelId="{13EDF841-DECC-42F1-864B-9220A7D435BF}" type="parTrans" cxnId="{D5ACE133-8AEF-4362-9F1B-7742F0489330}">
      <dgm:prSet/>
      <dgm:spPr/>
      <dgm:t>
        <a:bodyPr/>
        <a:lstStyle/>
        <a:p>
          <a:endParaRPr lang="en-IN"/>
        </a:p>
      </dgm:t>
    </dgm:pt>
    <dgm:pt modelId="{6DC228B5-3066-41C9-981E-68BD4B3EF2EB}" type="sibTrans" cxnId="{D5ACE133-8AEF-4362-9F1B-7742F0489330}">
      <dgm:prSet/>
      <dgm:spPr/>
      <dgm:t>
        <a:bodyPr/>
        <a:lstStyle/>
        <a:p>
          <a:endParaRPr lang="en-IN"/>
        </a:p>
      </dgm:t>
    </dgm:pt>
    <dgm:pt modelId="{1B436C4F-8F09-451B-A613-0A25B27EF535}" type="pres">
      <dgm:prSet presAssocID="{047B6C9D-D469-4648-A923-5289FC0F9BBF}" presName="diagram" presStyleCnt="0">
        <dgm:presLayoutVars>
          <dgm:dir/>
          <dgm:resizeHandles val="exact"/>
        </dgm:presLayoutVars>
      </dgm:prSet>
      <dgm:spPr/>
      <dgm:t>
        <a:bodyPr/>
        <a:lstStyle/>
        <a:p>
          <a:endParaRPr lang="en-US"/>
        </a:p>
      </dgm:t>
    </dgm:pt>
    <dgm:pt modelId="{59018576-0523-40B6-90C0-5B35F7D50B64}" type="pres">
      <dgm:prSet presAssocID="{2DDD4C25-F46E-4EF5-9038-4CBB68ACA68F}" presName="node" presStyleLbl="node1" presStyleIdx="0" presStyleCnt="2" custScaleX="206107">
        <dgm:presLayoutVars>
          <dgm:bulletEnabled val="1"/>
        </dgm:presLayoutVars>
      </dgm:prSet>
      <dgm:spPr/>
      <dgm:t>
        <a:bodyPr/>
        <a:lstStyle/>
        <a:p>
          <a:endParaRPr lang="en-US"/>
        </a:p>
      </dgm:t>
    </dgm:pt>
    <dgm:pt modelId="{AC54979E-5796-460F-94E5-77EBAE2B7D5E}" type="pres">
      <dgm:prSet presAssocID="{F10A87CF-66C3-44A1-9561-D15F9847424E}" presName="sibTrans" presStyleCnt="0"/>
      <dgm:spPr/>
    </dgm:pt>
    <dgm:pt modelId="{C4C08D22-64C0-48F7-BB9A-3E0CE200D25D}" type="pres">
      <dgm:prSet presAssocID="{28BC49CA-D961-4AD0-B8C9-A5FC589FE6CB}" presName="node" presStyleLbl="node1" presStyleIdx="1" presStyleCnt="2" custScaleX="207430" custScaleY="93609">
        <dgm:presLayoutVars>
          <dgm:bulletEnabled val="1"/>
        </dgm:presLayoutVars>
      </dgm:prSet>
      <dgm:spPr/>
      <dgm:t>
        <a:bodyPr/>
        <a:lstStyle/>
        <a:p>
          <a:endParaRPr lang="en-US"/>
        </a:p>
      </dgm:t>
    </dgm:pt>
  </dgm:ptLst>
  <dgm:cxnLst>
    <dgm:cxn modelId="{D6D68C80-C50D-4EA7-89D4-4E67EB2E8C07}" type="presOf" srcId="{28BC49CA-D961-4AD0-B8C9-A5FC589FE6CB}" destId="{C4C08D22-64C0-48F7-BB9A-3E0CE200D25D}" srcOrd="0" destOrd="0" presId="urn:microsoft.com/office/officeart/2005/8/layout/default#1"/>
    <dgm:cxn modelId="{CA690DB4-E17C-4A69-9BA5-A5F2342B9CF9}" srcId="{047B6C9D-D469-4648-A923-5289FC0F9BBF}" destId="{2DDD4C25-F46E-4EF5-9038-4CBB68ACA68F}" srcOrd="0" destOrd="0" parTransId="{1521577D-6EA4-4A23-846A-A39B8FF6624B}" sibTransId="{F10A87CF-66C3-44A1-9561-D15F9847424E}"/>
    <dgm:cxn modelId="{E4DEF149-4E7F-4408-BA1A-92BEAE8768F5}" type="presOf" srcId="{2DDD4C25-F46E-4EF5-9038-4CBB68ACA68F}" destId="{59018576-0523-40B6-90C0-5B35F7D50B64}" srcOrd="0" destOrd="0" presId="urn:microsoft.com/office/officeart/2005/8/layout/default#1"/>
    <dgm:cxn modelId="{D5ACE133-8AEF-4362-9F1B-7742F0489330}" srcId="{047B6C9D-D469-4648-A923-5289FC0F9BBF}" destId="{28BC49CA-D961-4AD0-B8C9-A5FC589FE6CB}" srcOrd="1" destOrd="0" parTransId="{13EDF841-DECC-42F1-864B-9220A7D435BF}" sibTransId="{6DC228B5-3066-41C9-981E-68BD4B3EF2EB}"/>
    <dgm:cxn modelId="{F35BC1E3-779A-4777-AD6E-29967D3BDDFB}" type="presOf" srcId="{047B6C9D-D469-4648-A923-5289FC0F9BBF}" destId="{1B436C4F-8F09-451B-A613-0A25B27EF535}" srcOrd="0" destOrd="0" presId="urn:microsoft.com/office/officeart/2005/8/layout/default#1"/>
    <dgm:cxn modelId="{D88A186F-3A31-41DD-B495-77E2DE5A4E6C}" type="presParOf" srcId="{1B436C4F-8F09-451B-A613-0A25B27EF535}" destId="{59018576-0523-40B6-90C0-5B35F7D50B64}" srcOrd="0" destOrd="0" presId="urn:microsoft.com/office/officeart/2005/8/layout/default#1"/>
    <dgm:cxn modelId="{840593BB-B0FD-45E9-AD40-943D4D22DD11}" type="presParOf" srcId="{1B436C4F-8F09-451B-A613-0A25B27EF535}" destId="{AC54979E-5796-460F-94E5-77EBAE2B7D5E}" srcOrd="1" destOrd="0" presId="urn:microsoft.com/office/officeart/2005/8/layout/default#1"/>
    <dgm:cxn modelId="{40546D1E-F0D4-4F79-B5CF-A957DD78021A}" type="presParOf" srcId="{1B436C4F-8F09-451B-A613-0A25B27EF535}" destId="{C4C08D22-64C0-48F7-BB9A-3E0CE200D25D}" srcOrd="2"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09F022-338E-4AB7-9D16-BF135D720A1C}" type="doc">
      <dgm:prSet loTypeId="urn:microsoft.com/office/officeart/2005/8/layout/list1" loCatId="list" qsTypeId="urn:microsoft.com/office/officeart/2005/8/quickstyle/simple1" qsCatId="simple" csTypeId="urn:microsoft.com/office/officeart/2005/8/colors/colorful1#3" csCatId="colorful" phldr="1"/>
      <dgm:spPr/>
      <dgm:t>
        <a:bodyPr/>
        <a:lstStyle/>
        <a:p>
          <a:endParaRPr lang="en-IN"/>
        </a:p>
      </dgm:t>
    </dgm:pt>
    <dgm:pt modelId="{F84109C3-638F-4DF6-8A61-0FAFB2F28E4E}">
      <dgm:prSet phldrT="[Text]"/>
      <dgm:spPr/>
      <dgm:t>
        <a:bodyPr/>
        <a:lstStyle/>
        <a:p>
          <a:r>
            <a:rPr lang="en-US" dirty="0">
              <a:latin typeface="Times New Roman" panose="02020603050405020304" pitchFamily="18" charset="0"/>
              <a:cs typeface="Times New Roman" panose="02020603050405020304" pitchFamily="18" charset="0"/>
            </a:rPr>
            <a:t>Recursive Descent Parser:</a:t>
          </a:r>
          <a:endParaRPr lang="en-IN" dirty="0"/>
        </a:p>
      </dgm:t>
    </dgm:pt>
    <dgm:pt modelId="{07FC9534-188D-451C-A45D-07535BBF7DCC}" type="parTrans" cxnId="{736B0EF4-DB51-4455-A1BB-605E8A79D12A}">
      <dgm:prSet/>
      <dgm:spPr/>
      <dgm:t>
        <a:bodyPr/>
        <a:lstStyle/>
        <a:p>
          <a:endParaRPr lang="en-IN"/>
        </a:p>
      </dgm:t>
    </dgm:pt>
    <dgm:pt modelId="{36ACABAC-8D22-4B6F-8B42-D1C967A7870C}" type="sibTrans" cxnId="{736B0EF4-DB51-4455-A1BB-605E8A79D12A}">
      <dgm:prSet/>
      <dgm:spPr/>
      <dgm:t>
        <a:bodyPr/>
        <a:lstStyle/>
        <a:p>
          <a:endParaRPr lang="en-IN"/>
        </a:p>
      </dgm:t>
    </dgm:pt>
    <dgm:pt modelId="{4CF54BF5-F624-4D3E-87D1-CB857D49CA40}">
      <dgm:prSet custT="1"/>
      <dgm:spPr/>
      <dgm:t>
        <a:bodyPr/>
        <a:lstStyle/>
        <a:p>
          <a:r>
            <a:rPr lang="en-US" sz="1800" dirty="0">
              <a:latin typeface="Times New Roman" panose="02020603050405020304" pitchFamily="18" charset="0"/>
              <a:cs typeface="Times New Roman" panose="02020603050405020304" pitchFamily="18" charset="0"/>
            </a:rPr>
            <a:t>It is also known as Brute force parser or backtracking parser. It basically generates the parse tree by using brute force and backtracking</a:t>
          </a:r>
          <a:endParaRPr lang="en-IN" sz="1800" dirty="0"/>
        </a:p>
      </dgm:t>
    </dgm:pt>
    <dgm:pt modelId="{DD692197-5F03-403E-A9D0-0AE7FFAA0D36}" type="parTrans" cxnId="{C5137B8B-A5C8-44EC-B27A-FAC46A12D7EC}">
      <dgm:prSet/>
      <dgm:spPr/>
      <dgm:t>
        <a:bodyPr/>
        <a:lstStyle/>
        <a:p>
          <a:endParaRPr lang="en-IN"/>
        </a:p>
      </dgm:t>
    </dgm:pt>
    <dgm:pt modelId="{FC8E7901-0262-48DF-A81F-2060347764FF}" type="sibTrans" cxnId="{C5137B8B-A5C8-44EC-B27A-FAC46A12D7EC}">
      <dgm:prSet/>
      <dgm:spPr/>
      <dgm:t>
        <a:bodyPr/>
        <a:lstStyle/>
        <a:p>
          <a:endParaRPr lang="en-IN"/>
        </a:p>
      </dgm:t>
    </dgm:pt>
    <dgm:pt modelId="{385185F3-4F12-4FF9-914A-900FD84CAA2D}">
      <dgm:prSet/>
      <dgm:spPr/>
      <dgm:t>
        <a:bodyPr/>
        <a:lstStyle/>
        <a:p>
          <a:r>
            <a:rPr lang="en-US" dirty="0">
              <a:latin typeface="Times New Roman" panose="02020603050405020304" pitchFamily="18" charset="0"/>
              <a:cs typeface="Times New Roman" panose="02020603050405020304" pitchFamily="18" charset="0"/>
            </a:rPr>
            <a:t>Non-Recursive Descent Parser:</a:t>
          </a:r>
          <a:endParaRPr lang="en-IN" dirty="0"/>
        </a:p>
      </dgm:t>
    </dgm:pt>
    <dgm:pt modelId="{59EAAF88-8864-49F3-903D-EDEFE92CE976}" type="parTrans" cxnId="{248D7722-A956-42C3-9EBE-6C0F6AD4348E}">
      <dgm:prSet/>
      <dgm:spPr/>
      <dgm:t>
        <a:bodyPr/>
        <a:lstStyle/>
        <a:p>
          <a:endParaRPr lang="en-IN"/>
        </a:p>
      </dgm:t>
    </dgm:pt>
    <dgm:pt modelId="{AAE9575F-1AE6-4D94-8B9B-DB33F1E73EC8}" type="sibTrans" cxnId="{248D7722-A956-42C3-9EBE-6C0F6AD4348E}">
      <dgm:prSet/>
      <dgm:spPr/>
      <dgm:t>
        <a:bodyPr/>
        <a:lstStyle/>
        <a:p>
          <a:endParaRPr lang="en-IN"/>
        </a:p>
      </dgm:t>
    </dgm:pt>
    <dgm:pt modelId="{0CC57211-8AFD-4BF1-B43D-FA0F8CE2EF49}">
      <dgm:prSet custT="1"/>
      <dgm:spPr/>
      <dgm:t>
        <a:bodyPr/>
        <a:lstStyle/>
        <a:p>
          <a:r>
            <a:rPr lang="en-US" sz="1800" dirty="0">
              <a:latin typeface="Times New Roman" panose="02020603050405020304" pitchFamily="18" charset="0"/>
              <a:cs typeface="Times New Roman" panose="02020603050405020304" pitchFamily="18" charset="0"/>
            </a:rPr>
            <a:t>It is also known as LL(1) parser or predictive parser or without backtracking parser or dynamic parser. It uses parsing table to generate the parse tree instead of backtracking.</a:t>
          </a:r>
          <a:endParaRPr lang="en-IN" sz="1800" dirty="0"/>
        </a:p>
      </dgm:t>
    </dgm:pt>
    <dgm:pt modelId="{A5877454-7419-480F-9736-126D25337705}" type="parTrans" cxnId="{54FA8DCE-5E42-492C-83D6-C214634460D6}">
      <dgm:prSet/>
      <dgm:spPr/>
      <dgm:t>
        <a:bodyPr/>
        <a:lstStyle/>
        <a:p>
          <a:endParaRPr lang="en-IN"/>
        </a:p>
      </dgm:t>
    </dgm:pt>
    <dgm:pt modelId="{524323D2-A6F4-409A-AFA1-8A6C3D9F7356}" type="sibTrans" cxnId="{54FA8DCE-5E42-492C-83D6-C214634460D6}">
      <dgm:prSet/>
      <dgm:spPr/>
      <dgm:t>
        <a:bodyPr/>
        <a:lstStyle/>
        <a:p>
          <a:endParaRPr lang="en-IN"/>
        </a:p>
      </dgm:t>
    </dgm:pt>
    <dgm:pt modelId="{127EC35D-E4DA-453C-AC71-83850ACF86A6}" type="pres">
      <dgm:prSet presAssocID="{8D09F022-338E-4AB7-9D16-BF135D720A1C}" presName="linear" presStyleCnt="0">
        <dgm:presLayoutVars>
          <dgm:dir/>
          <dgm:animLvl val="lvl"/>
          <dgm:resizeHandles val="exact"/>
        </dgm:presLayoutVars>
      </dgm:prSet>
      <dgm:spPr/>
      <dgm:t>
        <a:bodyPr/>
        <a:lstStyle/>
        <a:p>
          <a:endParaRPr lang="en-US"/>
        </a:p>
      </dgm:t>
    </dgm:pt>
    <dgm:pt modelId="{9262E974-EAD0-4F39-8943-09AD3AF1CEDD}" type="pres">
      <dgm:prSet presAssocID="{F84109C3-638F-4DF6-8A61-0FAFB2F28E4E}" presName="parentLin" presStyleCnt="0"/>
      <dgm:spPr/>
    </dgm:pt>
    <dgm:pt modelId="{E56665B7-B9C1-4871-9525-907EADC2206F}" type="pres">
      <dgm:prSet presAssocID="{F84109C3-638F-4DF6-8A61-0FAFB2F28E4E}" presName="parentLeftMargin" presStyleLbl="node1" presStyleIdx="0" presStyleCnt="2"/>
      <dgm:spPr/>
      <dgm:t>
        <a:bodyPr/>
        <a:lstStyle/>
        <a:p>
          <a:endParaRPr lang="en-US"/>
        </a:p>
      </dgm:t>
    </dgm:pt>
    <dgm:pt modelId="{C83520D1-4C77-4624-92A0-EA6F01BA8E9F}" type="pres">
      <dgm:prSet presAssocID="{F84109C3-638F-4DF6-8A61-0FAFB2F28E4E}" presName="parentText" presStyleLbl="node1" presStyleIdx="0" presStyleCnt="2">
        <dgm:presLayoutVars>
          <dgm:chMax val="0"/>
          <dgm:bulletEnabled val="1"/>
        </dgm:presLayoutVars>
      </dgm:prSet>
      <dgm:spPr/>
      <dgm:t>
        <a:bodyPr/>
        <a:lstStyle/>
        <a:p>
          <a:endParaRPr lang="en-US"/>
        </a:p>
      </dgm:t>
    </dgm:pt>
    <dgm:pt modelId="{DCE2065F-AF35-427C-B52F-B7BB8846AC3F}" type="pres">
      <dgm:prSet presAssocID="{F84109C3-638F-4DF6-8A61-0FAFB2F28E4E}" presName="negativeSpace" presStyleCnt="0"/>
      <dgm:spPr/>
    </dgm:pt>
    <dgm:pt modelId="{363F2006-9E3E-4617-BFB4-3840AA1E08A3}" type="pres">
      <dgm:prSet presAssocID="{F84109C3-638F-4DF6-8A61-0FAFB2F28E4E}" presName="childText" presStyleLbl="conFgAcc1" presStyleIdx="0" presStyleCnt="2">
        <dgm:presLayoutVars>
          <dgm:bulletEnabled val="1"/>
        </dgm:presLayoutVars>
      </dgm:prSet>
      <dgm:spPr/>
      <dgm:t>
        <a:bodyPr/>
        <a:lstStyle/>
        <a:p>
          <a:endParaRPr lang="en-US"/>
        </a:p>
      </dgm:t>
    </dgm:pt>
    <dgm:pt modelId="{CBC76E48-A694-4913-88AF-FA0D768EF83B}" type="pres">
      <dgm:prSet presAssocID="{36ACABAC-8D22-4B6F-8B42-D1C967A7870C}" presName="spaceBetweenRectangles" presStyleCnt="0"/>
      <dgm:spPr/>
    </dgm:pt>
    <dgm:pt modelId="{1A81E21D-70FB-4E8E-BFC9-26FA4B78039B}" type="pres">
      <dgm:prSet presAssocID="{385185F3-4F12-4FF9-914A-900FD84CAA2D}" presName="parentLin" presStyleCnt="0"/>
      <dgm:spPr/>
    </dgm:pt>
    <dgm:pt modelId="{51FB95CD-95CB-4435-8356-8ED656A8BE16}" type="pres">
      <dgm:prSet presAssocID="{385185F3-4F12-4FF9-914A-900FD84CAA2D}" presName="parentLeftMargin" presStyleLbl="node1" presStyleIdx="0" presStyleCnt="2"/>
      <dgm:spPr/>
      <dgm:t>
        <a:bodyPr/>
        <a:lstStyle/>
        <a:p>
          <a:endParaRPr lang="en-US"/>
        </a:p>
      </dgm:t>
    </dgm:pt>
    <dgm:pt modelId="{77F6F068-D766-4FE4-AC61-1B23CCF738F3}" type="pres">
      <dgm:prSet presAssocID="{385185F3-4F12-4FF9-914A-900FD84CAA2D}" presName="parentText" presStyleLbl="node1" presStyleIdx="1" presStyleCnt="2">
        <dgm:presLayoutVars>
          <dgm:chMax val="0"/>
          <dgm:bulletEnabled val="1"/>
        </dgm:presLayoutVars>
      </dgm:prSet>
      <dgm:spPr/>
      <dgm:t>
        <a:bodyPr/>
        <a:lstStyle/>
        <a:p>
          <a:endParaRPr lang="en-US"/>
        </a:p>
      </dgm:t>
    </dgm:pt>
    <dgm:pt modelId="{B9F89CEA-A34B-4A81-9EFD-FD094CB872CE}" type="pres">
      <dgm:prSet presAssocID="{385185F3-4F12-4FF9-914A-900FD84CAA2D}" presName="negativeSpace" presStyleCnt="0"/>
      <dgm:spPr/>
    </dgm:pt>
    <dgm:pt modelId="{092FC5C8-5FDD-47B6-B3A4-FA43436ADA1C}" type="pres">
      <dgm:prSet presAssocID="{385185F3-4F12-4FF9-914A-900FD84CAA2D}" presName="childText" presStyleLbl="conFgAcc1" presStyleIdx="1" presStyleCnt="2">
        <dgm:presLayoutVars>
          <dgm:bulletEnabled val="1"/>
        </dgm:presLayoutVars>
      </dgm:prSet>
      <dgm:spPr/>
      <dgm:t>
        <a:bodyPr/>
        <a:lstStyle/>
        <a:p>
          <a:endParaRPr lang="en-US"/>
        </a:p>
      </dgm:t>
    </dgm:pt>
  </dgm:ptLst>
  <dgm:cxnLst>
    <dgm:cxn modelId="{B9E9AE67-99AD-42AC-A2E8-4848B772E62E}" type="presOf" srcId="{385185F3-4F12-4FF9-914A-900FD84CAA2D}" destId="{51FB95CD-95CB-4435-8356-8ED656A8BE16}" srcOrd="0" destOrd="0" presId="urn:microsoft.com/office/officeart/2005/8/layout/list1"/>
    <dgm:cxn modelId="{6E4C5FCB-0C87-41CE-B289-14F2849CDFEC}" type="presOf" srcId="{F84109C3-638F-4DF6-8A61-0FAFB2F28E4E}" destId="{E56665B7-B9C1-4871-9525-907EADC2206F}" srcOrd="0" destOrd="0" presId="urn:microsoft.com/office/officeart/2005/8/layout/list1"/>
    <dgm:cxn modelId="{248D7722-A956-42C3-9EBE-6C0F6AD4348E}" srcId="{8D09F022-338E-4AB7-9D16-BF135D720A1C}" destId="{385185F3-4F12-4FF9-914A-900FD84CAA2D}" srcOrd="1" destOrd="0" parTransId="{59EAAF88-8864-49F3-903D-EDEFE92CE976}" sibTransId="{AAE9575F-1AE6-4D94-8B9B-DB33F1E73EC8}"/>
    <dgm:cxn modelId="{2634FD4E-74C4-408A-871A-2CD8EB6CC960}" type="presOf" srcId="{385185F3-4F12-4FF9-914A-900FD84CAA2D}" destId="{77F6F068-D766-4FE4-AC61-1B23CCF738F3}" srcOrd="1" destOrd="0" presId="urn:microsoft.com/office/officeart/2005/8/layout/list1"/>
    <dgm:cxn modelId="{0471C1D2-1938-4090-BD32-B4E1689C05AB}" type="presOf" srcId="{0CC57211-8AFD-4BF1-B43D-FA0F8CE2EF49}" destId="{092FC5C8-5FDD-47B6-B3A4-FA43436ADA1C}" srcOrd="0" destOrd="0" presId="urn:microsoft.com/office/officeart/2005/8/layout/list1"/>
    <dgm:cxn modelId="{54FA8DCE-5E42-492C-83D6-C214634460D6}" srcId="{385185F3-4F12-4FF9-914A-900FD84CAA2D}" destId="{0CC57211-8AFD-4BF1-B43D-FA0F8CE2EF49}" srcOrd="0" destOrd="0" parTransId="{A5877454-7419-480F-9736-126D25337705}" sibTransId="{524323D2-A6F4-409A-AFA1-8A6C3D9F7356}"/>
    <dgm:cxn modelId="{A8A83F6C-44F9-4F66-8F57-49D5194B6C4C}" type="presOf" srcId="{4CF54BF5-F624-4D3E-87D1-CB857D49CA40}" destId="{363F2006-9E3E-4617-BFB4-3840AA1E08A3}" srcOrd="0" destOrd="0" presId="urn:microsoft.com/office/officeart/2005/8/layout/list1"/>
    <dgm:cxn modelId="{736B0EF4-DB51-4455-A1BB-605E8A79D12A}" srcId="{8D09F022-338E-4AB7-9D16-BF135D720A1C}" destId="{F84109C3-638F-4DF6-8A61-0FAFB2F28E4E}" srcOrd="0" destOrd="0" parTransId="{07FC9534-188D-451C-A45D-07535BBF7DCC}" sibTransId="{36ACABAC-8D22-4B6F-8B42-D1C967A7870C}"/>
    <dgm:cxn modelId="{CC698EE5-311D-4359-ACB1-05D241E998D2}" type="presOf" srcId="{8D09F022-338E-4AB7-9D16-BF135D720A1C}" destId="{127EC35D-E4DA-453C-AC71-83850ACF86A6}" srcOrd="0" destOrd="0" presId="urn:microsoft.com/office/officeart/2005/8/layout/list1"/>
    <dgm:cxn modelId="{5CAB9961-3707-4DCC-8C85-BCD9840A6EAE}" type="presOf" srcId="{F84109C3-638F-4DF6-8A61-0FAFB2F28E4E}" destId="{C83520D1-4C77-4624-92A0-EA6F01BA8E9F}" srcOrd="1" destOrd="0" presId="urn:microsoft.com/office/officeart/2005/8/layout/list1"/>
    <dgm:cxn modelId="{C5137B8B-A5C8-44EC-B27A-FAC46A12D7EC}" srcId="{F84109C3-638F-4DF6-8A61-0FAFB2F28E4E}" destId="{4CF54BF5-F624-4D3E-87D1-CB857D49CA40}" srcOrd="0" destOrd="0" parTransId="{DD692197-5F03-403E-A9D0-0AE7FFAA0D36}" sibTransId="{FC8E7901-0262-48DF-A81F-2060347764FF}"/>
    <dgm:cxn modelId="{EC470301-26E6-43D8-9F47-D82DB9A57AEF}" type="presParOf" srcId="{127EC35D-E4DA-453C-AC71-83850ACF86A6}" destId="{9262E974-EAD0-4F39-8943-09AD3AF1CEDD}" srcOrd="0" destOrd="0" presId="urn:microsoft.com/office/officeart/2005/8/layout/list1"/>
    <dgm:cxn modelId="{CBF66862-DFBC-4944-94F4-258DE1F1AF07}" type="presParOf" srcId="{9262E974-EAD0-4F39-8943-09AD3AF1CEDD}" destId="{E56665B7-B9C1-4871-9525-907EADC2206F}" srcOrd="0" destOrd="0" presId="urn:microsoft.com/office/officeart/2005/8/layout/list1"/>
    <dgm:cxn modelId="{3BE78CAE-F901-4324-8C17-A43C16E49E4B}" type="presParOf" srcId="{9262E974-EAD0-4F39-8943-09AD3AF1CEDD}" destId="{C83520D1-4C77-4624-92A0-EA6F01BA8E9F}" srcOrd="1" destOrd="0" presId="urn:microsoft.com/office/officeart/2005/8/layout/list1"/>
    <dgm:cxn modelId="{3E4C5700-A878-4488-B3B3-950840BC4F65}" type="presParOf" srcId="{127EC35D-E4DA-453C-AC71-83850ACF86A6}" destId="{DCE2065F-AF35-427C-B52F-B7BB8846AC3F}" srcOrd="1" destOrd="0" presId="urn:microsoft.com/office/officeart/2005/8/layout/list1"/>
    <dgm:cxn modelId="{18A3184E-3447-4F0B-A71E-37A90967DD7E}" type="presParOf" srcId="{127EC35D-E4DA-453C-AC71-83850ACF86A6}" destId="{363F2006-9E3E-4617-BFB4-3840AA1E08A3}" srcOrd="2" destOrd="0" presId="urn:microsoft.com/office/officeart/2005/8/layout/list1"/>
    <dgm:cxn modelId="{15475FC1-9EAC-4C9F-A9A3-5162DD395318}" type="presParOf" srcId="{127EC35D-E4DA-453C-AC71-83850ACF86A6}" destId="{CBC76E48-A694-4913-88AF-FA0D768EF83B}" srcOrd="3" destOrd="0" presId="urn:microsoft.com/office/officeart/2005/8/layout/list1"/>
    <dgm:cxn modelId="{31572817-040B-4314-B4C7-7CA8A0C57E19}" type="presParOf" srcId="{127EC35D-E4DA-453C-AC71-83850ACF86A6}" destId="{1A81E21D-70FB-4E8E-BFC9-26FA4B78039B}" srcOrd="4" destOrd="0" presId="urn:microsoft.com/office/officeart/2005/8/layout/list1"/>
    <dgm:cxn modelId="{79A0E582-08AA-483C-BC63-42E0E89EB28E}" type="presParOf" srcId="{1A81E21D-70FB-4E8E-BFC9-26FA4B78039B}" destId="{51FB95CD-95CB-4435-8356-8ED656A8BE16}" srcOrd="0" destOrd="0" presId="urn:microsoft.com/office/officeart/2005/8/layout/list1"/>
    <dgm:cxn modelId="{85BA6ED3-EE73-4AAA-B3E2-9A676A7F5102}" type="presParOf" srcId="{1A81E21D-70FB-4E8E-BFC9-26FA4B78039B}" destId="{77F6F068-D766-4FE4-AC61-1B23CCF738F3}" srcOrd="1" destOrd="0" presId="urn:microsoft.com/office/officeart/2005/8/layout/list1"/>
    <dgm:cxn modelId="{5C1900FF-5019-4EAD-8FD8-CB3E8F5673E3}" type="presParOf" srcId="{127EC35D-E4DA-453C-AC71-83850ACF86A6}" destId="{B9F89CEA-A34B-4A81-9EFD-FD094CB872CE}" srcOrd="5" destOrd="0" presId="urn:microsoft.com/office/officeart/2005/8/layout/list1"/>
    <dgm:cxn modelId="{B4F4E23D-7602-4579-850C-06B9C14D93E0}" type="presParOf" srcId="{127EC35D-E4DA-453C-AC71-83850ACF86A6}" destId="{092FC5C8-5FDD-47B6-B3A4-FA43436ADA1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34A35B-BA56-4727-AD1F-DE1B8CE0DD2F}" type="doc">
      <dgm:prSet loTypeId="urn:microsoft.com/office/officeart/2005/8/layout/list1" loCatId="list" qsTypeId="urn:microsoft.com/office/officeart/2005/8/quickstyle/simple1" qsCatId="simple" csTypeId="urn:microsoft.com/office/officeart/2005/8/colors/colorful1#4" csCatId="colorful" phldr="1"/>
      <dgm:spPr/>
      <dgm:t>
        <a:bodyPr/>
        <a:lstStyle/>
        <a:p>
          <a:endParaRPr lang="en-IN"/>
        </a:p>
      </dgm:t>
    </dgm:pt>
    <dgm:pt modelId="{DE94CD20-6B2A-4361-986A-36D3AA3D2117}">
      <dgm:prSet custT="1"/>
      <dgm:spPr/>
      <dgm:t>
        <a:bodyPr/>
        <a:lstStyle/>
        <a:p>
          <a:r>
            <a:rPr lang="en-US" altLang="en-US" sz="2000" b="1" dirty="0">
              <a:latin typeface="Times New Roman" panose="02020603050405020304" pitchFamily="18" charset="0"/>
              <a:cs typeface="Times New Roman" panose="02020603050405020304" pitchFamily="18" charset="0"/>
            </a:rPr>
            <a:t>First (X):- </a:t>
          </a:r>
          <a:endParaRPr lang="en-IN" sz="2000" dirty="0"/>
        </a:p>
      </dgm:t>
    </dgm:pt>
    <dgm:pt modelId="{7BF55867-1397-4456-838F-C84F4BE64B68}" type="parTrans" cxnId="{753DFE9D-85B5-4CEE-B463-16A4CD771019}">
      <dgm:prSet/>
      <dgm:spPr/>
      <dgm:t>
        <a:bodyPr/>
        <a:lstStyle/>
        <a:p>
          <a:endParaRPr lang="en-IN"/>
        </a:p>
      </dgm:t>
    </dgm:pt>
    <dgm:pt modelId="{CA287E52-A976-45E7-98A0-D2D7E94F2DBC}" type="sibTrans" cxnId="{753DFE9D-85B5-4CEE-B463-16A4CD771019}">
      <dgm:prSet/>
      <dgm:spPr/>
      <dgm:t>
        <a:bodyPr/>
        <a:lstStyle/>
        <a:p>
          <a:endParaRPr lang="en-IN"/>
        </a:p>
      </dgm:t>
    </dgm:pt>
    <dgm:pt modelId="{45DD30D2-BF0A-4453-99AF-78275C909775}">
      <dgm:prSet custT="1"/>
      <dgm:spPr/>
      <dgm:t>
        <a:bodyPr/>
        <a:lstStyle/>
        <a:p>
          <a:pPr>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It is used for finding the set of all terminals that begins the strings derive from the given grammar symbol.</a:t>
          </a:r>
          <a:endParaRPr lang="en-IN" sz="1800" dirty="0"/>
        </a:p>
      </dgm:t>
    </dgm:pt>
    <dgm:pt modelId="{CBFBA6E9-3898-478E-B31E-4B2727AA93A2}" type="parTrans" cxnId="{065FCB51-54C9-421C-832E-6754A19917EB}">
      <dgm:prSet/>
      <dgm:spPr/>
      <dgm:t>
        <a:bodyPr/>
        <a:lstStyle/>
        <a:p>
          <a:endParaRPr lang="en-IN"/>
        </a:p>
      </dgm:t>
    </dgm:pt>
    <dgm:pt modelId="{7FCD26B1-AD8E-407B-96E5-D7C45D316AE8}" type="sibTrans" cxnId="{065FCB51-54C9-421C-832E-6754A19917EB}">
      <dgm:prSet/>
      <dgm:spPr/>
      <dgm:t>
        <a:bodyPr/>
        <a:lstStyle/>
        <a:p>
          <a:endParaRPr lang="en-IN"/>
        </a:p>
      </dgm:t>
    </dgm:pt>
    <dgm:pt modelId="{4C358C55-CD3A-4DC0-97D3-3E8842FB19A6}">
      <dgm:prSet custT="1"/>
      <dgm:spPr/>
      <dgm:t>
        <a:bodyPr/>
        <a:lstStyle/>
        <a:p>
          <a:r>
            <a:rPr lang="en-US" altLang="en-US" sz="2000" b="1" dirty="0">
              <a:latin typeface="Times New Roman" panose="02020603050405020304" pitchFamily="18" charset="0"/>
              <a:cs typeface="Times New Roman" panose="02020603050405020304" pitchFamily="18" charset="0"/>
            </a:rPr>
            <a:t>Follow (X):-</a:t>
          </a:r>
          <a:endParaRPr lang="en-IN" sz="2000" dirty="0"/>
        </a:p>
      </dgm:t>
    </dgm:pt>
    <dgm:pt modelId="{0FD66995-BF2B-4C78-A641-DC7C35B35EAB}" type="parTrans" cxnId="{1F6E6896-FBEA-42F5-8672-02C7F5B448C7}">
      <dgm:prSet/>
      <dgm:spPr/>
      <dgm:t>
        <a:bodyPr/>
        <a:lstStyle/>
        <a:p>
          <a:endParaRPr lang="en-IN"/>
        </a:p>
      </dgm:t>
    </dgm:pt>
    <dgm:pt modelId="{3A779044-7D64-48C6-B7B8-763467CCB1E6}" type="sibTrans" cxnId="{1F6E6896-FBEA-42F5-8672-02C7F5B448C7}">
      <dgm:prSet/>
      <dgm:spPr/>
      <dgm:t>
        <a:bodyPr/>
        <a:lstStyle/>
        <a:p>
          <a:endParaRPr lang="en-IN"/>
        </a:p>
      </dgm:t>
    </dgm:pt>
    <dgm:pt modelId="{7D939D47-75C2-4213-A347-202EEF72B88E}">
      <dgm:prSet custT="1"/>
      <dgm:spPr/>
      <dgm:t>
        <a:bodyPr/>
        <a:lstStyle/>
        <a:p>
          <a:r>
            <a:rPr lang="en-US" altLang="en-US" sz="1800" dirty="0">
              <a:latin typeface="Times New Roman" panose="02020603050405020304" pitchFamily="18" charset="0"/>
              <a:cs typeface="Times New Roman" panose="02020603050405020304" pitchFamily="18" charset="0"/>
            </a:rPr>
            <a:t>Set of Terminals that appear immediately to the right of X</a:t>
          </a:r>
          <a:endParaRPr lang="en-IN" sz="1800" dirty="0"/>
        </a:p>
      </dgm:t>
    </dgm:pt>
    <dgm:pt modelId="{22A8648B-22CC-45E2-9B16-8E9C60F1B709}" type="parTrans" cxnId="{7A3CCE21-C440-4A78-A980-DB4C6D1A5E0F}">
      <dgm:prSet/>
      <dgm:spPr/>
      <dgm:t>
        <a:bodyPr/>
        <a:lstStyle/>
        <a:p>
          <a:endParaRPr lang="en-IN"/>
        </a:p>
      </dgm:t>
    </dgm:pt>
    <dgm:pt modelId="{8441E936-733B-4ECD-B380-5D016698BE36}" type="sibTrans" cxnId="{7A3CCE21-C440-4A78-A980-DB4C6D1A5E0F}">
      <dgm:prSet/>
      <dgm:spPr/>
      <dgm:t>
        <a:bodyPr/>
        <a:lstStyle/>
        <a:p>
          <a:endParaRPr lang="en-IN"/>
        </a:p>
      </dgm:t>
    </dgm:pt>
    <dgm:pt modelId="{34BE5849-C187-437B-AEA8-6EA6D2FD7B2D}" type="pres">
      <dgm:prSet presAssocID="{3334A35B-BA56-4727-AD1F-DE1B8CE0DD2F}" presName="linear" presStyleCnt="0">
        <dgm:presLayoutVars>
          <dgm:dir/>
          <dgm:animLvl val="lvl"/>
          <dgm:resizeHandles val="exact"/>
        </dgm:presLayoutVars>
      </dgm:prSet>
      <dgm:spPr/>
      <dgm:t>
        <a:bodyPr/>
        <a:lstStyle/>
        <a:p>
          <a:endParaRPr lang="en-US"/>
        </a:p>
      </dgm:t>
    </dgm:pt>
    <dgm:pt modelId="{88F5F5A6-DBDD-4E0E-B486-E2E9187A89AA}" type="pres">
      <dgm:prSet presAssocID="{DE94CD20-6B2A-4361-986A-36D3AA3D2117}" presName="parentLin" presStyleCnt="0"/>
      <dgm:spPr/>
    </dgm:pt>
    <dgm:pt modelId="{34DD97E5-C6AE-42D5-A344-92A325A47418}" type="pres">
      <dgm:prSet presAssocID="{DE94CD20-6B2A-4361-986A-36D3AA3D2117}" presName="parentLeftMargin" presStyleLbl="node1" presStyleIdx="0" presStyleCnt="2"/>
      <dgm:spPr/>
      <dgm:t>
        <a:bodyPr/>
        <a:lstStyle/>
        <a:p>
          <a:endParaRPr lang="en-US"/>
        </a:p>
      </dgm:t>
    </dgm:pt>
    <dgm:pt modelId="{92F35EFB-F562-406C-B261-3CD4E2A1FBCD}" type="pres">
      <dgm:prSet presAssocID="{DE94CD20-6B2A-4361-986A-36D3AA3D2117}" presName="parentText" presStyleLbl="node1" presStyleIdx="0" presStyleCnt="2">
        <dgm:presLayoutVars>
          <dgm:chMax val="0"/>
          <dgm:bulletEnabled val="1"/>
        </dgm:presLayoutVars>
      </dgm:prSet>
      <dgm:spPr/>
      <dgm:t>
        <a:bodyPr/>
        <a:lstStyle/>
        <a:p>
          <a:endParaRPr lang="en-US"/>
        </a:p>
      </dgm:t>
    </dgm:pt>
    <dgm:pt modelId="{F82BF6C8-A388-416C-B044-B36B2F2803DA}" type="pres">
      <dgm:prSet presAssocID="{DE94CD20-6B2A-4361-986A-36D3AA3D2117}" presName="negativeSpace" presStyleCnt="0"/>
      <dgm:spPr/>
    </dgm:pt>
    <dgm:pt modelId="{6166C0B9-3476-4A80-9788-4E9E252F6CCF}" type="pres">
      <dgm:prSet presAssocID="{DE94CD20-6B2A-4361-986A-36D3AA3D2117}" presName="childText" presStyleLbl="conFgAcc1" presStyleIdx="0" presStyleCnt="2">
        <dgm:presLayoutVars>
          <dgm:bulletEnabled val="1"/>
        </dgm:presLayoutVars>
      </dgm:prSet>
      <dgm:spPr/>
      <dgm:t>
        <a:bodyPr/>
        <a:lstStyle/>
        <a:p>
          <a:endParaRPr lang="en-US"/>
        </a:p>
      </dgm:t>
    </dgm:pt>
    <dgm:pt modelId="{F0CAAF0F-9F71-4D7B-8851-9BE09F7E74D4}" type="pres">
      <dgm:prSet presAssocID="{CA287E52-A976-45E7-98A0-D2D7E94F2DBC}" presName="spaceBetweenRectangles" presStyleCnt="0"/>
      <dgm:spPr/>
    </dgm:pt>
    <dgm:pt modelId="{FBB3FF81-0950-42F0-ACEB-A4E7EEF33D40}" type="pres">
      <dgm:prSet presAssocID="{4C358C55-CD3A-4DC0-97D3-3E8842FB19A6}" presName="parentLin" presStyleCnt="0"/>
      <dgm:spPr/>
    </dgm:pt>
    <dgm:pt modelId="{B969D7A2-0224-48E7-842B-85AACB5251E9}" type="pres">
      <dgm:prSet presAssocID="{4C358C55-CD3A-4DC0-97D3-3E8842FB19A6}" presName="parentLeftMargin" presStyleLbl="node1" presStyleIdx="0" presStyleCnt="2"/>
      <dgm:spPr/>
      <dgm:t>
        <a:bodyPr/>
        <a:lstStyle/>
        <a:p>
          <a:endParaRPr lang="en-US"/>
        </a:p>
      </dgm:t>
    </dgm:pt>
    <dgm:pt modelId="{6F544BAE-1CBB-4A51-B362-EA6BE4EB7C96}" type="pres">
      <dgm:prSet presAssocID="{4C358C55-CD3A-4DC0-97D3-3E8842FB19A6}" presName="parentText" presStyleLbl="node1" presStyleIdx="1" presStyleCnt="2">
        <dgm:presLayoutVars>
          <dgm:chMax val="0"/>
          <dgm:bulletEnabled val="1"/>
        </dgm:presLayoutVars>
      </dgm:prSet>
      <dgm:spPr/>
      <dgm:t>
        <a:bodyPr/>
        <a:lstStyle/>
        <a:p>
          <a:endParaRPr lang="en-US"/>
        </a:p>
      </dgm:t>
    </dgm:pt>
    <dgm:pt modelId="{343E2595-B27F-4D06-83B6-83D86ADA0A5F}" type="pres">
      <dgm:prSet presAssocID="{4C358C55-CD3A-4DC0-97D3-3E8842FB19A6}" presName="negativeSpace" presStyleCnt="0"/>
      <dgm:spPr/>
    </dgm:pt>
    <dgm:pt modelId="{A99D5A51-B955-45A9-9A6E-A10C1A19D964}" type="pres">
      <dgm:prSet presAssocID="{4C358C55-CD3A-4DC0-97D3-3E8842FB19A6}" presName="childText" presStyleLbl="conFgAcc1" presStyleIdx="1" presStyleCnt="2">
        <dgm:presLayoutVars>
          <dgm:bulletEnabled val="1"/>
        </dgm:presLayoutVars>
      </dgm:prSet>
      <dgm:spPr/>
      <dgm:t>
        <a:bodyPr/>
        <a:lstStyle/>
        <a:p>
          <a:endParaRPr lang="en-US"/>
        </a:p>
      </dgm:t>
    </dgm:pt>
  </dgm:ptLst>
  <dgm:cxnLst>
    <dgm:cxn modelId="{6B6A4D73-B026-4821-B027-18A377CC1553}" type="presOf" srcId="{45DD30D2-BF0A-4453-99AF-78275C909775}" destId="{6166C0B9-3476-4A80-9788-4E9E252F6CCF}" srcOrd="0" destOrd="0" presId="urn:microsoft.com/office/officeart/2005/8/layout/list1"/>
    <dgm:cxn modelId="{7A3CCE21-C440-4A78-A980-DB4C6D1A5E0F}" srcId="{4C358C55-CD3A-4DC0-97D3-3E8842FB19A6}" destId="{7D939D47-75C2-4213-A347-202EEF72B88E}" srcOrd="0" destOrd="0" parTransId="{22A8648B-22CC-45E2-9B16-8E9C60F1B709}" sibTransId="{8441E936-733B-4ECD-B380-5D016698BE36}"/>
    <dgm:cxn modelId="{55C40DB7-FEDE-4169-9C4A-9E7C8102643E}" type="presOf" srcId="{4C358C55-CD3A-4DC0-97D3-3E8842FB19A6}" destId="{6F544BAE-1CBB-4A51-B362-EA6BE4EB7C96}" srcOrd="1" destOrd="0" presId="urn:microsoft.com/office/officeart/2005/8/layout/list1"/>
    <dgm:cxn modelId="{8583174A-7C6F-4DF5-8936-A3035429B515}" type="presOf" srcId="{4C358C55-CD3A-4DC0-97D3-3E8842FB19A6}" destId="{B969D7A2-0224-48E7-842B-85AACB5251E9}" srcOrd="0" destOrd="0" presId="urn:microsoft.com/office/officeart/2005/8/layout/list1"/>
    <dgm:cxn modelId="{1F6E6896-FBEA-42F5-8672-02C7F5B448C7}" srcId="{3334A35B-BA56-4727-AD1F-DE1B8CE0DD2F}" destId="{4C358C55-CD3A-4DC0-97D3-3E8842FB19A6}" srcOrd="1" destOrd="0" parTransId="{0FD66995-BF2B-4C78-A641-DC7C35B35EAB}" sibTransId="{3A779044-7D64-48C6-B7B8-763467CCB1E6}"/>
    <dgm:cxn modelId="{64F9C0ED-4F4B-4017-A898-51E7B85D2893}" type="presOf" srcId="{3334A35B-BA56-4727-AD1F-DE1B8CE0DD2F}" destId="{34BE5849-C187-437B-AEA8-6EA6D2FD7B2D}" srcOrd="0" destOrd="0" presId="urn:microsoft.com/office/officeart/2005/8/layout/list1"/>
    <dgm:cxn modelId="{9E2C0574-01C8-446A-9D09-14A4A497DED5}" type="presOf" srcId="{DE94CD20-6B2A-4361-986A-36D3AA3D2117}" destId="{34DD97E5-C6AE-42D5-A344-92A325A47418}" srcOrd="0" destOrd="0" presId="urn:microsoft.com/office/officeart/2005/8/layout/list1"/>
    <dgm:cxn modelId="{065FCB51-54C9-421C-832E-6754A19917EB}" srcId="{DE94CD20-6B2A-4361-986A-36D3AA3D2117}" destId="{45DD30D2-BF0A-4453-99AF-78275C909775}" srcOrd="0" destOrd="0" parTransId="{CBFBA6E9-3898-478E-B31E-4B2727AA93A2}" sibTransId="{7FCD26B1-AD8E-407B-96E5-D7C45D316AE8}"/>
    <dgm:cxn modelId="{137A956F-150F-42AE-AFD2-6DBA3FE00728}" type="presOf" srcId="{DE94CD20-6B2A-4361-986A-36D3AA3D2117}" destId="{92F35EFB-F562-406C-B261-3CD4E2A1FBCD}" srcOrd="1" destOrd="0" presId="urn:microsoft.com/office/officeart/2005/8/layout/list1"/>
    <dgm:cxn modelId="{D57359A1-B0B8-4D27-9501-FFCE13C006C5}" type="presOf" srcId="{7D939D47-75C2-4213-A347-202EEF72B88E}" destId="{A99D5A51-B955-45A9-9A6E-A10C1A19D964}" srcOrd="0" destOrd="0" presId="urn:microsoft.com/office/officeart/2005/8/layout/list1"/>
    <dgm:cxn modelId="{753DFE9D-85B5-4CEE-B463-16A4CD771019}" srcId="{3334A35B-BA56-4727-AD1F-DE1B8CE0DD2F}" destId="{DE94CD20-6B2A-4361-986A-36D3AA3D2117}" srcOrd="0" destOrd="0" parTransId="{7BF55867-1397-4456-838F-C84F4BE64B68}" sibTransId="{CA287E52-A976-45E7-98A0-D2D7E94F2DBC}"/>
    <dgm:cxn modelId="{F4DDDFE1-0074-44E2-87D4-37765173D0D9}" type="presParOf" srcId="{34BE5849-C187-437B-AEA8-6EA6D2FD7B2D}" destId="{88F5F5A6-DBDD-4E0E-B486-E2E9187A89AA}" srcOrd="0" destOrd="0" presId="urn:microsoft.com/office/officeart/2005/8/layout/list1"/>
    <dgm:cxn modelId="{30D98186-F797-4223-9063-583C054EBDDF}" type="presParOf" srcId="{88F5F5A6-DBDD-4E0E-B486-E2E9187A89AA}" destId="{34DD97E5-C6AE-42D5-A344-92A325A47418}" srcOrd="0" destOrd="0" presId="urn:microsoft.com/office/officeart/2005/8/layout/list1"/>
    <dgm:cxn modelId="{40A71E05-3B10-42CC-8F20-9453316B71EB}" type="presParOf" srcId="{88F5F5A6-DBDD-4E0E-B486-E2E9187A89AA}" destId="{92F35EFB-F562-406C-B261-3CD4E2A1FBCD}" srcOrd="1" destOrd="0" presId="urn:microsoft.com/office/officeart/2005/8/layout/list1"/>
    <dgm:cxn modelId="{F2CFC92D-5DEB-420E-9028-51EFEDD05099}" type="presParOf" srcId="{34BE5849-C187-437B-AEA8-6EA6D2FD7B2D}" destId="{F82BF6C8-A388-416C-B044-B36B2F2803DA}" srcOrd="1" destOrd="0" presId="urn:microsoft.com/office/officeart/2005/8/layout/list1"/>
    <dgm:cxn modelId="{F6240A72-2AF9-4F50-A878-4ABB0314E355}" type="presParOf" srcId="{34BE5849-C187-437B-AEA8-6EA6D2FD7B2D}" destId="{6166C0B9-3476-4A80-9788-4E9E252F6CCF}" srcOrd="2" destOrd="0" presId="urn:microsoft.com/office/officeart/2005/8/layout/list1"/>
    <dgm:cxn modelId="{C52A4392-0460-4BD1-8D31-5A98A80A723F}" type="presParOf" srcId="{34BE5849-C187-437B-AEA8-6EA6D2FD7B2D}" destId="{F0CAAF0F-9F71-4D7B-8851-9BE09F7E74D4}" srcOrd="3" destOrd="0" presId="urn:microsoft.com/office/officeart/2005/8/layout/list1"/>
    <dgm:cxn modelId="{46127870-9333-4E0C-9D19-406DDC270A64}" type="presParOf" srcId="{34BE5849-C187-437B-AEA8-6EA6D2FD7B2D}" destId="{FBB3FF81-0950-42F0-ACEB-A4E7EEF33D40}" srcOrd="4" destOrd="0" presId="urn:microsoft.com/office/officeart/2005/8/layout/list1"/>
    <dgm:cxn modelId="{3E7D7364-9922-490A-A7F6-1179F0C60AC9}" type="presParOf" srcId="{FBB3FF81-0950-42F0-ACEB-A4E7EEF33D40}" destId="{B969D7A2-0224-48E7-842B-85AACB5251E9}" srcOrd="0" destOrd="0" presId="urn:microsoft.com/office/officeart/2005/8/layout/list1"/>
    <dgm:cxn modelId="{04B7C990-32DC-4CAC-950D-2EDDF9BF9771}" type="presParOf" srcId="{FBB3FF81-0950-42F0-ACEB-A4E7EEF33D40}" destId="{6F544BAE-1CBB-4A51-B362-EA6BE4EB7C96}" srcOrd="1" destOrd="0" presId="urn:microsoft.com/office/officeart/2005/8/layout/list1"/>
    <dgm:cxn modelId="{CDFC87B1-6D06-4CB4-9F6C-23EAE5A42BE4}" type="presParOf" srcId="{34BE5849-C187-437B-AEA8-6EA6D2FD7B2D}" destId="{343E2595-B27F-4D06-83B6-83D86ADA0A5F}" srcOrd="5" destOrd="0" presId="urn:microsoft.com/office/officeart/2005/8/layout/list1"/>
    <dgm:cxn modelId="{BD685423-820A-4060-80D4-99F8F17FADBF}" type="presParOf" srcId="{34BE5849-C187-437B-AEA8-6EA6D2FD7B2D}" destId="{A99D5A51-B955-45A9-9A6E-A10C1A19D96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F1766D-55FA-4A29-A1C0-720B9BF4897E}" type="doc">
      <dgm:prSet loTypeId="urn:diagrams.loki3.com/VaryingWidthList" loCatId="list" qsTypeId="urn:microsoft.com/office/officeart/2005/8/quickstyle/simple3" qsCatId="simple" csTypeId="urn:microsoft.com/office/officeart/2005/8/colors/colorful1#5" csCatId="colorful" phldr="1"/>
      <dgm:spPr/>
    </dgm:pt>
    <dgm:pt modelId="{3CB7CE54-A47D-475A-8E91-F9DA7767D49D}">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dirty="0"/>
        </a:p>
      </dgm:t>
    </dgm:pt>
    <dgm:pt modelId="{AA7BA020-693F-42A6-AE43-B745A2BEB8DA}" type="parTrans" cxnId="{FFE1F75E-55C8-473B-A95A-D761306381DD}">
      <dgm:prSet/>
      <dgm:spPr/>
      <dgm:t>
        <a:bodyPr/>
        <a:lstStyle/>
        <a:p>
          <a:endParaRPr lang="en-IN"/>
        </a:p>
      </dgm:t>
    </dgm:pt>
    <dgm:pt modelId="{A977547C-7880-4947-AD07-702DF7E4F725}" type="sibTrans" cxnId="{FFE1F75E-55C8-473B-A95A-D761306381DD}">
      <dgm:prSet/>
      <dgm:spPr/>
      <dgm:t>
        <a:bodyPr/>
        <a:lstStyle/>
        <a:p>
          <a:endParaRPr lang="en-IN"/>
        </a:p>
      </dgm:t>
    </dgm:pt>
    <dgm:pt modelId="{DD0EE853-26E8-4606-9DE8-6DFC9FFEA4B6}">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dirty="0"/>
        </a:p>
      </dgm:t>
    </dgm:pt>
    <dgm:pt modelId="{EAF7EBEA-76FB-4137-A6C8-DE699650B11E}" type="parTrans" cxnId="{28FB2B40-0878-4567-A9A3-E52218810E8B}">
      <dgm:prSet/>
      <dgm:spPr/>
      <dgm:t>
        <a:bodyPr/>
        <a:lstStyle/>
        <a:p>
          <a:endParaRPr lang="en-IN"/>
        </a:p>
      </dgm:t>
    </dgm:pt>
    <dgm:pt modelId="{72A6C76D-B108-49DE-9D69-362CFB25B796}" type="sibTrans" cxnId="{28FB2B40-0878-4567-A9A3-E52218810E8B}">
      <dgm:prSet/>
      <dgm:spPr/>
      <dgm:t>
        <a:bodyPr/>
        <a:lstStyle/>
        <a:p>
          <a:endParaRPr lang="en-IN"/>
        </a:p>
      </dgm:t>
    </dgm:pt>
    <dgm:pt modelId="{FCE4A4BF-0591-473E-A1CA-7FF9471A1F95}">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dirty="0"/>
        </a:p>
      </dgm:t>
    </dgm:pt>
    <dgm:pt modelId="{AD12FF71-A26E-4268-8D44-9D6E2EE1B9B6}" type="parTrans" cxnId="{5429BB7F-EEB5-4C41-8F9C-77E88E3E3DD2}">
      <dgm:prSet/>
      <dgm:spPr/>
      <dgm:t>
        <a:bodyPr/>
        <a:lstStyle/>
        <a:p>
          <a:endParaRPr lang="en-IN"/>
        </a:p>
      </dgm:t>
    </dgm:pt>
    <dgm:pt modelId="{004717F0-B360-4D2D-B47E-59975ED216D7}" type="sibTrans" cxnId="{5429BB7F-EEB5-4C41-8F9C-77E88E3E3DD2}">
      <dgm:prSet/>
      <dgm:spPr/>
      <dgm:t>
        <a:bodyPr/>
        <a:lstStyle/>
        <a:p>
          <a:endParaRPr lang="en-IN"/>
        </a:p>
      </dgm:t>
    </dgm:pt>
    <dgm:pt modelId="{B64D8740-D9CF-4841-A98F-1C6B0913D6C1}">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(0) items</a:t>
          </a:r>
          <a:endParaRPr lang="en-IN" sz="1800" dirty="0"/>
        </a:p>
      </dgm:t>
    </dgm:pt>
    <dgm:pt modelId="{EA91D98D-466C-4CC7-B942-5FE22F23AEAD}" type="parTrans" cxnId="{3EB0915A-5CEA-4E2C-8C8D-228EAC522D7A}">
      <dgm:prSet/>
      <dgm:spPr/>
      <dgm:t>
        <a:bodyPr/>
        <a:lstStyle/>
        <a:p>
          <a:endParaRPr lang="en-IN"/>
        </a:p>
      </dgm:t>
    </dgm:pt>
    <dgm:pt modelId="{4E1022CF-A28C-4E7A-9D0D-093D6AC5897B}" type="sibTrans" cxnId="{3EB0915A-5CEA-4E2C-8C8D-228EAC522D7A}">
      <dgm:prSet/>
      <dgm:spPr/>
      <dgm:t>
        <a:bodyPr/>
        <a:lstStyle/>
        <a:p>
          <a:endParaRPr lang="en-IN"/>
        </a:p>
      </dgm:t>
    </dgm:pt>
    <dgm:pt modelId="{0DCD66D1-82B4-4E85-93BA-AE7CC1D26ACE}">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dirty="0"/>
        </a:p>
      </dgm:t>
    </dgm:pt>
    <dgm:pt modelId="{A81733E4-1D10-4FB0-A1F3-EA9508F7AFA9}" type="parTrans" cxnId="{900229AF-8858-4B5C-B678-0509866CDC5D}">
      <dgm:prSet/>
      <dgm:spPr/>
      <dgm:t>
        <a:bodyPr/>
        <a:lstStyle/>
        <a:p>
          <a:endParaRPr lang="en-IN"/>
        </a:p>
      </dgm:t>
    </dgm:pt>
    <dgm:pt modelId="{16E427D2-12B6-46D3-91E5-3ABE911E41F6}" type="sibTrans" cxnId="{900229AF-8858-4B5C-B678-0509866CDC5D}">
      <dgm:prSet/>
      <dgm:spPr/>
      <dgm:t>
        <a:bodyPr/>
        <a:lstStyle/>
        <a:p>
          <a:endParaRPr lang="en-IN"/>
        </a:p>
      </dgm:t>
    </dgm:pt>
    <dgm:pt modelId="{C8B8DA95-ABF8-41EA-B953-507262B04070}">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LR (0) parsing table</a:t>
          </a:r>
          <a:endParaRPr lang="en-IN" sz="1800" dirty="0"/>
        </a:p>
      </dgm:t>
    </dgm:pt>
    <dgm:pt modelId="{09B9C511-17C3-48C0-857E-34A67AF81BB3}" type="parTrans" cxnId="{39E3CEB9-1DC6-41EA-8EE8-0B354EDE4C42}">
      <dgm:prSet/>
      <dgm:spPr/>
      <dgm:t>
        <a:bodyPr/>
        <a:lstStyle/>
        <a:p>
          <a:endParaRPr lang="en-IN"/>
        </a:p>
      </dgm:t>
    </dgm:pt>
    <dgm:pt modelId="{3DEE5BC4-9EE1-436A-ADDF-497FE73AFE72}" type="sibTrans" cxnId="{39E3CEB9-1DC6-41EA-8EE8-0B354EDE4C42}">
      <dgm:prSet/>
      <dgm:spPr/>
      <dgm:t>
        <a:bodyPr/>
        <a:lstStyle/>
        <a:p>
          <a:endParaRPr lang="en-IN"/>
        </a:p>
      </dgm:t>
    </dgm:pt>
    <dgm:pt modelId="{DB3934EC-8D17-438F-BEF6-37D64071D3C5}" type="pres">
      <dgm:prSet presAssocID="{4BF1766D-55FA-4A29-A1C0-720B9BF4897E}" presName="Name0" presStyleCnt="0">
        <dgm:presLayoutVars>
          <dgm:resizeHandles/>
        </dgm:presLayoutVars>
      </dgm:prSet>
      <dgm:spPr/>
    </dgm:pt>
    <dgm:pt modelId="{9F25FAC8-1248-49FA-AC1F-712EE4B10BDB}" type="pres">
      <dgm:prSet presAssocID="{3CB7CE54-A47D-475A-8E91-F9DA7767D49D}" presName="text" presStyleLbl="node1" presStyleIdx="0" presStyleCnt="6" custScaleX="395859" custScaleY="114287">
        <dgm:presLayoutVars>
          <dgm:bulletEnabled val="1"/>
        </dgm:presLayoutVars>
      </dgm:prSet>
      <dgm:spPr/>
      <dgm:t>
        <a:bodyPr/>
        <a:lstStyle/>
        <a:p>
          <a:endParaRPr lang="en-US"/>
        </a:p>
      </dgm:t>
    </dgm:pt>
    <dgm:pt modelId="{BDFFC85F-4B19-4E21-9A47-5397DBA6A64B}" type="pres">
      <dgm:prSet presAssocID="{A977547C-7880-4947-AD07-702DF7E4F725}" presName="space" presStyleCnt="0"/>
      <dgm:spPr/>
    </dgm:pt>
    <dgm:pt modelId="{AD095392-ECF8-4C90-BAB4-288DA1DDD981}" type="pres">
      <dgm:prSet presAssocID="{DD0EE853-26E8-4606-9DE8-6DFC9FFEA4B6}" presName="text" presStyleLbl="node1" presStyleIdx="1" presStyleCnt="6" custScaleX="287867" custScaleY="73846">
        <dgm:presLayoutVars>
          <dgm:bulletEnabled val="1"/>
        </dgm:presLayoutVars>
      </dgm:prSet>
      <dgm:spPr/>
      <dgm:t>
        <a:bodyPr/>
        <a:lstStyle/>
        <a:p>
          <a:endParaRPr lang="en-US"/>
        </a:p>
      </dgm:t>
    </dgm:pt>
    <dgm:pt modelId="{06D5A043-DBE8-4868-B94E-4AE606C2F279}" type="pres">
      <dgm:prSet presAssocID="{72A6C76D-B108-49DE-9D69-362CFB25B796}" presName="space" presStyleCnt="0"/>
      <dgm:spPr/>
    </dgm:pt>
    <dgm:pt modelId="{AD0C64F8-97DF-4AA8-9DCF-919BF351E2F2}" type="pres">
      <dgm:prSet presAssocID="{FCE4A4BF-0591-473E-A1CA-7FF9471A1F95}" presName="text" presStyleLbl="node1" presStyleIdx="2" presStyleCnt="6" custScaleX="595586" custScaleY="100999">
        <dgm:presLayoutVars>
          <dgm:bulletEnabled val="1"/>
        </dgm:presLayoutVars>
      </dgm:prSet>
      <dgm:spPr/>
      <dgm:t>
        <a:bodyPr/>
        <a:lstStyle/>
        <a:p>
          <a:endParaRPr lang="en-US"/>
        </a:p>
      </dgm:t>
    </dgm:pt>
    <dgm:pt modelId="{224436B2-D961-417F-8241-CE70055D0B2F}" type="pres">
      <dgm:prSet presAssocID="{004717F0-B360-4D2D-B47E-59975ED216D7}" presName="space" presStyleCnt="0"/>
      <dgm:spPr/>
    </dgm:pt>
    <dgm:pt modelId="{3EB4B33D-038B-4D8A-8F5C-AC14CBE5E5C8}" type="pres">
      <dgm:prSet presAssocID="{B64D8740-D9CF-4841-A98F-1C6B0913D6C1}" presName="text" presStyleLbl="node1" presStyleIdx="3" presStyleCnt="6" custScaleX="595586" custScaleY="110588">
        <dgm:presLayoutVars>
          <dgm:bulletEnabled val="1"/>
        </dgm:presLayoutVars>
      </dgm:prSet>
      <dgm:spPr/>
      <dgm:t>
        <a:bodyPr/>
        <a:lstStyle/>
        <a:p>
          <a:endParaRPr lang="en-US"/>
        </a:p>
      </dgm:t>
    </dgm:pt>
    <dgm:pt modelId="{00DA3E6C-4F23-4634-A290-B109CF2579C6}" type="pres">
      <dgm:prSet presAssocID="{4E1022CF-A28C-4E7A-9D0D-093D6AC5897B}" presName="space" presStyleCnt="0"/>
      <dgm:spPr/>
    </dgm:pt>
    <dgm:pt modelId="{957D2A8B-2292-436E-9957-95856F83205E}" type="pres">
      <dgm:prSet presAssocID="{0DCD66D1-82B4-4E85-93BA-AE7CC1D26ACE}" presName="text" presStyleLbl="node1" presStyleIdx="4" presStyleCnt="6" custScaleX="1046788" custScaleY="138654">
        <dgm:presLayoutVars>
          <dgm:bulletEnabled val="1"/>
        </dgm:presLayoutVars>
      </dgm:prSet>
      <dgm:spPr/>
      <dgm:t>
        <a:bodyPr/>
        <a:lstStyle/>
        <a:p>
          <a:endParaRPr lang="en-US"/>
        </a:p>
      </dgm:t>
    </dgm:pt>
    <dgm:pt modelId="{8B3CE15C-8192-432D-BEDD-060032E69027}" type="pres">
      <dgm:prSet presAssocID="{16E427D2-12B6-46D3-91E5-3ABE911E41F6}" presName="space" presStyleCnt="0"/>
      <dgm:spPr/>
    </dgm:pt>
    <dgm:pt modelId="{729A38A9-5B65-4A88-9A8D-4D88E38259E1}" type="pres">
      <dgm:prSet presAssocID="{C8B8DA95-ABF8-41EA-B953-507262B04070}" presName="text" presStyleLbl="node1" presStyleIdx="5" presStyleCnt="6" custScaleX="785091">
        <dgm:presLayoutVars>
          <dgm:bulletEnabled val="1"/>
        </dgm:presLayoutVars>
      </dgm:prSet>
      <dgm:spPr/>
      <dgm:t>
        <a:bodyPr/>
        <a:lstStyle/>
        <a:p>
          <a:endParaRPr lang="en-US"/>
        </a:p>
      </dgm:t>
    </dgm:pt>
  </dgm:ptLst>
  <dgm:cxnLst>
    <dgm:cxn modelId="{CADF0AB4-26D5-4515-8C6E-3AFAE60594E6}" type="presOf" srcId="{DD0EE853-26E8-4606-9DE8-6DFC9FFEA4B6}" destId="{AD095392-ECF8-4C90-BAB4-288DA1DDD981}" srcOrd="0" destOrd="0" presId="urn:diagrams.loki3.com/VaryingWidthList"/>
    <dgm:cxn modelId="{FFE1F75E-55C8-473B-A95A-D761306381DD}" srcId="{4BF1766D-55FA-4A29-A1C0-720B9BF4897E}" destId="{3CB7CE54-A47D-475A-8E91-F9DA7767D49D}" srcOrd="0" destOrd="0" parTransId="{AA7BA020-693F-42A6-AE43-B745A2BEB8DA}" sibTransId="{A977547C-7880-4947-AD07-702DF7E4F725}"/>
    <dgm:cxn modelId="{3EB0915A-5CEA-4E2C-8C8D-228EAC522D7A}" srcId="{4BF1766D-55FA-4A29-A1C0-720B9BF4897E}" destId="{B64D8740-D9CF-4841-A98F-1C6B0913D6C1}" srcOrd="3" destOrd="0" parTransId="{EA91D98D-466C-4CC7-B942-5FE22F23AEAD}" sibTransId="{4E1022CF-A28C-4E7A-9D0D-093D6AC5897B}"/>
    <dgm:cxn modelId="{474C6599-4C97-40CF-A099-B4B3AD090CA3}" type="presOf" srcId="{B64D8740-D9CF-4841-A98F-1C6B0913D6C1}" destId="{3EB4B33D-038B-4D8A-8F5C-AC14CBE5E5C8}" srcOrd="0" destOrd="0" presId="urn:diagrams.loki3.com/VaryingWidthList"/>
    <dgm:cxn modelId="{28FB2B40-0878-4567-A9A3-E52218810E8B}" srcId="{4BF1766D-55FA-4A29-A1C0-720B9BF4897E}" destId="{DD0EE853-26E8-4606-9DE8-6DFC9FFEA4B6}" srcOrd="1" destOrd="0" parTransId="{EAF7EBEA-76FB-4137-A6C8-DE699650B11E}" sibTransId="{72A6C76D-B108-49DE-9D69-362CFB25B796}"/>
    <dgm:cxn modelId="{2CE871A8-7546-48B9-BDD2-FE95AC39AB0A}" type="presOf" srcId="{FCE4A4BF-0591-473E-A1CA-7FF9471A1F95}" destId="{AD0C64F8-97DF-4AA8-9DCF-919BF351E2F2}" srcOrd="0" destOrd="0" presId="urn:diagrams.loki3.com/VaryingWidthList"/>
    <dgm:cxn modelId="{39E3CEB9-1DC6-41EA-8EE8-0B354EDE4C42}" srcId="{4BF1766D-55FA-4A29-A1C0-720B9BF4897E}" destId="{C8B8DA95-ABF8-41EA-B953-507262B04070}" srcOrd="5" destOrd="0" parTransId="{09B9C511-17C3-48C0-857E-34A67AF81BB3}" sibTransId="{3DEE5BC4-9EE1-436A-ADDF-497FE73AFE72}"/>
    <dgm:cxn modelId="{03C8FB23-3B2E-4471-824E-D00C5D76357E}" type="presOf" srcId="{3CB7CE54-A47D-475A-8E91-F9DA7767D49D}" destId="{9F25FAC8-1248-49FA-AC1F-712EE4B10BDB}" srcOrd="0" destOrd="0" presId="urn:diagrams.loki3.com/VaryingWidthList"/>
    <dgm:cxn modelId="{1E35F956-AE6F-4167-9D31-BABC99CB48FF}" type="presOf" srcId="{4BF1766D-55FA-4A29-A1C0-720B9BF4897E}" destId="{DB3934EC-8D17-438F-BEF6-37D64071D3C5}" srcOrd="0" destOrd="0" presId="urn:diagrams.loki3.com/VaryingWidthList"/>
    <dgm:cxn modelId="{900229AF-8858-4B5C-B678-0509866CDC5D}" srcId="{4BF1766D-55FA-4A29-A1C0-720B9BF4897E}" destId="{0DCD66D1-82B4-4E85-93BA-AE7CC1D26ACE}" srcOrd="4" destOrd="0" parTransId="{A81733E4-1D10-4FB0-A1F3-EA9508F7AFA9}" sibTransId="{16E427D2-12B6-46D3-91E5-3ABE911E41F6}"/>
    <dgm:cxn modelId="{308614C6-3AA9-42E5-B727-CDA77D5300FB}" type="presOf" srcId="{0DCD66D1-82B4-4E85-93BA-AE7CC1D26ACE}" destId="{957D2A8B-2292-436E-9957-95856F83205E}" srcOrd="0" destOrd="0" presId="urn:diagrams.loki3.com/VaryingWidthList"/>
    <dgm:cxn modelId="{5429BB7F-EEB5-4C41-8F9C-77E88E3E3DD2}" srcId="{4BF1766D-55FA-4A29-A1C0-720B9BF4897E}" destId="{FCE4A4BF-0591-473E-A1CA-7FF9471A1F95}" srcOrd="2" destOrd="0" parTransId="{AD12FF71-A26E-4268-8D44-9D6E2EE1B9B6}" sibTransId="{004717F0-B360-4D2D-B47E-59975ED216D7}"/>
    <dgm:cxn modelId="{CA7CE380-1FB4-4B96-9FEC-7F6F1FA9FB4E}" type="presOf" srcId="{C8B8DA95-ABF8-41EA-B953-507262B04070}" destId="{729A38A9-5B65-4A88-9A8D-4D88E38259E1}" srcOrd="0" destOrd="0" presId="urn:diagrams.loki3.com/VaryingWidthList"/>
    <dgm:cxn modelId="{2EE78B4F-BFBB-4133-B834-876A77218442}" type="presParOf" srcId="{DB3934EC-8D17-438F-BEF6-37D64071D3C5}" destId="{9F25FAC8-1248-49FA-AC1F-712EE4B10BDB}" srcOrd="0" destOrd="0" presId="urn:diagrams.loki3.com/VaryingWidthList"/>
    <dgm:cxn modelId="{B6105933-7664-484A-BD33-60F7AE72A8F6}" type="presParOf" srcId="{DB3934EC-8D17-438F-BEF6-37D64071D3C5}" destId="{BDFFC85F-4B19-4E21-9A47-5397DBA6A64B}" srcOrd="1" destOrd="0" presId="urn:diagrams.loki3.com/VaryingWidthList"/>
    <dgm:cxn modelId="{4B8900BF-B0E9-4FC2-AF61-2129C893EC24}" type="presParOf" srcId="{DB3934EC-8D17-438F-BEF6-37D64071D3C5}" destId="{AD095392-ECF8-4C90-BAB4-288DA1DDD981}" srcOrd="2" destOrd="0" presId="urn:diagrams.loki3.com/VaryingWidthList"/>
    <dgm:cxn modelId="{5AA33E3E-197E-456D-9F7E-D506330FE5CD}" type="presParOf" srcId="{DB3934EC-8D17-438F-BEF6-37D64071D3C5}" destId="{06D5A043-DBE8-4868-B94E-4AE606C2F279}" srcOrd="3" destOrd="0" presId="urn:diagrams.loki3.com/VaryingWidthList"/>
    <dgm:cxn modelId="{3EEF2034-293E-4BA8-B6E3-2773C00E4F5E}" type="presParOf" srcId="{DB3934EC-8D17-438F-BEF6-37D64071D3C5}" destId="{AD0C64F8-97DF-4AA8-9DCF-919BF351E2F2}" srcOrd="4" destOrd="0" presId="urn:diagrams.loki3.com/VaryingWidthList"/>
    <dgm:cxn modelId="{AAB4737C-D4C0-46E5-B48A-68F806C2C8A1}" type="presParOf" srcId="{DB3934EC-8D17-438F-BEF6-37D64071D3C5}" destId="{224436B2-D961-417F-8241-CE70055D0B2F}" srcOrd="5" destOrd="0" presId="urn:diagrams.loki3.com/VaryingWidthList"/>
    <dgm:cxn modelId="{4ADDBD9C-DD35-44AE-BB2E-B6234A36E7F7}" type="presParOf" srcId="{DB3934EC-8D17-438F-BEF6-37D64071D3C5}" destId="{3EB4B33D-038B-4D8A-8F5C-AC14CBE5E5C8}" srcOrd="6" destOrd="0" presId="urn:diagrams.loki3.com/VaryingWidthList"/>
    <dgm:cxn modelId="{55B89530-5FA4-477D-B61E-818D760991DE}" type="presParOf" srcId="{DB3934EC-8D17-438F-BEF6-37D64071D3C5}" destId="{00DA3E6C-4F23-4634-A290-B109CF2579C6}" srcOrd="7" destOrd="0" presId="urn:diagrams.loki3.com/VaryingWidthList"/>
    <dgm:cxn modelId="{9319E36C-06B9-4CFF-BC38-2072FE21CE93}" type="presParOf" srcId="{DB3934EC-8D17-438F-BEF6-37D64071D3C5}" destId="{957D2A8B-2292-436E-9957-95856F83205E}" srcOrd="8" destOrd="0" presId="urn:diagrams.loki3.com/VaryingWidthList"/>
    <dgm:cxn modelId="{6469EB8D-460B-4FB4-BC9E-E41172B0BAE1}" type="presParOf" srcId="{DB3934EC-8D17-438F-BEF6-37D64071D3C5}" destId="{8B3CE15C-8192-432D-BEDD-060032E69027}" srcOrd="9" destOrd="0" presId="urn:diagrams.loki3.com/VaryingWidthList"/>
    <dgm:cxn modelId="{32518740-5602-48BD-91D2-F7801BD44879}" type="presParOf" srcId="{DB3934EC-8D17-438F-BEF6-37D64071D3C5}" destId="{729A38A9-5B65-4A88-9A8D-4D88E38259E1}" srcOrd="1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1766D-55FA-4A29-A1C0-720B9BF4897E}" type="doc">
      <dgm:prSet loTypeId="urn:diagrams.loki3.com/VaryingWidthList" loCatId="list" qsTypeId="urn:microsoft.com/office/officeart/2005/8/quickstyle/simple3" qsCatId="simple" csTypeId="urn:microsoft.com/office/officeart/2005/8/colors/colorful1#6" csCatId="colorful" phldr="1"/>
      <dgm:spPr/>
    </dgm:pt>
    <dgm:pt modelId="{3CB7CE54-A47D-475A-8E91-F9DA7767D49D}">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dirty="0"/>
        </a:p>
      </dgm:t>
    </dgm:pt>
    <dgm:pt modelId="{AA7BA020-693F-42A6-AE43-B745A2BEB8DA}" type="parTrans" cxnId="{FFE1F75E-55C8-473B-A95A-D761306381DD}">
      <dgm:prSet/>
      <dgm:spPr/>
      <dgm:t>
        <a:bodyPr/>
        <a:lstStyle/>
        <a:p>
          <a:endParaRPr lang="en-IN"/>
        </a:p>
      </dgm:t>
    </dgm:pt>
    <dgm:pt modelId="{A977547C-7880-4947-AD07-702DF7E4F725}" type="sibTrans" cxnId="{FFE1F75E-55C8-473B-A95A-D761306381DD}">
      <dgm:prSet/>
      <dgm:spPr/>
      <dgm:t>
        <a:bodyPr/>
        <a:lstStyle/>
        <a:p>
          <a:endParaRPr lang="en-IN"/>
        </a:p>
      </dgm:t>
    </dgm:pt>
    <dgm:pt modelId="{DD0EE853-26E8-4606-9DE8-6DFC9FFEA4B6}">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dirty="0"/>
        </a:p>
      </dgm:t>
    </dgm:pt>
    <dgm:pt modelId="{EAF7EBEA-76FB-4137-A6C8-DE699650B11E}" type="parTrans" cxnId="{28FB2B40-0878-4567-A9A3-E52218810E8B}">
      <dgm:prSet/>
      <dgm:spPr/>
      <dgm:t>
        <a:bodyPr/>
        <a:lstStyle/>
        <a:p>
          <a:endParaRPr lang="en-IN"/>
        </a:p>
      </dgm:t>
    </dgm:pt>
    <dgm:pt modelId="{72A6C76D-B108-49DE-9D69-362CFB25B796}" type="sibTrans" cxnId="{28FB2B40-0878-4567-A9A3-E52218810E8B}">
      <dgm:prSet/>
      <dgm:spPr/>
      <dgm:t>
        <a:bodyPr/>
        <a:lstStyle/>
        <a:p>
          <a:endParaRPr lang="en-IN"/>
        </a:p>
      </dgm:t>
    </dgm:pt>
    <dgm:pt modelId="{FCE4A4BF-0591-473E-A1CA-7FF9471A1F95}">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dirty="0"/>
        </a:p>
      </dgm:t>
    </dgm:pt>
    <dgm:pt modelId="{AD12FF71-A26E-4268-8D44-9D6E2EE1B9B6}" type="parTrans" cxnId="{5429BB7F-EEB5-4C41-8F9C-77E88E3E3DD2}">
      <dgm:prSet/>
      <dgm:spPr/>
      <dgm:t>
        <a:bodyPr/>
        <a:lstStyle/>
        <a:p>
          <a:endParaRPr lang="en-IN"/>
        </a:p>
      </dgm:t>
    </dgm:pt>
    <dgm:pt modelId="{004717F0-B360-4D2D-B47E-59975ED216D7}" type="sibTrans" cxnId="{5429BB7F-EEB5-4C41-8F9C-77E88E3E3DD2}">
      <dgm:prSet/>
      <dgm:spPr/>
      <dgm:t>
        <a:bodyPr/>
        <a:lstStyle/>
        <a:p>
          <a:endParaRPr lang="en-IN"/>
        </a:p>
      </dgm:t>
    </dgm:pt>
    <dgm:pt modelId="{B64D8740-D9CF-4841-A98F-1C6B0913D6C1}">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(0) items</a:t>
          </a:r>
          <a:endParaRPr lang="en-IN" sz="1800" dirty="0"/>
        </a:p>
      </dgm:t>
    </dgm:pt>
    <dgm:pt modelId="{EA91D98D-466C-4CC7-B942-5FE22F23AEAD}" type="parTrans" cxnId="{3EB0915A-5CEA-4E2C-8C8D-228EAC522D7A}">
      <dgm:prSet/>
      <dgm:spPr/>
      <dgm:t>
        <a:bodyPr/>
        <a:lstStyle/>
        <a:p>
          <a:endParaRPr lang="en-IN"/>
        </a:p>
      </dgm:t>
    </dgm:pt>
    <dgm:pt modelId="{4E1022CF-A28C-4E7A-9D0D-093D6AC5897B}" type="sibTrans" cxnId="{3EB0915A-5CEA-4E2C-8C8D-228EAC522D7A}">
      <dgm:prSet/>
      <dgm:spPr/>
      <dgm:t>
        <a:bodyPr/>
        <a:lstStyle/>
        <a:p>
          <a:endParaRPr lang="en-IN"/>
        </a:p>
      </dgm:t>
    </dgm:pt>
    <dgm:pt modelId="{0DCD66D1-82B4-4E85-93BA-AE7CC1D26ACE}">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dirty="0"/>
        </a:p>
      </dgm:t>
    </dgm:pt>
    <dgm:pt modelId="{A81733E4-1D10-4FB0-A1F3-EA9508F7AFA9}" type="parTrans" cxnId="{900229AF-8858-4B5C-B678-0509866CDC5D}">
      <dgm:prSet/>
      <dgm:spPr/>
      <dgm:t>
        <a:bodyPr/>
        <a:lstStyle/>
        <a:p>
          <a:endParaRPr lang="en-IN"/>
        </a:p>
      </dgm:t>
    </dgm:pt>
    <dgm:pt modelId="{16E427D2-12B6-46D3-91E5-3ABE911E41F6}" type="sibTrans" cxnId="{900229AF-8858-4B5C-B678-0509866CDC5D}">
      <dgm:prSet/>
      <dgm:spPr/>
      <dgm:t>
        <a:bodyPr/>
        <a:lstStyle/>
        <a:p>
          <a:endParaRPr lang="en-IN"/>
        </a:p>
      </dgm:t>
    </dgm:pt>
    <dgm:pt modelId="{C8B8DA95-ABF8-41EA-B953-507262B04070}">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SLR (1) parsing table</a:t>
          </a:r>
          <a:endParaRPr lang="en-IN" sz="1800" dirty="0"/>
        </a:p>
      </dgm:t>
    </dgm:pt>
    <dgm:pt modelId="{09B9C511-17C3-48C0-857E-34A67AF81BB3}" type="parTrans" cxnId="{39E3CEB9-1DC6-41EA-8EE8-0B354EDE4C42}">
      <dgm:prSet/>
      <dgm:spPr/>
      <dgm:t>
        <a:bodyPr/>
        <a:lstStyle/>
        <a:p>
          <a:endParaRPr lang="en-IN"/>
        </a:p>
      </dgm:t>
    </dgm:pt>
    <dgm:pt modelId="{3DEE5BC4-9EE1-436A-ADDF-497FE73AFE72}" type="sibTrans" cxnId="{39E3CEB9-1DC6-41EA-8EE8-0B354EDE4C42}">
      <dgm:prSet/>
      <dgm:spPr/>
      <dgm:t>
        <a:bodyPr/>
        <a:lstStyle/>
        <a:p>
          <a:endParaRPr lang="en-IN"/>
        </a:p>
      </dgm:t>
    </dgm:pt>
    <dgm:pt modelId="{DB3934EC-8D17-438F-BEF6-37D64071D3C5}" type="pres">
      <dgm:prSet presAssocID="{4BF1766D-55FA-4A29-A1C0-720B9BF4897E}" presName="Name0" presStyleCnt="0">
        <dgm:presLayoutVars>
          <dgm:resizeHandles/>
        </dgm:presLayoutVars>
      </dgm:prSet>
      <dgm:spPr/>
    </dgm:pt>
    <dgm:pt modelId="{9F25FAC8-1248-49FA-AC1F-712EE4B10BDB}" type="pres">
      <dgm:prSet presAssocID="{3CB7CE54-A47D-475A-8E91-F9DA7767D49D}" presName="text" presStyleLbl="node1" presStyleIdx="0" presStyleCnt="6" custScaleX="395859" custScaleY="114287">
        <dgm:presLayoutVars>
          <dgm:bulletEnabled val="1"/>
        </dgm:presLayoutVars>
      </dgm:prSet>
      <dgm:spPr/>
      <dgm:t>
        <a:bodyPr/>
        <a:lstStyle/>
        <a:p>
          <a:endParaRPr lang="en-US"/>
        </a:p>
      </dgm:t>
    </dgm:pt>
    <dgm:pt modelId="{BDFFC85F-4B19-4E21-9A47-5397DBA6A64B}" type="pres">
      <dgm:prSet presAssocID="{A977547C-7880-4947-AD07-702DF7E4F725}" presName="space" presStyleCnt="0"/>
      <dgm:spPr/>
    </dgm:pt>
    <dgm:pt modelId="{AD095392-ECF8-4C90-BAB4-288DA1DDD981}" type="pres">
      <dgm:prSet presAssocID="{DD0EE853-26E8-4606-9DE8-6DFC9FFEA4B6}" presName="text" presStyleLbl="node1" presStyleIdx="1" presStyleCnt="6" custScaleX="287867" custScaleY="73846">
        <dgm:presLayoutVars>
          <dgm:bulletEnabled val="1"/>
        </dgm:presLayoutVars>
      </dgm:prSet>
      <dgm:spPr/>
      <dgm:t>
        <a:bodyPr/>
        <a:lstStyle/>
        <a:p>
          <a:endParaRPr lang="en-US"/>
        </a:p>
      </dgm:t>
    </dgm:pt>
    <dgm:pt modelId="{06D5A043-DBE8-4868-B94E-4AE606C2F279}" type="pres">
      <dgm:prSet presAssocID="{72A6C76D-B108-49DE-9D69-362CFB25B796}" presName="space" presStyleCnt="0"/>
      <dgm:spPr/>
    </dgm:pt>
    <dgm:pt modelId="{AD0C64F8-97DF-4AA8-9DCF-919BF351E2F2}" type="pres">
      <dgm:prSet presAssocID="{FCE4A4BF-0591-473E-A1CA-7FF9471A1F95}" presName="text" presStyleLbl="node1" presStyleIdx="2" presStyleCnt="6" custScaleX="595586" custScaleY="100999">
        <dgm:presLayoutVars>
          <dgm:bulletEnabled val="1"/>
        </dgm:presLayoutVars>
      </dgm:prSet>
      <dgm:spPr/>
      <dgm:t>
        <a:bodyPr/>
        <a:lstStyle/>
        <a:p>
          <a:endParaRPr lang="en-US"/>
        </a:p>
      </dgm:t>
    </dgm:pt>
    <dgm:pt modelId="{224436B2-D961-417F-8241-CE70055D0B2F}" type="pres">
      <dgm:prSet presAssocID="{004717F0-B360-4D2D-B47E-59975ED216D7}" presName="space" presStyleCnt="0"/>
      <dgm:spPr/>
    </dgm:pt>
    <dgm:pt modelId="{3EB4B33D-038B-4D8A-8F5C-AC14CBE5E5C8}" type="pres">
      <dgm:prSet presAssocID="{B64D8740-D9CF-4841-A98F-1C6B0913D6C1}" presName="text" presStyleLbl="node1" presStyleIdx="3" presStyleCnt="6" custScaleX="595586" custScaleY="110588">
        <dgm:presLayoutVars>
          <dgm:bulletEnabled val="1"/>
        </dgm:presLayoutVars>
      </dgm:prSet>
      <dgm:spPr/>
      <dgm:t>
        <a:bodyPr/>
        <a:lstStyle/>
        <a:p>
          <a:endParaRPr lang="en-US"/>
        </a:p>
      </dgm:t>
    </dgm:pt>
    <dgm:pt modelId="{00DA3E6C-4F23-4634-A290-B109CF2579C6}" type="pres">
      <dgm:prSet presAssocID="{4E1022CF-A28C-4E7A-9D0D-093D6AC5897B}" presName="space" presStyleCnt="0"/>
      <dgm:spPr/>
    </dgm:pt>
    <dgm:pt modelId="{957D2A8B-2292-436E-9957-95856F83205E}" type="pres">
      <dgm:prSet presAssocID="{0DCD66D1-82B4-4E85-93BA-AE7CC1D26ACE}" presName="text" presStyleLbl="node1" presStyleIdx="4" presStyleCnt="6" custScaleX="1046788" custScaleY="138654">
        <dgm:presLayoutVars>
          <dgm:bulletEnabled val="1"/>
        </dgm:presLayoutVars>
      </dgm:prSet>
      <dgm:spPr/>
      <dgm:t>
        <a:bodyPr/>
        <a:lstStyle/>
        <a:p>
          <a:endParaRPr lang="en-US"/>
        </a:p>
      </dgm:t>
    </dgm:pt>
    <dgm:pt modelId="{8B3CE15C-8192-432D-BEDD-060032E69027}" type="pres">
      <dgm:prSet presAssocID="{16E427D2-12B6-46D3-91E5-3ABE911E41F6}" presName="space" presStyleCnt="0"/>
      <dgm:spPr/>
    </dgm:pt>
    <dgm:pt modelId="{729A38A9-5B65-4A88-9A8D-4D88E38259E1}" type="pres">
      <dgm:prSet presAssocID="{C8B8DA95-ABF8-41EA-B953-507262B04070}" presName="text" presStyleLbl="node1" presStyleIdx="5" presStyleCnt="6" custScaleX="785091">
        <dgm:presLayoutVars>
          <dgm:bulletEnabled val="1"/>
        </dgm:presLayoutVars>
      </dgm:prSet>
      <dgm:spPr/>
      <dgm:t>
        <a:bodyPr/>
        <a:lstStyle/>
        <a:p>
          <a:endParaRPr lang="en-US"/>
        </a:p>
      </dgm:t>
    </dgm:pt>
  </dgm:ptLst>
  <dgm:cxnLst>
    <dgm:cxn modelId="{CADF0AB4-26D5-4515-8C6E-3AFAE60594E6}" type="presOf" srcId="{DD0EE853-26E8-4606-9DE8-6DFC9FFEA4B6}" destId="{AD095392-ECF8-4C90-BAB4-288DA1DDD981}" srcOrd="0" destOrd="0" presId="urn:diagrams.loki3.com/VaryingWidthList"/>
    <dgm:cxn modelId="{FFE1F75E-55C8-473B-A95A-D761306381DD}" srcId="{4BF1766D-55FA-4A29-A1C0-720B9BF4897E}" destId="{3CB7CE54-A47D-475A-8E91-F9DA7767D49D}" srcOrd="0" destOrd="0" parTransId="{AA7BA020-693F-42A6-AE43-B745A2BEB8DA}" sibTransId="{A977547C-7880-4947-AD07-702DF7E4F725}"/>
    <dgm:cxn modelId="{3EB0915A-5CEA-4E2C-8C8D-228EAC522D7A}" srcId="{4BF1766D-55FA-4A29-A1C0-720B9BF4897E}" destId="{B64D8740-D9CF-4841-A98F-1C6B0913D6C1}" srcOrd="3" destOrd="0" parTransId="{EA91D98D-466C-4CC7-B942-5FE22F23AEAD}" sibTransId="{4E1022CF-A28C-4E7A-9D0D-093D6AC5897B}"/>
    <dgm:cxn modelId="{474C6599-4C97-40CF-A099-B4B3AD090CA3}" type="presOf" srcId="{B64D8740-D9CF-4841-A98F-1C6B0913D6C1}" destId="{3EB4B33D-038B-4D8A-8F5C-AC14CBE5E5C8}" srcOrd="0" destOrd="0" presId="urn:diagrams.loki3.com/VaryingWidthList"/>
    <dgm:cxn modelId="{28FB2B40-0878-4567-A9A3-E52218810E8B}" srcId="{4BF1766D-55FA-4A29-A1C0-720B9BF4897E}" destId="{DD0EE853-26E8-4606-9DE8-6DFC9FFEA4B6}" srcOrd="1" destOrd="0" parTransId="{EAF7EBEA-76FB-4137-A6C8-DE699650B11E}" sibTransId="{72A6C76D-B108-49DE-9D69-362CFB25B796}"/>
    <dgm:cxn modelId="{2CE871A8-7546-48B9-BDD2-FE95AC39AB0A}" type="presOf" srcId="{FCE4A4BF-0591-473E-A1CA-7FF9471A1F95}" destId="{AD0C64F8-97DF-4AA8-9DCF-919BF351E2F2}" srcOrd="0" destOrd="0" presId="urn:diagrams.loki3.com/VaryingWidthList"/>
    <dgm:cxn modelId="{39E3CEB9-1DC6-41EA-8EE8-0B354EDE4C42}" srcId="{4BF1766D-55FA-4A29-A1C0-720B9BF4897E}" destId="{C8B8DA95-ABF8-41EA-B953-507262B04070}" srcOrd="5" destOrd="0" parTransId="{09B9C511-17C3-48C0-857E-34A67AF81BB3}" sibTransId="{3DEE5BC4-9EE1-436A-ADDF-497FE73AFE72}"/>
    <dgm:cxn modelId="{03C8FB23-3B2E-4471-824E-D00C5D76357E}" type="presOf" srcId="{3CB7CE54-A47D-475A-8E91-F9DA7767D49D}" destId="{9F25FAC8-1248-49FA-AC1F-712EE4B10BDB}" srcOrd="0" destOrd="0" presId="urn:diagrams.loki3.com/VaryingWidthList"/>
    <dgm:cxn modelId="{1E35F956-AE6F-4167-9D31-BABC99CB48FF}" type="presOf" srcId="{4BF1766D-55FA-4A29-A1C0-720B9BF4897E}" destId="{DB3934EC-8D17-438F-BEF6-37D64071D3C5}" srcOrd="0" destOrd="0" presId="urn:diagrams.loki3.com/VaryingWidthList"/>
    <dgm:cxn modelId="{900229AF-8858-4B5C-B678-0509866CDC5D}" srcId="{4BF1766D-55FA-4A29-A1C0-720B9BF4897E}" destId="{0DCD66D1-82B4-4E85-93BA-AE7CC1D26ACE}" srcOrd="4" destOrd="0" parTransId="{A81733E4-1D10-4FB0-A1F3-EA9508F7AFA9}" sibTransId="{16E427D2-12B6-46D3-91E5-3ABE911E41F6}"/>
    <dgm:cxn modelId="{308614C6-3AA9-42E5-B727-CDA77D5300FB}" type="presOf" srcId="{0DCD66D1-82B4-4E85-93BA-AE7CC1D26ACE}" destId="{957D2A8B-2292-436E-9957-95856F83205E}" srcOrd="0" destOrd="0" presId="urn:diagrams.loki3.com/VaryingWidthList"/>
    <dgm:cxn modelId="{5429BB7F-EEB5-4C41-8F9C-77E88E3E3DD2}" srcId="{4BF1766D-55FA-4A29-A1C0-720B9BF4897E}" destId="{FCE4A4BF-0591-473E-A1CA-7FF9471A1F95}" srcOrd="2" destOrd="0" parTransId="{AD12FF71-A26E-4268-8D44-9D6E2EE1B9B6}" sibTransId="{004717F0-B360-4D2D-B47E-59975ED216D7}"/>
    <dgm:cxn modelId="{CA7CE380-1FB4-4B96-9FEC-7F6F1FA9FB4E}" type="presOf" srcId="{C8B8DA95-ABF8-41EA-B953-507262B04070}" destId="{729A38A9-5B65-4A88-9A8D-4D88E38259E1}" srcOrd="0" destOrd="0" presId="urn:diagrams.loki3.com/VaryingWidthList"/>
    <dgm:cxn modelId="{2EE78B4F-BFBB-4133-B834-876A77218442}" type="presParOf" srcId="{DB3934EC-8D17-438F-BEF6-37D64071D3C5}" destId="{9F25FAC8-1248-49FA-AC1F-712EE4B10BDB}" srcOrd="0" destOrd="0" presId="urn:diagrams.loki3.com/VaryingWidthList"/>
    <dgm:cxn modelId="{B6105933-7664-484A-BD33-60F7AE72A8F6}" type="presParOf" srcId="{DB3934EC-8D17-438F-BEF6-37D64071D3C5}" destId="{BDFFC85F-4B19-4E21-9A47-5397DBA6A64B}" srcOrd="1" destOrd="0" presId="urn:diagrams.loki3.com/VaryingWidthList"/>
    <dgm:cxn modelId="{4B8900BF-B0E9-4FC2-AF61-2129C893EC24}" type="presParOf" srcId="{DB3934EC-8D17-438F-BEF6-37D64071D3C5}" destId="{AD095392-ECF8-4C90-BAB4-288DA1DDD981}" srcOrd="2" destOrd="0" presId="urn:diagrams.loki3.com/VaryingWidthList"/>
    <dgm:cxn modelId="{5AA33E3E-197E-456D-9F7E-D506330FE5CD}" type="presParOf" srcId="{DB3934EC-8D17-438F-BEF6-37D64071D3C5}" destId="{06D5A043-DBE8-4868-B94E-4AE606C2F279}" srcOrd="3" destOrd="0" presId="urn:diagrams.loki3.com/VaryingWidthList"/>
    <dgm:cxn modelId="{3EEF2034-293E-4BA8-B6E3-2773C00E4F5E}" type="presParOf" srcId="{DB3934EC-8D17-438F-BEF6-37D64071D3C5}" destId="{AD0C64F8-97DF-4AA8-9DCF-919BF351E2F2}" srcOrd="4" destOrd="0" presId="urn:diagrams.loki3.com/VaryingWidthList"/>
    <dgm:cxn modelId="{AAB4737C-D4C0-46E5-B48A-68F806C2C8A1}" type="presParOf" srcId="{DB3934EC-8D17-438F-BEF6-37D64071D3C5}" destId="{224436B2-D961-417F-8241-CE70055D0B2F}" srcOrd="5" destOrd="0" presId="urn:diagrams.loki3.com/VaryingWidthList"/>
    <dgm:cxn modelId="{4ADDBD9C-DD35-44AE-BB2E-B6234A36E7F7}" type="presParOf" srcId="{DB3934EC-8D17-438F-BEF6-37D64071D3C5}" destId="{3EB4B33D-038B-4D8A-8F5C-AC14CBE5E5C8}" srcOrd="6" destOrd="0" presId="urn:diagrams.loki3.com/VaryingWidthList"/>
    <dgm:cxn modelId="{55B89530-5FA4-477D-B61E-818D760991DE}" type="presParOf" srcId="{DB3934EC-8D17-438F-BEF6-37D64071D3C5}" destId="{00DA3E6C-4F23-4634-A290-B109CF2579C6}" srcOrd="7" destOrd="0" presId="urn:diagrams.loki3.com/VaryingWidthList"/>
    <dgm:cxn modelId="{9319E36C-06B9-4CFF-BC38-2072FE21CE93}" type="presParOf" srcId="{DB3934EC-8D17-438F-BEF6-37D64071D3C5}" destId="{957D2A8B-2292-436E-9957-95856F83205E}" srcOrd="8" destOrd="0" presId="urn:diagrams.loki3.com/VaryingWidthList"/>
    <dgm:cxn modelId="{6469EB8D-460B-4FB4-BC9E-E41172B0BAE1}" type="presParOf" srcId="{DB3934EC-8D17-438F-BEF6-37D64071D3C5}" destId="{8B3CE15C-8192-432D-BEDD-060032E69027}" srcOrd="9" destOrd="0" presId="urn:diagrams.loki3.com/VaryingWidthList"/>
    <dgm:cxn modelId="{32518740-5602-48BD-91D2-F7801BD44879}" type="presParOf" srcId="{DB3934EC-8D17-438F-BEF6-37D64071D3C5}" destId="{729A38A9-5B65-4A88-9A8D-4D88E38259E1}" srcOrd="1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F1766D-55FA-4A29-A1C0-720B9BF4897E}" type="doc">
      <dgm:prSet loTypeId="urn:diagrams.loki3.com/VaryingWidthList" loCatId="list" qsTypeId="urn:microsoft.com/office/officeart/2005/8/quickstyle/simple3" qsCatId="simple" csTypeId="urn:microsoft.com/office/officeart/2005/8/colors/colorful1#7" csCatId="colorful" phldr="1"/>
      <dgm:spPr/>
    </dgm:pt>
    <dgm:pt modelId="{3CB7CE54-A47D-475A-8E91-F9DA7767D49D}">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dirty="0"/>
        </a:p>
      </dgm:t>
    </dgm:pt>
    <dgm:pt modelId="{AA7BA020-693F-42A6-AE43-B745A2BEB8DA}" type="parTrans" cxnId="{FFE1F75E-55C8-473B-A95A-D761306381DD}">
      <dgm:prSet/>
      <dgm:spPr/>
      <dgm:t>
        <a:bodyPr/>
        <a:lstStyle/>
        <a:p>
          <a:endParaRPr lang="en-IN"/>
        </a:p>
      </dgm:t>
    </dgm:pt>
    <dgm:pt modelId="{A977547C-7880-4947-AD07-702DF7E4F725}" type="sibTrans" cxnId="{FFE1F75E-55C8-473B-A95A-D761306381DD}">
      <dgm:prSet/>
      <dgm:spPr/>
      <dgm:t>
        <a:bodyPr/>
        <a:lstStyle/>
        <a:p>
          <a:endParaRPr lang="en-IN"/>
        </a:p>
      </dgm:t>
    </dgm:pt>
    <dgm:pt modelId="{DD0EE853-26E8-4606-9DE8-6DFC9FFEA4B6}">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dirty="0"/>
        </a:p>
      </dgm:t>
    </dgm:pt>
    <dgm:pt modelId="{EAF7EBEA-76FB-4137-A6C8-DE699650B11E}" type="parTrans" cxnId="{28FB2B40-0878-4567-A9A3-E52218810E8B}">
      <dgm:prSet/>
      <dgm:spPr/>
      <dgm:t>
        <a:bodyPr/>
        <a:lstStyle/>
        <a:p>
          <a:endParaRPr lang="en-IN"/>
        </a:p>
      </dgm:t>
    </dgm:pt>
    <dgm:pt modelId="{72A6C76D-B108-49DE-9D69-362CFB25B796}" type="sibTrans" cxnId="{28FB2B40-0878-4567-A9A3-E52218810E8B}">
      <dgm:prSet/>
      <dgm:spPr/>
      <dgm:t>
        <a:bodyPr/>
        <a:lstStyle/>
        <a:p>
          <a:endParaRPr lang="en-IN"/>
        </a:p>
      </dgm:t>
    </dgm:pt>
    <dgm:pt modelId="{FCE4A4BF-0591-473E-A1CA-7FF9471A1F95}">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dirty="0"/>
        </a:p>
      </dgm:t>
    </dgm:pt>
    <dgm:pt modelId="{AD12FF71-A26E-4268-8D44-9D6E2EE1B9B6}" type="parTrans" cxnId="{5429BB7F-EEB5-4C41-8F9C-77E88E3E3DD2}">
      <dgm:prSet/>
      <dgm:spPr/>
      <dgm:t>
        <a:bodyPr/>
        <a:lstStyle/>
        <a:p>
          <a:endParaRPr lang="en-IN"/>
        </a:p>
      </dgm:t>
    </dgm:pt>
    <dgm:pt modelId="{004717F0-B360-4D2D-B47E-59975ED216D7}" type="sibTrans" cxnId="{5429BB7F-EEB5-4C41-8F9C-77E88E3E3DD2}">
      <dgm:prSet/>
      <dgm:spPr/>
      <dgm:t>
        <a:bodyPr/>
        <a:lstStyle/>
        <a:p>
          <a:endParaRPr lang="en-IN"/>
        </a:p>
      </dgm:t>
    </dgm:pt>
    <dgm:pt modelId="{B64D8740-D9CF-4841-A98F-1C6B0913D6C1}">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(1) items</a:t>
          </a:r>
          <a:endParaRPr lang="en-IN" sz="1800" dirty="0"/>
        </a:p>
      </dgm:t>
    </dgm:pt>
    <dgm:pt modelId="{EA91D98D-466C-4CC7-B942-5FE22F23AEAD}" type="parTrans" cxnId="{3EB0915A-5CEA-4E2C-8C8D-228EAC522D7A}">
      <dgm:prSet/>
      <dgm:spPr/>
      <dgm:t>
        <a:bodyPr/>
        <a:lstStyle/>
        <a:p>
          <a:endParaRPr lang="en-IN"/>
        </a:p>
      </dgm:t>
    </dgm:pt>
    <dgm:pt modelId="{4E1022CF-A28C-4E7A-9D0D-093D6AC5897B}" type="sibTrans" cxnId="{3EB0915A-5CEA-4E2C-8C8D-228EAC522D7A}">
      <dgm:prSet/>
      <dgm:spPr/>
      <dgm:t>
        <a:bodyPr/>
        <a:lstStyle/>
        <a:p>
          <a:endParaRPr lang="en-IN"/>
        </a:p>
      </dgm:t>
    </dgm:pt>
    <dgm:pt modelId="{0DCD66D1-82B4-4E85-93BA-AE7CC1D26ACE}">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dirty="0"/>
        </a:p>
      </dgm:t>
    </dgm:pt>
    <dgm:pt modelId="{A81733E4-1D10-4FB0-A1F3-EA9508F7AFA9}" type="parTrans" cxnId="{900229AF-8858-4B5C-B678-0509866CDC5D}">
      <dgm:prSet/>
      <dgm:spPr/>
      <dgm:t>
        <a:bodyPr/>
        <a:lstStyle/>
        <a:p>
          <a:endParaRPr lang="en-IN"/>
        </a:p>
      </dgm:t>
    </dgm:pt>
    <dgm:pt modelId="{16E427D2-12B6-46D3-91E5-3ABE911E41F6}" type="sibTrans" cxnId="{900229AF-8858-4B5C-B678-0509866CDC5D}">
      <dgm:prSet/>
      <dgm:spPr/>
      <dgm:t>
        <a:bodyPr/>
        <a:lstStyle/>
        <a:p>
          <a:endParaRPr lang="en-IN"/>
        </a:p>
      </dgm:t>
    </dgm:pt>
    <dgm:pt modelId="{C8B8DA95-ABF8-41EA-B953-507262B04070}">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CLR (1) parsing table</a:t>
          </a:r>
          <a:endParaRPr lang="en-IN" sz="1800" dirty="0"/>
        </a:p>
      </dgm:t>
    </dgm:pt>
    <dgm:pt modelId="{09B9C511-17C3-48C0-857E-34A67AF81BB3}" type="parTrans" cxnId="{39E3CEB9-1DC6-41EA-8EE8-0B354EDE4C42}">
      <dgm:prSet/>
      <dgm:spPr/>
      <dgm:t>
        <a:bodyPr/>
        <a:lstStyle/>
        <a:p>
          <a:endParaRPr lang="en-IN"/>
        </a:p>
      </dgm:t>
    </dgm:pt>
    <dgm:pt modelId="{3DEE5BC4-9EE1-436A-ADDF-497FE73AFE72}" type="sibTrans" cxnId="{39E3CEB9-1DC6-41EA-8EE8-0B354EDE4C42}">
      <dgm:prSet/>
      <dgm:spPr/>
      <dgm:t>
        <a:bodyPr/>
        <a:lstStyle/>
        <a:p>
          <a:endParaRPr lang="en-IN"/>
        </a:p>
      </dgm:t>
    </dgm:pt>
    <dgm:pt modelId="{DB3934EC-8D17-438F-BEF6-37D64071D3C5}" type="pres">
      <dgm:prSet presAssocID="{4BF1766D-55FA-4A29-A1C0-720B9BF4897E}" presName="Name0" presStyleCnt="0">
        <dgm:presLayoutVars>
          <dgm:resizeHandles/>
        </dgm:presLayoutVars>
      </dgm:prSet>
      <dgm:spPr/>
    </dgm:pt>
    <dgm:pt modelId="{9F25FAC8-1248-49FA-AC1F-712EE4B10BDB}" type="pres">
      <dgm:prSet presAssocID="{3CB7CE54-A47D-475A-8E91-F9DA7767D49D}" presName="text" presStyleLbl="node1" presStyleIdx="0" presStyleCnt="6" custScaleX="395859" custScaleY="114287">
        <dgm:presLayoutVars>
          <dgm:bulletEnabled val="1"/>
        </dgm:presLayoutVars>
      </dgm:prSet>
      <dgm:spPr/>
      <dgm:t>
        <a:bodyPr/>
        <a:lstStyle/>
        <a:p>
          <a:endParaRPr lang="en-US"/>
        </a:p>
      </dgm:t>
    </dgm:pt>
    <dgm:pt modelId="{BDFFC85F-4B19-4E21-9A47-5397DBA6A64B}" type="pres">
      <dgm:prSet presAssocID="{A977547C-7880-4947-AD07-702DF7E4F725}" presName="space" presStyleCnt="0"/>
      <dgm:spPr/>
    </dgm:pt>
    <dgm:pt modelId="{AD095392-ECF8-4C90-BAB4-288DA1DDD981}" type="pres">
      <dgm:prSet presAssocID="{DD0EE853-26E8-4606-9DE8-6DFC9FFEA4B6}" presName="text" presStyleLbl="node1" presStyleIdx="1" presStyleCnt="6" custScaleX="287867" custScaleY="73846">
        <dgm:presLayoutVars>
          <dgm:bulletEnabled val="1"/>
        </dgm:presLayoutVars>
      </dgm:prSet>
      <dgm:spPr/>
      <dgm:t>
        <a:bodyPr/>
        <a:lstStyle/>
        <a:p>
          <a:endParaRPr lang="en-US"/>
        </a:p>
      </dgm:t>
    </dgm:pt>
    <dgm:pt modelId="{06D5A043-DBE8-4868-B94E-4AE606C2F279}" type="pres">
      <dgm:prSet presAssocID="{72A6C76D-B108-49DE-9D69-362CFB25B796}" presName="space" presStyleCnt="0"/>
      <dgm:spPr/>
    </dgm:pt>
    <dgm:pt modelId="{AD0C64F8-97DF-4AA8-9DCF-919BF351E2F2}" type="pres">
      <dgm:prSet presAssocID="{FCE4A4BF-0591-473E-A1CA-7FF9471A1F95}" presName="text" presStyleLbl="node1" presStyleIdx="2" presStyleCnt="6" custScaleX="595586" custScaleY="100999">
        <dgm:presLayoutVars>
          <dgm:bulletEnabled val="1"/>
        </dgm:presLayoutVars>
      </dgm:prSet>
      <dgm:spPr/>
      <dgm:t>
        <a:bodyPr/>
        <a:lstStyle/>
        <a:p>
          <a:endParaRPr lang="en-US"/>
        </a:p>
      </dgm:t>
    </dgm:pt>
    <dgm:pt modelId="{224436B2-D961-417F-8241-CE70055D0B2F}" type="pres">
      <dgm:prSet presAssocID="{004717F0-B360-4D2D-B47E-59975ED216D7}" presName="space" presStyleCnt="0"/>
      <dgm:spPr/>
    </dgm:pt>
    <dgm:pt modelId="{3EB4B33D-038B-4D8A-8F5C-AC14CBE5E5C8}" type="pres">
      <dgm:prSet presAssocID="{B64D8740-D9CF-4841-A98F-1C6B0913D6C1}" presName="text" presStyleLbl="node1" presStyleIdx="3" presStyleCnt="6" custScaleX="595586" custScaleY="110588">
        <dgm:presLayoutVars>
          <dgm:bulletEnabled val="1"/>
        </dgm:presLayoutVars>
      </dgm:prSet>
      <dgm:spPr/>
      <dgm:t>
        <a:bodyPr/>
        <a:lstStyle/>
        <a:p>
          <a:endParaRPr lang="en-US"/>
        </a:p>
      </dgm:t>
    </dgm:pt>
    <dgm:pt modelId="{00DA3E6C-4F23-4634-A290-B109CF2579C6}" type="pres">
      <dgm:prSet presAssocID="{4E1022CF-A28C-4E7A-9D0D-093D6AC5897B}" presName="space" presStyleCnt="0"/>
      <dgm:spPr/>
    </dgm:pt>
    <dgm:pt modelId="{957D2A8B-2292-436E-9957-95856F83205E}" type="pres">
      <dgm:prSet presAssocID="{0DCD66D1-82B4-4E85-93BA-AE7CC1D26ACE}" presName="text" presStyleLbl="node1" presStyleIdx="4" presStyleCnt="6" custScaleX="1046788" custScaleY="138654">
        <dgm:presLayoutVars>
          <dgm:bulletEnabled val="1"/>
        </dgm:presLayoutVars>
      </dgm:prSet>
      <dgm:spPr/>
      <dgm:t>
        <a:bodyPr/>
        <a:lstStyle/>
        <a:p>
          <a:endParaRPr lang="en-US"/>
        </a:p>
      </dgm:t>
    </dgm:pt>
    <dgm:pt modelId="{8B3CE15C-8192-432D-BEDD-060032E69027}" type="pres">
      <dgm:prSet presAssocID="{16E427D2-12B6-46D3-91E5-3ABE911E41F6}" presName="space" presStyleCnt="0"/>
      <dgm:spPr/>
    </dgm:pt>
    <dgm:pt modelId="{729A38A9-5B65-4A88-9A8D-4D88E38259E1}" type="pres">
      <dgm:prSet presAssocID="{C8B8DA95-ABF8-41EA-B953-507262B04070}" presName="text" presStyleLbl="node1" presStyleIdx="5" presStyleCnt="6" custScaleX="785091">
        <dgm:presLayoutVars>
          <dgm:bulletEnabled val="1"/>
        </dgm:presLayoutVars>
      </dgm:prSet>
      <dgm:spPr/>
      <dgm:t>
        <a:bodyPr/>
        <a:lstStyle/>
        <a:p>
          <a:endParaRPr lang="en-US"/>
        </a:p>
      </dgm:t>
    </dgm:pt>
  </dgm:ptLst>
  <dgm:cxnLst>
    <dgm:cxn modelId="{CADF0AB4-26D5-4515-8C6E-3AFAE60594E6}" type="presOf" srcId="{DD0EE853-26E8-4606-9DE8-6DFC9FFEA4B6}" destId="{AD095392-ECF8-4C90-BAB4-288DA1DDD981}" srcOrd="0" destOrd="0" presId="urn:diagrams.loki3.com/VaryingWidthList"/>
    <dgm:cxn modelId="{FFE1F75E-55C8-473B-A95A-D761306381DD}" srcId="{4BF1766D-55FA-4A29-A1C0-720B9BF4897E}" destId="{3CB7CE54-A47D-475A-8E91-F9DA7767D49D}" srcOrd="0" destOrd="0" parTransId="{AA7BA020-693F-42A6-AE43-B745A2BEB8DA}" sibTransId="{A977547C-7880-4947-AD07-702DF7E4F725}"/>
    <dgm:cxn modelId="{3EB0915A-5CEA-4E2C-8C8D-228EAC522D7A}" srcId="{4BF1766D-55FA-4A29-A1C0-720B9BF4897E}" destId="{B64D8740-D9CF-4841-A98F-1C6B0913D6C1}" srcOrd="3" destOrd="0" parTransId="{EA91D98D-466C-4CC7-B942-5FE22F23AEAD}" sibTransId="{4E1022CF-A28C-4E7A-9D0D-093D6AC5897B}"/>
    <dgm:cxn modelId="{474C6599-4C97-40CF-A099-B4B3AD090CA3}" type="presOf" srcId="{B64D8740-D9CF-4841-A98F-1C6B0913D6C1}" destId="{3EB4B33D-038B-4D8A-8F5C-AC14CBE5E5C8}" srcOrd="0" destOrd="0" presId="urn:diagrams.loki3.com/VaryingWidthList"/>
    <dgm:cxn modelId="{28FB2B40-0878-4567-A9A3-E52218810E8B}" srcId="{4BF1766D-55FA-4A29-A1C0-720B9BF4897E}" destId="{DD0EE853-26E8-4606-9DE8-6DFC9FFEA4B6}" srcOrd="1" destOrd="0" parTransId="{EAF7EBEA-76FB-4137-A6C8-DE699650B11E}" sibTransId="{72A6C76D-B108-49DE-9D69-362CFB25B796}"/>
    <dgm:cxn modelId="{2CE871A8-7546-48B9-BDD2-FE95AC39AB0A}" type="presOf" srcId="{FCE4A4BF-0591-473E-A1CA-7FF9471A1F95}" destId="{AD0C64F8-97DF-4AA8-9DCF-919BF351E2F2}" srcOrd="0" destOrd="0" presId="urn:diagrams.loki3.com/VaryingWidthList"/>
    <dgm:cxn modelId="{39E3CEB9-1DC6-41EA-8EE8-0B354EDE4C42}" srcId="{4BF1766D-55FA-4A29-A1C0-720B9BF4897E}" destId="{C8B8DA95-ABF8-41EA-B953-507262B04070}" srcOrd="5" destOrd="0" parTransId="{09B9C511-17C3-48C0-857E-34A67AF81BB3}" sibTransId="{3DEE5BC4-9EE1-436A-ADDF-497FE73AFE72}"/>
    <dgm:cxn modelId="{03C8FB23-3B2E-4471-824E-D00C5D76357E}" type="presOf" srcId="{3CB7CE54-A47D-475A-8E91-F9DA7767D49D}" destId="{9F25FAC8-1248-49FA-AC1F-712EE4B10BDB}" srcOrd="0" destOrd="0" presId="urn:diagrams.loki3.com/VaryingWidthList"/>
    <dgm:cxn modelId="{1E35F956-AE6F-4167-9D31-BABC99CB48FF}" type="presOf" srcId="{4BF1766D-55FA-4A29-A1C0-720B9BF4897E}" destId="{DB3934EC-8D17-438F-BEF6-37D64071D3C5}" srcOrd="0" destOrd="0" presId="urn:diagrams.loki3.com/VaryingWidthList"/>
    <dgm:cxn modelId="{900229AF-8858-4B5C-B678-0509866CDC5D}" srcId="{4BF1766D-55FA-4A29-A1C0-720B9BF4897E}" destId="{0DCD66D1-82B4-4E85-93BA-AE7CC1D26ACE}" srcOrd="4" destOrd="0" parTransId="{A81733E4-1D10-4FB0-A1F3-EA9508F7AFA9}" sibTransId="{16E427D2-12B6-46D3-91E5-3ABE911E41F6}"/>
    <dgm:cxn modelId="{308614C6-3AA9-42E5-B727-CDA77D5300FB}" type="presOf" srcId="{0DCD66D1-82B4-4E85-93BA-AE7CC1D26ACE}" destId="{957D2A8B-2292-436E-9957-95856F83205E}" srcOrd="0" destOrd="0" presId="urn:diagrams.loki3.com/VaryingWidthList"/>
    <dgm:cxn modelId="{5429BB7F-EEB5-4C41-8F9C-77E88E3E3DD2}" srcId="{4BF1766D-55FA-4A29-A1C0-720B9BF4897E}" destId="{FCE4A4BF-0591-473E-A1CA-7FF9471A1F95}" srcOrd="2" destOrd="0" parTransId="{AD12FF71-A26E-4268-8D44-9D6E2EE1B9B6}" sibTransId="{004717F0-B360-4D2D-B47E-59975ED216D7}"/>
    <dgm:cxn modelId="{CA7CE380-1FB4-4B96-9FEC-7F6F1FA9FB4E}" type="presOf" srcId="{C8B8DA95-ABF8-41EA-B953-507262B04070}" destId="{729A38A9-5B65-4A88-9A8D-4D88E38259E1}" srcOrd="0" destOrd="0" presId="urn:diagrams.loki3.com/VaryingWidthList"/>
    <dgm:cxn modelId="{2EE78B4F-BFBB-4133-B834-876A77218442}" type="presParOf" srcId="{DB3934EC-8D17-438F-BEF6-37D64071D3C5}" destId="{9F25FAC8-1248-49FA-AC1F-712EE4B10BDB}" srcOrd="0" destOrd="0" presId="urn:diagrams.loki3.com/VaryingWidthList"/>
    <dgm:cxn modelId="{B6105933-7664-484A-BD33-60F7AE72A8F6}" type="presParOf" srcId="{DB3934EC-8D17-438F-BEF6-37D64071D3C5}" destId="{BDFFC85F-4B19-4E21-9A47-5397DBA6A64B}" srcOrd="1" destOrd="0" presId="urn:diagrams.loki3.com/VaryingWidthList"/>
    <dgm:cxn modelId="{4B8900BF-B0E9-4FC2-AF61-2129C893EC24}" type="presParOf" srcId="{DB3934EC-8D17-438F-BEF6-37D64071D3C5}" destId="{AD095392-ECF8-4C90-BAB4-288DA1DDD981}" srcOrd="2" destOrd="0" presId="urn:diagrams.loki3.com/VaryingWidthList"/>
    <dgm:cxn modelId="{5AA33E3E-197E-456D-9F7E-D506330FE5CD}" type="presParOf" srcId="{DB3934EC-8D17-438F-BEF6-37D64071D3C5}" destId="{06D5A043-DBE8-4868-B94E-4AE606C2F279}" srcOrd="3" destOrd="0" presId="urn:diagrams.loki3.com/VaryingWidthList"/>
    <dgm:cxn modelId="{3EEF2034-293E-4BA8-B6E3-2773C00E4F5E}" type="presParOf" srcId="{DB3934EC-8D17-438F-BEF6-37D64071D3C5}" destId="{AD0C64F8-97DF-4AA8-9DCF-919BF351E2F2}" srcOrd="4" destOrd="0" presId="urn:diagrams.loki3.com/VaryingWidthList"/>
    <dgm:cxn modelId="{AAB4737C-D4C0-46E5-B48A-68F806C2C8A1}" type="presParOf" srcId="{DB3934EC-8D17-438F-BEF6-37D64071D3C5}" destId="{224436B2-D961-417F-8241-CE70055D0B2F}" srcOrd="5" destOrd="0" presId="urn:diagrams.loki3.com/VaryingWidthList"/>
    <dgm:cxn modelId="{4ADDBD9C-DD35-44AE-BB2E-B6234A36E7F7}" type="presParOf" srcId="{DB3934EC-8D17-438F-BEF6-37D64071D3C5}" destId="{3EB4B33D-038B-4D8A-8F5C-AC14CBE5E5C8}" srcOrd="6" destOrd="0" presId="urn:diagrams.loki3.com/VaryingWidthList"/>
    <dgm:cxn modelId="{55B89530-5FA4-477D-B61E-818D760991DE}" type="presParOf" srcId="{DB3934EC-8D17-438F-BEF6-37D64071D3C5}" destId="{00DA3E6C-4F23-4634-A290-B109CF2579C6}" srcOrd="7" destOrd="0" presId="urn:diagrams.loki3.com/VaryingWidthList"/>
    <dgm:cxn modelId="{9319E36C-06B9-4CFF-BC38-2072FE21CE93}" type="presParOf" srcId="{DB3934EC-8D17-438F-BEF6-37D64071D3C5}" destId="{957D2A8B-2292-436E-9957-95856F83205E}" srcOrd="8" destOrd="0" presId="urn:diagrams.loki3.com/VaryingWidthList"/>
    <dgm:cxn modelId="{6469EB8D-460B-4FB4-BC9E-E41172B0BAE1}" type="presParOf" srcId="{DB3934EC-8D17-438F-BEF6-37D64071D3C5}" destId="{8B3CE15C-8192-432D-BEDD-060032E69027}" srcOrd="9" destOrd="0" presId="urn:diagrams.loki3.com/VaryingWidthList"/>
    <dgm:cxn modelId="{32518740-5602-48BD-91D2-F7801BD44879}" type="presParOf" srcId="{DB3934EC-8D17-438F-BEF6-37D64071D3C5}" destId="{729A38A9-5B65-4A88-9A8D-4D88E38259E1}" srcOrd="1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F1766D-55FA-4A29-A1C0-720B9BF4897E}" type="doc">
      <dgm:prSet loTypeId="urn:diagrams.loki3.com/VaryingWidthList" loCatId="list" qsTypeId="urn:microsoft.com/office/officeart/2005/8/quickstyle/simple3" qsCatId="simple" csTypeId="urn:microsoft.com/office/officeart/2005/8/colors/colorful1#8" csCatId="colorful" phldr="1"/>
      <dgm:spPr/>
    </dgm:pt>
    <dgm:pt modelId="{3CB7CE54-A47D-475A-8E91-F9DA7767D49D}">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dirty="0"/>
        </a:p>
      </dgm:t>
    </dgm:pt>
    <dgm:pt modelId="{AA7BA020-693F-42A6-AE43-B745A2BEB8DA}" type="parTrans" cxnId="{FFE1F75E-55C8-473B-A95A-D761306381DD}">
      <dgm:prSet/>
      <dgm:spPr/>
      <dgm:t>
        <a:bodyPr/>
        <a:lstStyle/>
        <a:p>
          <a:endParaRPr lang="en-IN"/>
        </a:p>
      </dgm:t>
    </dgm:pt>
    <dgm:pt modelId="{A977547C-7880-4947-AD07-702DF7E4F725}" type="sibTrans" cxnId="{FFE1F75E-55C8-473B-A95A-D761306381DD}">
      <dgm:prSet/>
      <dgm:spPr/>
      <dgm:t>
        <a:bodyPr/>
        <a:lstStyle/>
        <a:p>
          <a:endParaRPr lang="en-IN"/>
        </a:p>
      </dgm:t>
    </dgm:pt>
    <dgm:pt modelId="{DD0EE853-26E8-4606-9DE8-6DFC9FFEA4B6}">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dirty="0"/>
        </a:p>
      </dgm:t>
    </dgm:pt>
    <dgm:pt modelId="{EAF7EBEA-76FB-4137-A6C8-DE699650B11E}" type="parTrans" cxnId="{28FB2B40-0878-4567-A9A3-E52218810E8B}">
      <dgm:prSet/>
      <dgm:spPr/>
      <dgm:t>
        <a:bodyPr/>
        <a:lstStyle/>
        <a:p>
          <a:endParaRPr lang="en-IN"/>
        </a:p>
      </dgm:t>
    </dgm:pt>
    <dgm:pt modelId="{72A6C76D-B108-49DE-9D69-362CFB25B796}" type="sibTrans" cxnId="{28FB2B40-0878-4567-A9A3-E52218810E8B}">
      <dgm:prSet/>
      <dgm:spPr/>
      <dgm:t>
        <a:bodyPr/>
        <a:lstStyle/>
        <a:p>
          <a:endParaRPr lang="en-IN"/>
        </a:p>
      </dgm:t>
    </dgm:pt>
    <dgm:pt modelId="{FCE4A4BF-0591-473E-A1CA-7FF9471A1F95}">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dirty="0"/>
        </a:p>
      </dgm:t>
    </dgm:pt>
    <dgm:pt modelId="{AD12FF71-A26E-4268-8D44-9D6E2EE1B9B6}" type="parTrans" cxnId="{5429BB7F-EEB5-4C41-8F9C-77E88E3E3DD2}">
      <dgm:prSet/>
      <dgm:spPr/>
      <dgm:t>
        <a:bodyPr/>
        <a:lstStyle/>
        <a:p>
          <a:endParaRPr lang="en-IN"/>
        </a:p>
      </dgm:t>
    </dgm:pt>
    <dgm:pt modelId="{004717F0-B360-4D2D-B47E-59975ED216D7}" type="sibTrans" cxnId="{5429BB7F-EEB5-4C41-8F9C-77E88E3E3DD2}">
      <dgm:prSet/>
      <dgm:spPr/>
      <dgm:t>
        <a:bodyPr/>
        <a:lstStyle/>
        <a:p>
          <a:endParaRPr lang="en-IN"/>
        </a:p>
      </dgm:t>
    </dgm:pt>
    <dgm:pt modelId="{B64D8740-D9CF-4841-A98F-1C6B0913D6C1}">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(1) items</a:t>
          </a:r>
          <a:endParaRPr lang="en-IN" sz="1800" dirty="0"/>
        </a:p>
      </dgm:t>
    </dgm:pt>
    <dgm:pt modelId="{EA91D98D-466C-4CC7-B942-5FE22F23AEAD}" type="parTrans" cxnId="{3EB0915A-5CEA-4E2C-8C8D-228EAC522D7A}">
      <dgm:prSet/>
      <dgm:spPr/>
      <dgm:t>
        <a:bodyPr/>
        <a:lstStyle/>
        <a:p>
          <a:endParaRPr lang="en-IN"/>
        </a:p>
      </dgm:t>
    </dgm:pt>
    <dgm:pt modelId="{4E1022CF-A28C-4E7A-9D0D-093D6AC5897B}" type="sibTrans" cxnId="{3EB0915A-5CEA-4E2C-8C8D-228EAC522D7A}">
      <dgm:prSet/>
      <dgm:spPr/>
      <dgm:t>
        <a:bodyPr/>
        <a:lstStyle/>
        <a:p>
          <a:endParaRPr lang="en-IN"/>
        </a:p>
      </dgm:t>
    </dgm:pt>
    <dgm:pt modelId="{0DCD66D1-82B4-4E85-93BA-AE7CC1D26ACE}">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dirty="0"/>
        </a:p>
      </dgm:t>
    </dgm:pt>
    <dgm:pt modelId="{A81733E4-1D10-4FB0-A1F3-EA9508F7AFA9}" type="parTrans" cxnId="{900229AF-8858-4B5C-B678-0509866CDC5D}">
      <dgm:prSet/>
      <dgm:spPr/>
      <dgm:t>
        <a:bodyPr/>
        <a:lstStyle/>
        <a:p>
          <a:endParaRPr lang="en-IN"/>
        </a:p>
      </dgm:t>
    </dgm:pt>
    <dgm:pt modelId="{16E427D2-12B6-46D3-91E5-3ABE911E41F6}" type="sibTrans" cxnId="{900229AF-8858-4B5C-B678-0509866CDC5D}">
      <dgm:prSet/>
      <dgm:spPr/>
      <dgm:t>
        <a:bodyPr/>
        <a:lstStyle/>
        <a:p>
          <a:endParaRPr lang="en-IN"/>
        </a:p>
      </dgm:t>
    </dgm:pt>
    <dgm:pt modelId="{C8B8DA95-ABF8-41EA-B953-507262B04070}">
      <dgm:prSet phldrT="[Text]" custT="1"/>
      <dgm:spPr/>
      <dgm:t>
        <a:bodyPr/>
        <a:lstStyle/>
        <a:p>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LALR (1) parsing table</a:t>
          </a:r>
          <a:endParaRPr lang="en-IN" sz="1800" dirty="0"/>
        </a:p>
      </dgm:t>
    </dgm:pt>
    <dgm:pt modelId="{09B9C511-17C3-48C0-857E-34A67AF81BB3}" type="parTrans" cxnId="{39E3CEB9-1DC6-41EA-8EE8-0B354EDE4C42}">
      <dgm:prSet/>
      <dgm:spPr/>
      <dgm:t>
        <a:bodyPr/>
        <a:lstStyle/>
        <a:p>
          <a:endParaRPr lang="en-IN"/>
        </a:p>
      </dgm:t>
    </dgm:pt>
    <dgm:pt modelId="{3DEE5BC4-9EE1-436A-ADDF-497FE73AFE72}" type="sibTrans" cxnId="{39E3CEB9-1DC6-41EA-8EE8-0B354EDE4C42}">
      <dgm:prSet/>
      <dgm:spPr/>
      <dgm:t>
        <a:bodyPr/>
        <a:lstStyle/>
        <a:p>
          <a:endParaRPr lang="en-IN"/>
        </a:p>
      </dgm:t>
    </dgm:pt>
    <dgm:pt modelId="{DB3934EC-8D17-438F-BEF6-37D64071D3C5}" type="pres">
      <dgm:prSet presAssocID="{4BF1766D-55FA-4A29-A1C0-720B9BF4897E}" presName="Name0" presStyleCnt="0">
        <dgm:presLayoutVars>
          <dgm:resizeHandles/>
        </dgm:presLayoutVars>
      </dgm:prSet>
      <dgm:spPr/>
    </dgm:pt>
    <dgm:pt modelId="{9F25FAC8-1248-49FA-AC1F-712EE4B10BDB}" type="pres">
      <dgm:prSet presAssocID="{3CB7CE54-A47D-475A-8E91-F9DA7767D49D}" presName="text" presStyleLbl="node1" presStyleIdx="0" presStyleCnt="6" custScaleX="395859" custScaleY="114287">
        <dgm:presLayoutVars>
          <dgm:bulletEnabled val="1"/>
        </dgm:presLayoutVars>
      </dgm:prSet>
      <dgm:spPr/>
      <dgm:t>
        <a:bodyPr/>
        <a:lstStyle/>
        <a:p>
          <a:endParaRPr lang="en-US"/>
        </a:p>
      </dgm:t>
    </dgm:pt>
    <dgm:pt modelId="{BDFFC85F-4B19-4E21-9A47-5397DBA6A64B}" type="pres">
      <dgm:prSet presAssocID="{A977547C-7880-4947-AD07-702DF7E4F725}" presName="space" presStyleCnt="0"/>
      <dgm:spPr/>
    </dgm:pt>
    <dgm:pt modelId="{AD095392-ECF8-4C90-BAB4-288DA1DDD981}" type="pres">
      <dgm:prSet presAssocID="{DD0EE853-26E8-4606-9DE8-6DFC9FFEA4B6}" presName="text" presStyleLbl="node1" presStyleIdx="1" presStyleCnt="6" custScaleX="287867" custScaleY="73846">
        <dgm:presLayoutVars>
          <dgm:bulletEnabled val="1"/>
        </dgm:presLayoutVars>
      </dgm:prSet>
      <dgm:spPr/>
      <dgm:t>
        <a:bodyPr/>
        <a:lstStyle/>
        <a:p>
          <a:endParaRPr lang="en-US"/>
        </a:p>
      </dgm:t>
    </dgm:pt>
    <dgm:pt modelId="{06D5A043-DBE8-4868-B94E-4AE606C2F279}" type="pres">
      <dgm:prSet presAssocID="{72A6C76D-B108-49DE-9D69-362CFB25B796}" presName="space" presStyleCnt="0"/>
      <dgm:spPr/>
    </dgm:pt>
    <dgm:pt modelId="{AD0C64F8-97DF-4AA8-9DCF-919BF351E2F2}" type="pres">
      <dgm:prSet presAssocID="{FCE4A4BF-0591-473E-A1CA-7FF9471A1F95}" presName="text" presStyleLbl="node1" presStyleIdx="2" presStyleCnt="6" custScaleX="595586" custScaleY="100999">
        <dgm:presLayoutVars>
          <dgm:bulletEnabled val="1"/>
        </dgm:presLayoutVars>
      </dgm:prSet>
      <dgm:spPr/>
      <dgm:t>
        <a:bodyPr/>
        <a:lstStyle/>
        <a:p>
          <a:endParaRPr lang="en-US"/>
        </a:p>
      </dgm:t>
    </dgm:pt>
    <dgm:pt modelId="{224436B2-D961-417F-8241-CE70055D0B2F}" type="pres">
      <dgm:prSet presAssocID="{004717F0-B360-4D2D-B47E-59975ED216D7}" presName="space" presStyleCnt="0"/>
      <dgm:spPr/>
    </dgm:pt>
    <dgm:pt modelId="{3EB4B33D-038B-4D8A-8F5C-AC14CBE5E5C8}" type="pres">
      <dgm:prSet presAssocID="{B64D8740-D9CF-4841-A98F-1C6B0913D6C1}" presName="text" presStyleLbl="node1" presStyleIdx="3" presStyleCnt="6" custScaleX="595586" custScaleY="110588">
        <dgm:presLayoutVars>
          <dgm:bulletEnabled val="1"/>
        </dgm:presLayoutVars>
      </dgm:prSet>
      <dgm:spPr/>
      <dgm:t>
        <a:bodyPr/>
        <a:lstStyle/>
        <a:p>
          <a:endParaRPr lang="en-US"/>
        </a:p>
      </dgm:t>
    </dgm:pt>
    <dgm:pt modelId="{00DA3E6C-4F23-4634-A290-B109CF2579C6}" type="pres">
      <dgm:prSet presAssocID="{4E1022CF-A28C-4E7A-9D0D-093D6AC5897B}" presName="space" presStyleCnt="0"/>
      <dgm:spPr/>
    </dgm:pt>
    <dgm:pt modelId="{957D2A8B-2292-436E-9957-95856F83205E}" type="pres">
      <dgm:prSet presAssocID="{0DCD66D1-82B4-4E85-93BA-AE7CC1D26ACE}" presName="text" presStyleLbl="node1" presStyleIdx="4" presStyleCnt="6" custScaleX="1046788" custScaleY="138654">
        <dgm:presLayoutVars>
          <dgm:bulletEnabled val="1"/>
        </dgm:presLayoutVars>
      </dgm:prSet>
      <dgm:spPr/>
      <dgm:t>
        <a:bodyPr/>
        <a:lstStyle/>
        <a:p>
          <a:endParaRPr lang="en-US"/>
        </a:p>
      </dgm:t>
    </dgm:pt>
    <dgm:pt modelId="{8B3CE15C-8192-432D-BEDD-060032E69027}" type="pres">
      <dgm:prSet presAssocID="{16E427D2-12B6-46D3-91E5-3ABE911E41F6}" presName="space" presStyleCnt="0"/>
      <dgm:spPr/>
    </dgm:pt>
    <dgm:pt modelId="{729A38A9-5B65-4A88-9A8D-4D88E38259E1}" type="pres">
      <dgm:prSet presAssocID="{C8B8DA95-ABF8-41EA-B953-507262B04070}" presName="text" presStyleLbl="node1" presStyleIdx="5" presStyleCnt="6" custScaleX="785091">
        <dgm:presLayoutVars>
          <dgm:bulletEnabled val="1"/>
        </dgm:presLayoutVars>
      </dgm:prSet>
      <dgm:spPr/>
      <dgm:t>
        <a:bodyPr/>
        <a:lstStyle/>
        <a:p>
          <a:endParaRPr lang="en-US"/>
        </a:p>
      </dgm:t>
    </dgm:pt>
  </dgm:ptLst>
  <dgm:cxnLst>
    <dgm:cxn modelId="{CADF0AB4-26D5-4515-8C6E-3AFAE60594E6}" type="presOf" srcId="{DD0EE853-26E8-4606-9DE8-6DFC9FFEA4B6}" destId="{AD095392-ECF8-4C90-BAB4-288DA1DDD981}" srcOrd="0" destOrd="0" presId="urn:diagrams.loki3.com/VaryingWidthList"/>
    <dgm:cxn modelId="{FFE1F75E-55C8-473B-A95A-D761306381DD}" srcId="{4BF1766D-55FA-4A29-A1C0-720B9BF4897E}" destId="{3CB7CE54-A47D-475A-8E91-F9DA7767D49D}" srcOrd="0" destOrd="0" parTransId="{AA7BA020-693F-42A6-AE43-B745A2BEB8DA}" sibTransId="{A977547C-7880-4947-AD07-702DF7E4F725}"/>
    <dgm:cxn modelId="{3EB0915A-5CEA-4E2C-8C8D-228EAC522D7A}" srcId="{4BF1766D-55FA-4A29-A1C0-720B9BF4897E}" destId="{B64D8740-D9CF-4841-A98F-1C6B0913D6C1}" srcOrd="3" destOrd="0" parTransId="{EA91D98D-466C-4CC7-B942-5FE22F23AEAD}" sibTransId="{4E1022CF-A28C-4E7A-9D0D-093D6AC5897B}"/>
    <dgm:cxn modelId="{474C6599-4C97-40CF-A099-B4B3AD090CA3}" type="presOf" srcId="{B64D8740-D9CF-4841-A98F-1C6B0913D6C1}" destId="{3EB4B33D-038B-4D8A-8F5C-AC14CBE5E5C8}" srcOrd="0" destOrd="0" presId="urn:diagrams.loki3.com/VaryingWidthList"/>
    <dgm:cxn modelId="{28FB2B40-0878-4567-A9A3-E52218810E8B}" srcId="{4BF1766D-55FA-4A29-A1C0-720B9BF4897E}" destId="{DD0EE853-26E8-4606-9DE8-6DFC9FFEA4B6}" srcOrd="1" destOrd="0" parTransId="{EAF7EBEA-76FB-4137-A6C8-DE699650B11E}" sibTransId="{72A6C76D-B108-49DE-9D69-362CFB25B796}"/>
    <dgm:cxn modelId="{2CE871A8-7546-48B9-BDD2-FE95AC39AB0A}" type="presOf" srcId="{FCE4A4BF-0591-473E-A1CA-7FF9471A1F95}" destId="{AD0C64F8-97DF-4AA8-9DCF-919BF351E2F2}" srcOrd="0" destOrd="0" presId="urn:diagrams.loki3.com/VaryingWidthList"/>
    <dgm:cxn modelId="{39E3CEB9-1DC6-41EA-8EE8-0B354EDE4C42}" srcId="{4BF1766D-55FA-4A29-A1C0-720B9BF4897E}" destId="{C8B8DA95-ABF8-41EA-B953-507262B04070}" srcOrd="5" destOrd="0" parTransId="{09B9C511-17C3-48C0-857E-34A67AF81BB3}" sibTransId="{3DEE5BC4-9EE1-436A-ADDF-497FE73AFE72}"/>
    <dgm:cxn modelId="{03C8FB23-3B2E-4471-824E-D00C5D76357E}" type="presOf" srcId="{3CB7CE54-A47D-475A-8E91-F9DA7767D49D}" destId="{9F25FAC8-1248-49FA-AC1F-712EE4B10BDB}" srcOrd="0" destOrd="0" presId="urn:diagrams.loki3.com/VaryingWidthList"/>
    <dgm:cxn modelId="{1E35F956-AE6F-4167-9D31-BABC99CB48FF}" type="presOf" srcId="{4BF1766D-55FA-4A29-A1C0-720B9BF4897E}" destId="{DB3934EC-8D17-438F-BEF6-37D64071D3C5}" srcOrd="0" destOrd="0" presId="urn:diagrams.loki3.com/VaryingWidthList"/>
    <dgm:cxn modelId="{900229AF-8858-4B5C-B678-0509866CDC5D}" srcId="{4BF1766D-55FA-4A29-A1C0-720B9BF4897E}" destId="{0DCD66D1-82B4-4E85-93BA-AE7CC1D26ACE}" srcOrd="4" destOrd="0" parTransId="{A81733E4-1D10-4FB0-A1F3-EA9508F7AFA9}" sibTransId="{16E427D2-12B6-46D3-91E5-3ABE911E41F6}"/>
    <dgm:cxn modelId="{308614C6-3AA9-42E5-B727-CDA77D5300FB}" type="presOf" srcId="{0DCD66D1-82B4-4E85-93BA-AE7CC1D26ACE}" destId="{957D2A8B-2292-436E-9957-95856F83205E}" srcOrd="0" destOrd="0" presId="urn:diagrams.loki3.com/VaryingWidthList"/>
    <dgm:cxn modelId="{5429BB7F-EEB5-4C41-8F9C-77E88E3E3DD2}" srcId="{4BF1766D-55FA-4A29-A1C0-720B9BF4897E}" destId="{FCE4A4BF-0591-473E-A1CA-7FF9471A1F95}" srcOrd="2" destOrd="0" parTransId="{AD12FF71-A26E-4268-8D44-9D6E2EE1B9B6}" sibTransId="{004717F0-B360-4D2D-B47E-59975ED216D7}"/>
    <dgm:cxn modelId="{CA7CE380-1FB4-4B96-9FEC-7F6F1FA9FB4E}" type="presOf" srcId="{C8B8DA95-ABF8-41EA-B953-507262B04070}" destId="{729A38A9-5B65-4A88-9A8D-4D88E38259E1}" srcOrd="0" destOrd="0" presId="urn:diagrams.loki3.com/VaryingWidthList"/>
    <dgm:cxn modelId="{2EE78B4F-BFBB-4133-B834-876A77218442}" type="presParOf" srcId="{DB3934EC-8D17-438F-BEF6-37D64071D3C5}" destId="{9F25FAC8-1248-49FA-AC1F-712EE4B10BDB}" srcOrd="0" destOrd="0" presId="urn:diagrams.loki3.com/VaryingWidthList"/>
    <dgm:cxn modelId="{B6105933-7664-484A-BD33-60F7AE72A8F6}" type="presParOf" srcId="{DB3934EC-8D17-438F-BEF6-37D64071D3C5}" destId="{BDFFC85F-4B19-4E21-9A47-5397DBA6A64B}" srcOrd="1" destOrd="0" presId="urn:diagrams.loki3.com/VaryingWidthList"/>
    <dgm:cxn modelId="{4B8900BF-B0E9-4FC2-AF61-2129C893EC24}" type="presParOf" srcId="{DB3934EC-8D17-438F-BEF6-37D64071D3C5}" destId="{AD095392-ECF8-4C90-BAB4-288DA1DDD981}" srcOrd="2" destOrd="0" presId="urn:diagrams.loki3.com/VaryingWidthList"/>
    <dgm:cxn modelId="{5AA33E3E-197E-456D-9F7E-D506330FE5CD}" type="presParOf" srcId="{DB3934EC-8D17-438F-BEF6-37D64071D3C5}" destId="{06D5A043-DBE8-4868-B94E-4AE606C2F279}" srcOrd="3" destOrd="0" presId="urn:diagrams.loki3.com/VaryingWidthList"/>
    <dgm:cxn modelId="{3EEF2034-293E-4BA8-B6E3-2773C00E4F5E}" type="presParOf" srcId="{DB3934EC-8D17-438F-BEF6-37D64071D3C5}" destId="{AD0C64F8-97DF-4AA8-9DCF-919BF351E2F2}" srcOrd="4" destOrd="0" presId="urn:diagrams.loki3.com/VaryingWidthList"/>
    <dgm:cxn modelId="{AAB4737C-D4C0-46E5-B48A-68F806C2C8A1}" type="presParOf" srcId="{DB3934EC-8D17-438F-BEF6-37D64071D3C5}" destId="{224436B2-D961-417F-8241-CE70055D0B2F}" srcOrd="5" destOrd="0" presId="urn:diagrams.loki3.com/VaryingWidthList"/>
    <dgm:cxn modelId="{4ADDBD9C-DD35-44AE-BB2E-B6234A36E7F7}" type="presParOf" srcId="{DB3934EC-8D17-438F-BEF6-37D64071D3C5}" destId="{3EB4B33D-038B-4D8A-8F5C-AC14CBE5E5C8}" srcOrd="6" destOrd="0" presId="urn:diagrams.loki3.com/VaryingWidthList"/>
    <dgm:cxn modelId="{55B89530-5FA4-477D-B61E-818D760991DE}" type="presParOf" srcId="{DB3934EC-8D17-438F-BEF6-37D64071D3C5}" destId="{00DA3E6C-4F23-4634-A290-B109CF2579C6}" srcOrd="7" destOrd="0" presId="urn:diagrams.loki3.com/VaryingWidthList"/>
    <dgm:cxn modelId="{9319E36C-06B9-4CFF-BC38-2072FE21CE93}" type="presParOf" srcId="{DB3934EC-8D17-438F-BEF6-37D64071D3C5}" destId="{957D2A8B-2292-436E-9957-95856F83205E}" srcOrd="8" destOrd="0" presId="urn:diagrams.loki3.com/VaryingWidthList"/>
    <dgm:cxn modelId="{6469EB8D-460B-4FB4-BC9E-E41172B0BAE1}" type="presParOf" srcId="{DB3934EC-8D17-438F-BEF6-37D64071D3C5}" destId="{8B3CE15C-8192-432D-BEDD-060032E69027}" srcOrd="9" destOrd="0" presId="urn:diagrams.loki3.com/VaryingWidthList"/>
    <dgm:cxn modelId="{32518740-5602-48BD-91D2-F7801BD44879}" type="presParOf" srcId="{DB3934EC-8D17-438F-BEF6-37D64071D3C5}" destId="{729A38A9-5B65-4A88-9A8D-4D88E38259E1}" srcOrd="1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18576-0523-40B6-90C0-5B35F7D50B64}">
      <dsp:nvSpPr>
        <dsp:cNvPr id="0" name=""/>
        <dsp:cNvSpPr/>
      </dsp:nvSpPr>
      <dsp:spPr>
        <a:xfrm>
          <a:off x="533395" y="1666"/>
          <a:ext cx="6633608" cy="193111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Top-Down parsing is equivalent to left-most derivation</a:t>
          </a:r>
        </a:p>
      </dsp:txBody>
      <dsp:txXfrm>
        <a:off x="533395" y="1666"/>
        <a:ext cx="6633608" cy="1931115"/>
      </dsp:txXfrm>
    </dsp:sp>
    <dsp:sp modelId="{C4C08D22-64C0-48F7-BB9A-3E0CE200D25D}">
      <dsp:nvSpPr>
        <dsp:cNvPr id="0" name=""/>
        <dsp:cNvSpPr/>
      </dsp:nvSpPr>
      <dsp:spPr>
        <a:xfrm>
          <a:off x="512105" y="2254635"/>
          <a:ext cx="6676189" cy="180769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Bottom-Up parsing is equivalent to reverse of right most derivation</a:t>
          </a:r>
        </a:p>
      </dsp:txBody>
      <dsp:txXfrm>
        <a:off x="512105" y="2254635"/>
        <a:ext cx="6676189" cy="1807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F2006-9E3E-4617-BFB4-3840AA1E08A3}">
      <dsp:nvSpPr>
        <dsp:cNvPr id="0" name=""/>
        <dsp:cNvSpPr/>
      </dsp:nvSpPr>
      <dsp:spPr>
        <a:xfrm>
          <a:off x="0" y="486804"/>
          <a:ext cx="7987014" cy="12285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9881" tIns="624840" rIns="61988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It is also known as Brute force parser or backtracking parser. It basically generates the parse tree by using brute force and backtracking</a:t>
          </a:r>
          <a:endParaRPr lang="en-IN" sz="1800" kern="1200" dirty="0"/>
        </a:p>
      </dsp:txBody>
      <dsp:txXfrm>
        <a:off x="0" y="486804"/>
        <a:ext cx="7987014" cy="1228500"/>
      </dsp:txXfrm>
    </dsp:sp>
    <dsp:sp modelId="{C83520D1-4C77-4624-92A0-EA6F01BA8E9F}">
      <dsp:nvSpPr>
        <dsp:cNvPr id="0" name=""/>
        <dsp:cNvSpPr/>
      </dsp:nvSpPr>
      <dsp:spPr>
        <a:xfrm>
          <a:off x="399350" y="44004"/>
          <a:ext cx="5590909"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323" tIns="0" rIns="211323" bIns="0" numCol="1" spcCol="1270" anchor="ctr" anchorCtr="0">
          <a:noAutofit/>
        </a:bodyPr>
        <a:lstStyle/>
        <a:p>
          <a:pPr lvl="0" algn="l" defTabSz="1333500">
            <a:lnSpc>
              <a:spcPct val="90000"/>
            </a:lnSpc>
            <a:spcBef>
              <a:spcPct val="0"/>
            </a:spcBef>
            <a:spcAft>
              <a:spcPct val="35000"/>
            </a:spcAft>
          </a:pPr>
          <a:r>
            <a:rPr lang="en-US" sz="3000" kern="1200" dirty="0">
              <a:latin typeface="Times New Roman" panose="02020603050405020304" pitchFamily="18" charset="0"/>
              <a:cs typeface="Times New Roman" panose="02020603050405020304" pitchFamily="18" charset="0"/>
            </a:rPr>
            <a:t>Recursive Descent Parser:</a:t>
          </a:r>
          <a:endParaRPr lang="en-IN" sz="3000" kern="1200" dirty="0"/>
        </a:p>
      </dsp:txBody>
      <dsp:txXfrm>
        <a:off x="442581" y="87235"/>
        <a:ext cx="5504447" cy="799138"/>
      </dsp:txXfrm>
    </dsp:sp>
    <dsp:sp modelId="{092FC5C8-5FDD-47B6-B3A4-FA43436ADA1C}">
      <dsp:nvSpPr>
        <dsp:cNvPr id="0" name=""/>
        <dsp:cNvSpPr/>
      </dsp:nvSpPr>
      <dsp:spPr>
        <a:xfrm>
          <a:off x="0" y="2320105"/>
          <a:ext cx="7987014" cy="146475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9881" tIns="624840" rIns="61988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It is also known as LL(1) parser or predictive parser or without backtracking parser or dynamic parser. It uses parsing table to generate the parse tree instead of backtracking.</a:t>
          </a:r>
          <a:endParaRPr lang="en-IN" sz="1800" kern="1200" dirty="0"/>
        </a:p>
      </dsp:txBody>
      <dsp:txXfrm>
        <a:off x="0" y="2320105"/>
        <a:ext cx="7987014" cy="1464750"/>
      </dsp:txXfrm>
    </dsp:sp>
    <dsp:sp modelId="{77F6F068-D766-4FE4-AC61-1B23CCF738F3}">
      <dsp:nvSpPr>
        <dsp:cNvPr id="0" name=""/>
        <dsp:cNvSpPr/>
      </dsp:nvSpPr>
      <dsp:spPr>
        <a:xfrm>
          <a:off x="399350" y="1877305"/>
          <a:ext cx="5590909" cy="885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323" tIns="0" rIns="211323" bIns="0" numCol="1" spcCol="1270" anchor="ctr" anchorCtr="0">
          <a:noAutofit/>
        </a:bodyPr>
        <a:lstStyle/>
        <a:p>
          <a:pPr lvl="0" algn="l" defTabSz="1333500">
            <a:lnSpc>
              <a:spcPct val="90000"/>
            </a:lnSpc>
            <a:spcBef>
              <a:spcPct val="0"/>
            </a:spcBef>
            <a:spcAft>
              <a:spcPct val="35000"/>
            </a:spcAft>
          </a:pPr>
          <a:r>
            <a:rPr lang="en-US" sz="3000" kern="1200" dirty="0">
              <a:latin typeface="Times New Roman" panose="02020603050405020304" pitchFamily="18" charset="0"/>
              <a:cs typeface="Times New Roman" panose="02020603050405020304" pitchFamily="18" charset="0"/>
            </a:rPr>
            <a:t>Non-Recursive Descent Parser:</a:t>
          </a:r>
          <a:endParaRPr lang="en-IN" sz="3000" kern="1200" dirty="0"/>
        </a:p>
      </dsp:txBody>
      <dsp:txXfrm>
        <a:off x="442581" y="1920536"/>
        <a:ext cx="5504447"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6C0B9-3476-4A80-9788-4E9E252F6CCF}">
      <dsp:nvSpPr>
        <dsp:cNvPr id="0" name=""/>
        <dsp:cNvSpPr/>
      </dsp:nvSpPr>
      <dsp:spPr>
        <a:xfrm>
          <a:off x="0" y="628724"/>
          <a:ext cx="7619999" cy="14852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853948" rIns="591397"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altLang="en-US" sz="1800" kern="1200" dirty="0">
              <a:latin typeface="Times New Roman" panose="02020603050405020304" pitchFamily="18" charset="0"/>
              <a:cs typeface="Times New Roman" panose="02020603050405020304" pitchFamily="18" charset="0"/>
            </a:rPr>
            <a:t>It is used for finding the set of all terminals that begins the strings derive from the given grammar symbol.</a:t>
          </a:r>
          <a:endParaRPr lang="en-IN" sz="1800" kern="1200" dirty="0"/>
        </a:p>
      </dsp:txBody>
      <dsp:txXfrm>
        <a:off x="0" y="628724"/>
        <a:ext cx="7619999" cy="1485225"/>
      </dsp:txXfrm>
    </dsp:sp>
    <dsp:sp modelId="{92F35EFB-F562-406C-B261-3CD4E2A1FBCD}">
      <dsp:nvSpPr>
        <dsp:cNvPr id="0" name=""/>
        <dsp:cNvSpPr/>
      </dsp:nvSpPr>
      <dsp:spPr>
        <a:xfrm>
          <a:off x="380999" y="23564"/>
          <a:ext cx="5333999" cy="1210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2" tIns="0" rIns="201612" bIns="0" numCol="1" spcCol="1270" anchor="ctr" anchorCtr="0">
          <a:noAutofit/>
        </a:bodyPr>
        <a:lstStyle/>
        <a:p>
          <a:pPr lvl="0" algn="l" defTabSz="889000">
            <a:lnSpc>
              <a:spcPct val="90000"/>
            </a:lnSpc>
            <a:spcBef>
              <a:spcPct val="0"/>
            </a:spcBef>
            <a:spcAft>
              <a:spcPct val="35000"/>
            </a:spcAft>
          </a:pPr>
          <a:r>
            <a:rPr lang="en-US" altLang="en-US" sz="2000" b="1" kern="1200" dirty="0">
              <a:latin typeface="Times New Roman" panose="02020603050405020304" pitchFamily="18" charset="0"/>
              <a:cs typeface="Times New Roman" panose="02020603050405020304" pitchFamily="18" charset="0"/>
            </a:rPr>
            <a:t>First (X):- </a:t>
          </a:r>
          <a:endParaRPr lang="en-IN" sz="2000" kern="1200" dirty="0"/>
        </a:p>
      </dsp:txBody>
      <dsp:txXfrm>
        <a:off x="440082" y="82647"/>
        <a:ext cx="5215833" cy="1092154"/>
      </dsp:txXfrm>
    </dsp:sp>
    <dsp:sp modelId="{A99D5A51-B955-45A9-9A6E-A10C1A19D964}">
      <dsp:nvSpPr>
        <dsp:cNvPr id="0" name=""/>
        <dsp:cNvSpPr/>
      </dsp:nvSpPr>
      <dsp:spPr>
        <a:xfrm>
          <a:off x="0" y="2940510"/>
          <a:ext cx="7619999" cy="122692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853948" rIns="591397" bIns="128016" numCol="1" spcCol="1270" anchor="t" anchorCtr="0">
          <a:noAutofit/>
        </a:bodyPr>
        <a:lstStyle/>
        <a:p>
          <a:pPr marL="171450" lvl="1" indent="-171450" algn="l" defTabSz="800100">
            <a:lnSpc>
              <a:spcPct val="90000"/>
            </a:lnSpc>
            <a:spcBef>
              <a:spcPct val="0"/>
            </a:spcBef>
            <a:spcAft>
              <a:spcPct val="15000"/>
            </a:spcAft>
            <a:buChar char="••"/>
          </a:pPr>
          <a:r>
            <a:rPr lang="en-US" altLang="en-US" sz="1800" kern="1200" dirty="0">
              <a:latin typeface="Times New Roman" panose="02020603050405020304" pitchFamily="18" charset="0"/>
              <a:cs typeface="Times New Roman" panose="02020603050405020304" pitchFamily="18" charset="0"/>
            </a:rPr>
            <a:t>Set of Terminals that appear immediately to the right of X</a:t>
          </a:r>
          <a:endParaRPr lang="en-IN" sz="1800" kern="1200" dirty="0"/>
        </a:p>
      </dsp:txBody>
      <dsp:txXfrm>
        <a:off x="0" y="2940510"/>
        <a:ext cx="7619999" cy="1226925"/>
      </dsp:txXfrm>
    </dsp:sp>
    <dsp:sp modelId="{6F544BAE-1CBB-4A51-B362-EA6BE4EB7C96}">
      <dsp:nvSpPr>
        <dsp:cNvPr id="0" name=""/>
        <dsp:cNvSpPr/>
      </dsp:nvSpPr>
      <dsp:spPr>
        <a:xfrm>
          <a:off x="380999" y="2335350"/>
          <a:ext cx="5333999" cy="1210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2" tIns="0" rIns="201612" bIns="0" numCol="1" spcCol="1270" anchor="ctr" anchorCtr="0">
          <a:noAutofit/>
        </a:bodyPr>
        <a:lstStyle/>
        <a:p>
          <a:pPr lvl="0" algn="l" defTabSz="889000">
            <a:lnSpc>
              <a:spcPct val="90000"/>
            </a:lnSpc>
            <a:spcBef>
              <a:spcPct val="0"/>
            </a:spcBef>
            <a:spcAft>
              <a:spcPct val="35000"/>
            </a:spcAft>
          </a:pPr>
          <a:r>
            <a:rPr lang="en-US" altLang="en-US" sz="2000" b="1" kern="1200" dirty="0">
              <a:latin typeface="Times New Roman" panose="02020603050405020304" pitchFamily="18" charset="0"/>
              <a:cs typeface="Times New Roman" panose="02020603050405020304" pitchFamily="18" charset="0"/>
            </a:rPr>
            <a:t>Follow (X):-</a:t>
          </a:r>
          <a:endParaRPr lang="en-IN" sz="2000" kern="1200" dirty="0"/>
        </a:p>
      </dsp:txBody>
      <dsp:txXfrm>
        <a:off x="440082" y="2394433"/>
        <a:ext cx="5215833" cy="1092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5FAC8-1248-49FA-AC1F-712EE4B10BDB}">
      <dsp:nvSpPr>
        <dsp:cNvPr id="0" name=""/>
        <dsp:cNvSpPr/>
      </dsp:nvSpPr>
      <dsp:spPr>
        <a:xfrm>
          <a:off x="3" y="1758"/>
          <a:ext cx="8077193" cy="83164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kern="1200" dirty="0"/>
        </a:p>
      </dsp:txBody>
      <dsp:txXfrm>
        <a:off x="3" y="1758"/>
        <a:ext cx="8077193" cy="831644"/>
      </dsp:txXfrm>
    </dsp:sp>
    <dsp:sp modelId="{AD095392-ECF8-4C90-BAB4-288DA1DDD981}">
      <dsp:nvSpPr>
        <dsp:cNvPr id="0" name=""/>
        <dsp:cNvSpPr/>
      </dsp:nvSpPr>
      <dsp:spPr>
        <a:xfrm>
          <a:off x="0" y="869787"/>
          <a:ext cx="8077200" cy="53736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kern="1200" dirty="0"/>
        </a:p>
      </dsp:txBody>
      <dsp:txXfrm>
        <a:off x="0" y="869787"/>
        <a:ext cx="8077200" cy="537363"/>
      </dsp:txXfrm>
    </dsp:sp>
    <dsp:sp modelId="{AD0C64F8-97DF-4AA8-9DCF-919BF351E2F2}">
      <dsp:nvSpPr>
        <dsp:cNvPr id="0" name=""/>
        <dsp:cNvSpPr/>
      </dsp:nvSpPr>
      <dsp:spPr>
        <a:xfrm>
          <a:off x="0" y="1443534"/>
          <a:ext cx="8077200" cy="73495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kern="1200" dirty="0"/>
        </a:p>
      </dsp:txBody>
      <dsp:txXfrm>
        <a:off x="0" y="1443534"/>
        <a:ext cx="8077200" cy="734950"/>
      </dsp:txXfrm>
    </dsp:sp>
    <dsp:sp modelId="{3EB4B33D-038B-4D8A-8F5C-AC14CBE5E5C8}">
      <dsp:nvSpPr>
        <dsp:cNvPr id="0" name=""/>
        <dsp:cNvSpPr/>
      </dsp:nvSpPr>
      <dsp:spPr>
        <a:xfrm>
          <a:off x="0" y="2214869"/>
          <a:ext cx="8077200" cy="804727"/>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(0) items</a:t>
          </a:r>
          <a:endParaRPr lang="en-IN" sz="1800" kern="1200" dirty="0"/>
        </a:p>
      </dsp:txBody>
      <dsp:txXfrm>
        <a:off x="0" y="2214869"/>
        <a:ext cx="8077200" cy="804727"/>
      </dsp:txXfrm>
    </dsp:sp>
    <dsp:sp modelId="{957D2A8B-2292-436E-9957-95856F83205E}">
      <dsp:nvSpPr>
        <dsp:cNvPr id="0" name=""/>
        <dsp:cNvSpPr/>
      </dsp:nvSpPr>
      <dsp:spPr>
        <a:xfrm>
          <a:off x="0" y="3055980"/>
          <a:ext cx="8077200" cy="1008958"/>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kern="1200" dirty="0"/>
        </a:p>
      </dsp:txBody>
      <dsp:txXfrm>
        <a:off x="0" y="3055980"/>
        <a:ext cx="8077200" cy="1008958"/>
      </dsp:txXfrm>
    </dsp:sp>
    <dsp:sp modelId="{729A38A9-5B65-4A88-9A8D-4D88E38259E1}">
      <dsp:nvSpPr>
        <dsp:cNvPr id="0" name=""/>
        <dsp:cNvSpPr/>
      </dsp:nvSpPr>
      <dsp:spPr>
        <a:xfrm>
          <a:off x="0" y="4101323"/>
          <a:ext cx="8077200" cy="727680"/>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LR (0) parsing table</a:t>
          </a:r>
          <a:endParaRPr lang="en-IN" sz="1800" kern="1200" dirty="0"/>
        </a:p>
      </dsp:txBody>
      <dsp:txXfrm>
        <a:off x="0" y="4101323"/>
        <a:ext cx="8077200" cy="7276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5FAC8-1248-49FA-AC1F-712EE4B10BDB}">
      <dsp:nvSpPr>
        <dsp:cNvPr id="0" name=""/>
        <dsp:cNvSpPr/>
      </dsp:nvSpPr>
      <dsp:spPr>
        <a:xfrm>
          <a:off x="3" y="1758"/>
          <a:ext cx="8077193" cy="83164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kern="1200" dirty="0"/>
        </a:p>
      </dsp:txBody>
      <dsp:txXfrm>
        <a:off x="3" y="1758"/>
        <a:ext cx="8077193" cy="831644"/>
      </dsp:txXfrm>
    </dsp:sp>
    <dsp:sp modelId="{AD095392-ECF8-4C90-BAB4-288DA1DDD981}">
      <dsp:nvSpPr>
        <dsp:cNvPr id="0" name=""/>
        <dsp:cNvSpPr/>
      </dsp:nvSpPr>
      <dsp:spPr>
        <a:xfrm>
          <a:off x="0" y="869787"/>
          <a:ext cx="8077200" cy="53736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kern="1200" dirty="0"/>
        </a:p>
      </dsp:txBody>
      <dsp:txXfrm>
        <a:off x="0" y="869787"/>
        <a:ext cx="8077200" cy="537363"/>
      </dsp:txXfrm>
    </dsp:sp>
    <dsp:sp modelId="{AD0C64F8-97DF-4AA8-9DCF-919BF351E2F2}">
      <dsp:nvSpPr>
        <dsp:cNvPr id="0" name=""/>
        <dsp:cNvSpPr/>
      </dsp:nvSpPr>
      <dsp:spPr>
        <a:xfrm>
          <a:off x="0" y="1443534"/>
          <a:ext cx="8077200" cy="73495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kern="1200" dirty="0"/>
        </a:p>
      </dsp:txBody>
      <dsp:txXfrm>
        <a:off x="0" y="1443534"/>
        <a:ext cx="8077200" cy="734950"/>
      </dsp:txXfrm>
    </dsp:sp>
    <dsp:sp modelId="{3EB4B33D-038B-4D8A-8F5C-AC14CBE5E5C8}">
      <dsp:nvSpPr>
        <dsp:cNvPr id="0" name=""/>
        <dsp:cNvSpPr/>
      </dsp:nvSpPr>
      <dsp:spPr>
        <a:xfrm>
          <a:off x="0" y="2214869"/>
          <a:ext cx="8077200" cy="804727"/>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(0) items</a:t>
          </a:r>
          <a:endParaRPr lang="en-IN" sz="1800" kern="1200" dirty="0"/>
        </a:p>
      </dsp:txBody>
      <dsp:txXfrm>
        <a:off x="0" y="2214869"/>
        <a:ext cx="8077200" cy="804727"/>
      </dsp:txXfrm>
    </dsp:sp>
    <dsp:sp modelId="{957D2A8B-2292-436E-9957-95856F83205E}">
      <dsp:nvSpPr>
        <dsp:cNvPr id="0" name=""/>
        <dsp:cNvSpPr/>
      </dsp:nvSpPr>
      <dsp:spPr>
        <a:xfrm>
          <a:off x="0" y="3055980"/>
          <a:ext cx="8077200" cy="1008958"/>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kern="1200" dirty="0"/>
        </a:p>
      </dsp:txBody>
      <dsp:txXfrm>
        <a:off x="0" y="3055980"/>
        <a:ext cx="8077200" cy="1008958"/>
      </dsp:txXfrm>
    </dsp:sp>
    <dsp:sp modelId="{729A38A9-5B65-4A88-9A8D-4D88E38259E1}">
      <dsp:nvSpPr>
        <dsp:cNvPr id="0" name=""/>
        <dsp:cNvSpPr/>
      </dsp:nvSpPr>
      <dsp:spPr>
        <a:xfrm>
          <a:off x="0" y="4101323"/>
          <a:ext cx="8077200" cy="727680"/>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SLR (1) parsing table</a:t>
          </a:r>
          <a:endParaRPr lang="en-IN" sz="1800" kern="1200" dirty="0"/>
        </a:p>
      </dsp:txBody>
      <dsp:txXfrm>
        <a:off x="0" y="4101323"/>
        <a:ext cx="8077200" cy="72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5FAC8-1248-49FA-AC1F-712EE4B10BDB}">
      <dsp:nvSpPr>
        <dsp:cNvPr id="0" name=""/>
        <dsp:cNvSpPr/>
      </dsp:nvSpPr>
      <dsp:spPr>
        <a:xfrm>
          <a:off x="3" y="1758"/>
          <a:ext cx="8077193" cy="83164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kern="1200" dirty="0"/>
        </a:p>
      </dsp:txBody>
      <dsp:txXfrm>
        <a:off x="3" y="1758"/>
        <a:ext cx="8077193" cy="831644"/>
      </dsp:txXfrm>
    </dsp:sp>
    <dsp:sp modelId="{AD095392-ECF8-4C90-BAB4-288DA1DDD981}">
      <dsp:nvSpPr>
        <dsp:cNvPr id="0" name=""/>
        <dsp:cNvSpPr/>
      </dsp:nvSpPr>
      <dsp:spPr>
        <a:xfrm>
          <a:off x="0" y="869787"/>
          <a:ext cx="8077200" cy="53736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kern="1200" dirty="0"/>
        </a:p>
      </dsp:txBody>
      <dsp:txXfrm>
        <a:off x="0" y="869787"/>
        <a:ext cx="8077200" cy="537363"/>
      </dsp:txXfrm>
    </dsp:sp>
    <dsp:sp modelId="{AD0C64F8-97DF-4AA8-9DCF-919BF351E2F2}">
      <dsp:nvSpPr>
        <dsp:cNvPr id="0" name=""/>
        <dsp:cNvSpPr/>
      </dsp:nvSpPr>
      <dsp:spPr>
        <a:xfrm>
          <a:off x="0" y="1443534"/>
          <a:ext cx="8077200" cy="73495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kern="1200" dirty="0"/>
        </a:p>
      </dsp:txBody>
      <dsp:txXfrm>
        <a:off x="0" y="1443534"/>
        <a:ext cx="8077200" cy="734950"/>
      </dsp:txXfrm>
    </dsp:sp>
    <dsp:sp modelId="{3EB4B33D-038B-4D8A-8F5C-AC14CBE5E5C8}">
      <dsp:nvSpPr>
        <dsp:cNvPr id="0" name=""/>
        <dsp:cNvSpPr/>
      </dsp:nvSpPr>
      <dsp:spPr>
        <a:xfrm>
          <a:off x="0" y="2214869"/>
          <a:ext cx="8077200" cy="804727"/>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(1) items</a:t>
          </a:r>
          <a:endParaRPr lang="en-IN" sz="1800" kern="1200" dirty="0"/>
        </a:p>
      </dsp:txBody>
      <dsp:txXfrm>
        <a:off x="0" y="2214869"/>
        <a:ext cx="8077200" cy="804727"/>
      </dsp:txXfrm>
    </dsp:sp>
    <dsp:sp modelId="{957D2A8B-2292-436E-9957-95856F83205E}">
      <dsp:nvSpPr>
        <dsp:cNvPr id="0" name=""/>
        <dsp:cNvSpPr/>
      </dsp:nvSpPr>
      <dsp:spPr>
        <a:xfrm>
          <a:off x="0" y="3055980"/>
          <a:ext cx="8077200" cy="1008958"/>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kern="1200" dirty="0"/>
        </a:p>
      </dsp:txBody>
      <dsp:txXfrm>
        <a:off x="0" y="3055980"/>
        <a:ext cx="8077200" cy="1008958"/>
      </dsp:txXfrm>
    </dsp:sp>
    <dsp:sp modelId="{729A38A9-5B65-4A88-9A8D-4D88E38259E1}">
      <dsp:nvSpPr>
        <dsp:cNvPr id="0" name=""/>
        <dsp:cNvSpPr/>
      </dsp:nvSpPr>
      <dsp:spPr>
        <a:xfrm>
          <a:off x="0" y="4101323"/>
          <a:ext cx="8077200" cy="727680"/>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CLR (1) parsing table</a:t>
          </a:r>
          <a:endParaRPr lang="en-IN" sz="1800" kern="1200" dirty="0"/>
        </a:p>
      </dsp:txBody>
      <dsp:txXfrm>
        <a:off x="0" y="4101323"/>
        <a:ext cx="8077200" cy="727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5FAC8-1248-49FA-AC1F-712EE4B10BDB}">
      <dsp:nvSpPr>
        <dsp:cNvPr id="0" name=""/>
        <dsp:cNvSpPr/>
      </dsp:nvSpPr>
      <dsp:spPr>
        <a:xfrm>
          <a:off x="3" y="1758"/>
          <a:ext cx="8077193" cy="83164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the given input string write a context free grammar</a:t>
          </a:r>
          <a:endParaRPr lang="en-IN" sz="1800" kern="1200" dirty="0"/>
        </a:p>
      </dsp:txBody>
      <dsp:txXfrm>
        <a:off x="3" y="1758"/>
        <a:ext cx="8077193" cy="831644"/>
      </dsp:txXfrm>
    </dsp:sp>
    <dsp:sp modelId="{AD095392-ECF8-4C90-BAB4-288DA1DDD981}">
      <dsp:nvSpPr>
        <dsp:cNvPr id="0" name=""/>
        <dsp:cNvSpPr/>
      </dsp:nvSpPr>
      <dsp:spPr>
        <a:xfrm>
          <a:off x="0" y="869787"/>
          <a:ext cx="8077200" cy="53736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ambiguity of the grammar</a:t>
          </a:r>
          <a:endParaRPr lang="en-IN" sz="1800" kern="1200" dirty="0"/>
        </a:p>
      </dsp:txBody>
      <dsp:txXfrm>
        <a:off x="0" y="869787"/>
        <a:ext cx="8077200" cy="537363"/>
      </dsp:txXfrm>
    </dsp:sp>
    <dsp:sp modelId="{AD0C64F8-97DF-4AA8-9DCF-919BF351E2F2}">
      <dsp:nvSpPr>
        <dsp:cNvPr id="0" name=""/>
        <dsp:cNvSpPr/>
      </dsp:nvSpPr>
      <dsp:spPr>
        <a:xfrm>
          <a:off x="0" y="1443534"/>
          <a:ext cx="8077200" cy="73495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Augment production in the given grammar</a:t>
          </a:r>
          <a:endParaRPr lang="en-IN" sz="1800" kern="1200" dirty="0"/>
        </a:p>
      </dsp:txBody>
      <dsp:txXfrm>
        <a:off x="0" y="1443534"/>
        <a:ext cx="8077200" cy="734950"/>
      </dsp:txXfrm>
    </dsp:sp>
    <dsp:sp modelId="{3EB4B33D-038B-4D8A-8F5C-AC14CBE5E5C8}">
      <dsp:nvSpPr>
        <dsp:cNvPr id="0" name=""/>
        <dsp:cNvSpPr/>
      </dsp:nvSpPr>
      <dsp:spPr>
        <a:xfrm>
          <a:off x="0" y="2214869"/>
          <a:ext cx="8077200" cy="804727"/>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Canonical collection of LR (1) items</a:t>
          </a:r>
          <a:endParaRPr lang="en-IN" sz="1800" kern="1200" dirty="0"/>
        </a:p>
      </dsp:txBody>
      <dsp:txXfrm>
        <a:off x="0" y="2214869"/>
        <a:ext cx="8077200" cy="804727"/>
      </dsp:txXfrm>
    </dsp:sp>
    <dsp:sp modelId="{957D2A8B-2292-436E-9957-95856F83205E}">
      <dsp:nvSpPr>
        <dsp:cNvPr id="0" name=""/>
        <dsp:cNvSpPr/>
      </dsp:nvSpPr>
      <dsp:spPr>
        <a:xfrm>
          <a:off x="0" y="3055980"/>
          <a:ext cx="8077200" cy="1008958"/>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 a data flow diagram (DFD)</a:t>
          </a:r>
          <a:endParaRPr lang="en-IN" sz="1800" kern="1200" dirty="0"/>
        </a:p>
      </dsp:txBody>
      <dsp:txXfrm>
        <a:off x="0" y="3055980"/>
        <a:ext cx="8077200" cy="1008958"/>
      </dsp:txXfrm>
    </dsp:sp>
    <dsp:sp modelId="{729A38A9-5B65-4A88-9A8D-4D88E38259E1}">
      <dsp:nvSpPr>
        <dsp:cNvPr id="0" name=""/>
        <dsp:cNvSpPr/>
      </dsp:nvSpPr>
      <dsp:spPr>
        <a:xfrm>
          <a:off x="0" y="4101323"/>
          <a:ext cx="8077200" cy="727680"/>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a LALR (1) parsing table</a:t>
          </a:r>
          <a:endParaRPr lang="en-IN" sz="1800" kern="1200" dirty="0"/>
        </a:p>
      </dsp:txBody>
      <dsp:txXfrm>
        <a:off x="0" y="4101323"/>
        <a:ext cx="8077200" cy="7276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7/8/2023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7/8/2023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08007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extLst>
      <p:ext uri="{BB962C8B-B14F-4D97-AF65-F5344CB8AC3E}">
        <p14:creationId xmlns:p14="http://schemas.microsoft.com/office/powerpoint/2010/main" val="2237379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132</a:t>
            </a:fld>
            <a:endParaRPr lang="en-US"/>
          </a:p>
        </p:txBody>
      </p:sp>
    </p:spTree>
    <p:extLst>
      <p:ext uri="{BB962C8B-B14F-4D97-AF65-F5344CB8AC3E}">
        <p14:creationId xmlns:p14="http://schemas.microsoft.com/office/powerpoint/2010/main" val="5434911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133</a:t>
            </a:fld>
            <a:endParaRPr lang="en-US"/>
          </a:p>
        </p:txBody>
      </p:sp>
    </p:spTree>
    <p:extLst>
      <p:ext uri="{BB962C8B-B14F-4D97-AF65-F5344CB8AC3E}">
        <p14:creationId xmlns:p14="http://schemas.microsoft.com/office/powerpoint/2010/main" val="3370173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134</a:t>
            </a:fld>
            <a:endParaRPr lang="en-US"/>
          </a:p>
        </p:txBody>
      </p:sp>
    </p:spTree>
    <p:extLst>
      <p:ext uri="{BB962C8B-B14F-4D97-AF65-F5344CB8AC3E}">
        <p14:creationId xmlns:p14="http://schemas.microsoft.com/office/powerpoint/2010/main" val="33801065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135</a:t>
            </a:fld>
            <a:endParaRPr lang="en-US"/>
          </a:p>
        </p:txBody>
      </p:sp>
    </p:spTree>
    <p:extLst>
      <p:ext uri="{BB962C8B-B14F-4D97-AF65-F5344CB8AC3E}">
        <p14:creationId xmlns:p14="http://schemas.microsoft.com/office/powerpoint/2010/main" val="3640337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136</a:t>
            </a:fld>
            <a:endParaRPr lang="en-US"/>
          </a:p>
        </p:txBody>
      </p:sp>
    </p:spTree>
    <p:extLst>
      <p:ext uri="{BB962C8B-B14F-4D97-AF65-F5344CB8AC3E}">
        <p14:creationId xmlns:p14="http://schemas.microsoft.com/office/powerpoint/2010/main" val="1664831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137</a:t>
            </a:fld>
            <a:endParaRPr lang="en-US"/>
          </a:p>
        </p:txBody>
      </p:sp>
    </p:spTree>
    <p:extLst>
      <p:ext uri="{BB962C8B-B14F-4D97-AF65-F5344CB8AC3E}">
        <p14:creationId xmlns:p14="http://schemas.microsoft.com/office/powerpoint/2010/main" val="29067908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138</a:t>
            </a:fld>
            <a:endParaRPr lang="en-US"/>
          </a:p>
        </p:txBody>
      </p:sp>
    </p:spTree>
    <p:extLst>
      <p:ext uri="{BB962C8B-B14F-4D97-AF65-F5344CB8AC3E}">
        <p14:creationId xmlns:p14="http://schemas.microsoft.com/office/powerpoint/2010/main" val="40014356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139</a:t>
            </a:fld>
            <a:endParaRPr lang="en-US"/>
          </a:p>
        </p:txBody>
      </p:sp>
    </p:spTree>
    <p:extLst>
      <p:ext uri="{BB962C8B-B14F-4D97-AF65-F5344CB8AC3E}">
        <p14:creationId xmlns:p14="http://schemas.microsoft.com/office/powerpoint/2010/main" val="33567591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140</a:t>
            </a:fld>
            <a:endParaRPr lang="en-US"/>
          </a:p>
        </p:txBody>
      </p:sp>
    </p:spTree>
    <p:extLst>
      <p:ext uri="{BB962C8B-B14F-4D97-AF65-F5344CB8AC3E}">
        <p14:creationId xmlns:p14="http://schemas.microsoft.com/office/powerpoint/2010/main" val="22163510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141</a:t>
            </a:fld>
            <a:endParaRPr lang="en-US"/>
          </a:p>
        </p:txBody>
      </p:sp>
    </p:spTree>
    <p:extLst>
      <p:ext uri="{BB962C8B-B14F-4D97-AF65-F5344CB8AC3E}">
        <p14:creationId xmlns:p14="http://schemas.microsoft.com/office/powerpoint/2010/main" val="2135878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23</a:t>
            </a:fld>
            <a:endParaRPr lang="en-US" dirty="0"/>
          </a:p>
        </p:txBody>
      </p:sp>
    </p:spTree>
    <p:extLst>
      <p:ext uri="{BB962C8B-B14F-4D97-AF65-F5344CB8AC3E}">
        <p14:creationId xmlns:p14="http://schemas.microsoft.com/office/powerpoint/2010/main" val="36947708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142</a:t>
            </a:fld>
            <a:endParaRPr lang="en-US"/>
          </a:p>
        </p:txBody>
      </p:sp>
    </p:spTree>
    <p:extLst>
      <p:ext uri="{BB962C8B-B14F-4D97-AF65-F5344CB8AC3E}">
        <p14:creationId xmlns:p14="http://schemas.microsoft.com/office/powerpoint/2010/main" val="2818169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143</a:t>
            </a:fld>
            <a:endParaRPr lang="en-US"/>
          </a:p>
        </p:txBody>
      </p:sp>
    </p:spTree>
    <p:extLst>
      <p:ext uri="{BB962C8B-B14F-4D97-AF65-F5344CB8AC3E}">
        <p14:creationId xmlns:p14="http://schemas.microsoft.com/office/powerpoint/2010/main" val="25768322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144</a:t>
            </a:fld>
            <a:endParaRPr lang="en-US"/>
          </a:p>
        </p:txBody>
      </p:sp>
    </p:spTree>
    <p:extLst>
      <p:ext uri="{BB962C8B-B14F-4D97-AF65-F5344CB8AC3E}">
        <p14:creationId xmlns:p14="http://schemas.microsoft.com/office/powerpoint/2010/main" val="36559959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145</a:t>
            </a:fld>
            <a:endParaRPr lang="en-US"/>
          </a:p>
        </p:txBody>
      </p:sp>
    </p:spTree>
    <p:extLst>
      <p:ext uri="{BB962C8B-B14F-4D97-AF65-F5344CB8AC3E}">
        <p14:creationId xmlns:p14="http://schemas.microsoft.com/office/powerpoint/2010/main" val="39061030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146</a:t>
            </a:fld>
            <a:endParaRPr lang="en-US"/>
          </a:p>
        </p:txBody>
      </p:sp>
    </p:spTree>
    <p:extLst>
      <p:ext uri="{BB962C8B-B14F-4D97-AF65-F5344CB8AC3E}">
        <p14:creationId xmlns:p14="http://schemas.microsoft.com/office/powerpoint/2010/main" val="24471584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147</a:t>
            </a:fld>
            <a:endParaRPr lang="en-US"/>
          </a:p>
        </p:txBody>
      </p:sp>
    </p:spTree>
    <p:extLst>
      <p:ext uri="{BB962C8B-B14F-4D97-AF65-F5344CB8AC3E}">
        <p14:creationId xmlns:p14="http://schemas.microsoft.com/office/powerpoint/2010/main" val="41321946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148</a:t>
            </a:fld>
            <a:endParaRPr lang="en-US"/>
          </a:p>
        </p:txBody>
      </p:sp>
    </p:spTree>
    <p:extLst>
      <p:ext uri="{BB962C8B-B14F-4D97-AF65-F5344CB8AC3E}">
        <p14:creationId xmlns:p14="http://schemas.microsoft.com/office/powerpoint/2010/main" val="3284694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149</a:t>
            </a:fld>
            <a:endParaRPr lang="en-US"/>
          </a:p>
        </p:txBody>
      </p:sp>
    </p:spTree>
    <p:extLst>
      <p:ext uri="{BB962C8B-B14F-4D97-AF65-F5344CB8AC3E}">
        <p14:creationId xmlns:p14="http://schemas.microsoft.com/office/powerpoint/2010/main" val="4526007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150</a:t>
            </a:fld>
            <a:endParaRPr lang="en-US"/>
          </a:p>
        </p:txBody>
      </p:sp>
    </p:spTree>
    <p:extLst>
      <p:ext uri="{BB962C8B-B14F-4D97-AF65-F5344CB8AC3E}">
        <p14:creationId xmlns:p14="http://schemas.microsoft.com/office/powerpoint/2010/main" val="27623381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151</a:t>
            </a:fld>
            <a:endParaRPr lang="en-US"/>
          </a:p>
        </p:txBody>
      </p:sp>
    </p:spTree>
    <p:extLst>
      <p:ext uri="{BB962C8B-B14F-4D97-AF65-F5344CB8AC3E}">
        <p14:creationId xmlns:p14="http://schemas.microsoft.com/office/powerpoint/2010/main" val="414516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24</a:t>
            </a:fld>
            <a:endParaRPr lang="en-US" dirty="0"/>
          </a:p>
        </p:txBody>
      </p:sp>
    </p:spTree>
    <p:extLst>
      <p:ext uri="{BB962C8B-B14F-4D97-AF65-F5344CB8AC3E}">
        <p14:creationId xmlns:p14="http://schemas.microsoft.com/office/powerpoint/2010/main" val="12482799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152</a:t>
            </a:fld>
            <a:endParaRPr lang="en-US"/>
          </a:p>
        </p:txBody>
      </p:sp>
    </p:spTree>
    <p:extLst>
      <p:ext uri="{BB962C8B-B14F-4D97-AF65-F5344CB8AC3E}">
        <p14:creationId xmlns:p14="http://schemas.microsoft.com/office/powerpoint/2010/main" val="17037233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153</a:t>
            </a:fld>
            <a:endParaRPr lang="en-US"/>
          </a:p>
        </p:txBody>
      </p:sp>
    </p:spTree>
    <p:extLst>
      <p:ext uri="{BB962C8B-B14F-4D97-AF65-F5344CB8AC3E}">
        <p14:creationId xmlns:p14="http://schemas.microsoft.com/office/powerpoint/2010/main" val="38398613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154</a:t>
            </a:fld>
            <a:endParaRPr lang="en-US"/>
          </a:p>
        </p:txBody>
      </p:sp>
    </p:spTree>
    <p:extLst>
      <p:ext uri="{BB962C8B-B14F-4D97-AF65-F5344CB8AC3E}">
        <p14:creationId xmlns:p14="http://schemas.microsoft.com/office/powerpoint/2010/main" val="24608336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155</a:t>
            </a:fld>
            <a:endParaRPr lang="en-US"/>
          </a:p>
        </p:txBody>
      </p:sp>
    </p:spTree>
    <p:extLst>
      <p:ext uri="{BB962C8B-B14F-4D97-AF65-F5344CB8AC3E}">
        <p14:creationId xmlns:p14="http://schemas.microsoft.com/office/powerpoint/2010/main" val="7379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156</a:t>
            </a:fld>
            <a:endParaRPr lang="en-US"/>
          </a:p>
        </p:txBody>
      </p:sp>
    </p:spTree>
    <p:extLst>
      <p:ext uri="{BB962C8B-B14F-4D97-AF65-F5344CB8AC3E}">
        <p14:creationId xmlns:p14="http://schemas.microsoft.com/office/powerpoint/2010/main" val="13674944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157</a:t>
            </a:fld>
            <a:endParaRPr lang="en-US"/>
          </a:p>
        </p:txBody>
      </p:sp>
    </p:spTree>
    <p:extLst>
      <p:ext uri="{BB962C8B-B14F-4D97-AF65-F5344CB8AC3E}">
        <p14:creationId xmlns:p14="http://schemas.microsoft.com/office/powerpoint/2010/main" val="482792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158</a:t>
            </a:fld>
            <a:endParaRPr lang="en-US"/>
          </a:p>
        </p:txBody>
      </p:sp>
    </p:spTree>
    <p:extLst>
      <p:ext uri="{BB962C8B-B14F-4D97-AF65-F5344CB8AC3E}">
        <p14:creationId xmlns:p14="http://schemas.microsoft.com/office/powerpoint/2010/main" val="34911256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159</a:t>
            </a:fld>
            <a:endParaRPr lang="en-US"/>
          </a:p>
        </p:txBody>
      </p:sp>
    </p:spTree>
    <p:extLst>
      <p:ext uri="{BB962C8B-B14F-4D97-AF65-F5344CB8AC3E}">
        <p14:creationId xmlns:p14="http://schemas.microsoft.com/office/powerpoint/2010/main" val="1339244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160</a:t>
            </a:fld>
            <a:endParaRPr lang="en-US"/>
          </a:p>
        </p:txBody>
      </p:sp>
    </p:spTree>
    <p:extLst>
      <p:ext uri="{BB962C8B-B14F-4D97-AF65-F5344CB8AC3E}">
        <p14:creationId xmlns:p14="http://schemas.microsoft.com/office/powerpoint/2010/main" val="35897103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161</a:t>
            </a:fld>
            <a:endParaRPr lang="en-US"/>
          </a:p>
        </p:txBody>
      </p:sp>
    </p:spTree>
    <p:extLst>
      <p:ext uri="{BB962C8B-B14F-4D97-AF65-F5344CB8AC3E}">
        <p14:creationId xmlns:p14="http://schemas.microsoft.com/office/powerpoint/2010/main" val="3508540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25</a:t>
            </a:fld>
            <a:endParaRPr lang="en-US" dirty="0"/>
          </a:p>
        </p:txBody>
      </p:sp>
    </p:spTree>
    <p:extLst>
      <p:ext uri="{BB962C8B-B14F-4D97-AF65-F5344CB8AC3E}">
        <p14:creationId xmlns:p14="http://schemas.microsoft.com/office/powerpoint/2010/main" val="25029114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162</a:t>
            </a:fld>
            <a:endParaRPr lang="en-US"/>
          </a:p>
        </p:txBody>
      </p:sp>
    </p:spTree>
    <p:extLst>
      <p:ext uri="{BB962C8B-B14F-4D97-AF65-F5344CB8AC3E}">
        <p14:creationId xmlns:p14="http://schemas.microsoft.com/office/powerpoint/2010/main" val="16876611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2CBEEB-5762-4BC7-8947-366B5B805216}" type="slidenum">
              <a:rPr lang="en-IN" smtClean="0"/>
              <a:pPr/>
              <a:t>163</a:t>
            </a:fld>
            <a:endParaRPr lang="en-IN"/>
          </a:p>
        </p:txBody>
      </p:sp>
    </p:spTree>
    <p:extLst>
      <p:ext uri="{BB962C8B-B14F-4D97-AF65-F5344CB8AC3E}">
        <p14:creationId xmlns:p14="http://schemas.microsoft.com/office/powerpoint/2010/main" val="31820962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164</a:t>
            </a:fld>
            <a:endParaRPr lang="en-US"/>
          </a:p>
        </p:txBody>
      </p:sp>
    </p:spTree>
    <p:extLst>
      <p:ext uri="{BB962C8B-B14F-4D97-AF65-F5344CB8AC3E}">
        <p14:creationId xmlns:p14="http://schemas.microsoft.com/office/powerpoint/2010/main" val="24562749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165</a:t>
            </a:fld>
            <a:endParaRPr lang="en-US"/>
          </a:p>
        </p:txBody>
      </p:sp>
    </p:spTree>
    <p:extLst>
      <p:ext uri="{BB962C8B-B14F-4D97-AF65-F5344CB8AC3E}">
        <p14:creationId xmlns:p14="http://schemas.microsoft.com/office/powerpoint/2010/main" val="28661927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167</a:t>
            </a:fld>
            <a:endParaRPr lang="en-US"/>
          </a:p>
        </p:txBody>
      </p:sp>
    </p:spTree>
    <p:extLst>
      <p:ext uri="{BB962C8B-B14F-4D97-AF65-F5344CB8AC3E}">
        <p14:creationId xmlns:p14="http://schemas.microsoft.com/office/powerpoint/2010/main" val="5861672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168</a:t>
            </a:fld>
            <a:endParaRPr lang="en-US"/>
          </a:p>
        </p:txBody>
      </p:sp>
    </p:spTree>
    <p:extLst>
      <p:ext uri="{BB962C8B-B14F-4D97-AF65-F5344CB8AC3E}">
        <p14:creationId xmlns:p14="http://schemas.microsoft.com/office/powerpoint/2010/main" val="34906763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169</a:t>
            </a:fld>
            <a:endParaRPr lang="en-US"/>
          </a:p>
        </p:txBody>
      </p:sp>
    </p:spTree>
    <p:extLst>
      <p:ext uri="{BB962C8B-B14F-4D97-AF65-F5344CB8AC3E}">
        <p14:creationId xmlns:p14="http://schemas.microsoft.com/office/powerpoint/2010/main" val="42873761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170</a:t>
            </a:fld>
            <a:endParaRPr lang="en-US"/>
          </a:p>
        </p:txBody>
      </p:sp>
    </p:spTree>
    <p:extLst>
      <p:ext uri="{BB962C8B-B14F-4D97-AF65-F5344CB8AC3E}">
        <p14:creationId xmlns:p14="http://schemas.microsoft.com/office/powerpoint/2010/main" val="25491627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171</a:t>
            </a:fld>
            <a:endParaRPr lang="en-US"/>
          </a:p>
        </p:txBody>
      </p:sp>
    </p:spTree>
    <p:extLst>
      <p:ext uri="{BB962C8B-B14F-4D97-AF65-F5344CB8AC3E}">
        <p14:creationId xmlns:p14="http://schemas.microsoft.com/office/powerpoint/2010/main" val="3048099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172</a:t>
            </a:fld>
            <a:endParaRPr lang="en-US"/>
          </a:p>
        </p:txBody>
      </p:sp>
    </p:spTree>
    <p:extLst>
      <p:ext uri="{BB962C8B-B14F-4D97-AF65-F5344CB8AC3E}">
        <p14:creationId xmlns:p14="http://schemas.microsoft.com/office/powerpoint/2010/main" val="1053429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27</a:t>
            </a:fld>
            <a:endParaRPr lang="en-US" dirty="0"/>
          </a:p>
        </p:txBody>
      </p:sp>
    </p:spTree>
    <p:extLst>
      <p:ext uri="{BB962C8B-B14F-4D97-AF65-F5344CB8AC3E}">
        <p14:creationId xmlns:p14="http://schemas.microsoft.com/office/powerpoint/2010/main" val="15277017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173</a:t>
            </a:fld>
            <a:endParaRPr lang="en-US"/>
          </a:p>
        </p:txBody>
      </p:sp>
    </p:spTree>
    <p:extLst>
      <p:ext uri="{BB962C8B-B14F-4D97-AF65-F5344CB8AC3E}">
        <p14:creationId xmlns:p14="http://schemas.microsoft.com/office/powerpoint/2010/main" val="34176824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174</a:t>
            </a:fld>
            <a:endParaRPr lang="en-US"/>
          </a:p>
        </p:txBody>
      </p:sp>
    </p:spTree>
    <p:extLst>
      <p:ext uri="{BB962C8B-B14F-4D97-AF65-F5344CB8AC3E}">
        <p14:creationId xmlns:p14="http://schemas.microsoft.com/office/powerpoint/2010/main" val="41811025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175</a:t>
            </a:fld>
            <a:endParaRPr lang="en-US"/>
          </a:p>
        </p:txBody>
      </p:sp>
    </p:spTree>
    <p:extLst>
      <p:ext uri="{BB962C8B-B14F-4D97-AF65-F5344CB8AC3E}">
        <p14:creationId xmlns:p14="http://schemas.microsoft.com/office/powerpoint/2010/main" val="2362235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177</a:t>
            </a:fld>
            <a:endParaRPr lang="en-US"/>
          </a:p>
        </p:txBody>
      </p:sp>
    </p:spTree>
    <p:extLst>
      <p:ext uri="{BB962C8B-B14F-4D97-AF65-F5344CB8AC3E}">
        <p14:creationId xmlns:p14="http://schemas.microsoft.com/office/powerpoint/2010/main" val="327131482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178</a:t>
            </a:fld>
            <a:endParaRPr lang="en-US"/>
          </a:p>
        </p:txBody>
      </p:sp>
    </p:spTree>
    <p:extLst>
      <p:ext uri="{BB962C8B-B14F-4D97-AF65-F5344CB8AC3E}">
        <p14:creationId xmlns:p14="http://schemas.microsoft.com/office/powerpoint/2010/main" val="9675722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179</a:t>
            </a:fld>
            <a:endParaRPr lang="en-US"/>
          </a:p>
        </p:txBody>
      </p:sp>
    </p:spTree>
    <p:extLst>
      <p:ext uri="{BB962C8B-B14F-4D97-AF65-F5344CB8AC3E}">
        <p14:creationId xmlns:p14="http://schemas.microsoft.com/office/powerpoint/2010/main" val="587729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180</a:t>
            </a:fld>
            <a:endParaRPr lang="en-US"/>
          </a:p>
        </p:txBody>
      </p:sp>
    </p:spTree>
    <p:extLst>
      <p:ext uri="{BB962C8B-B14F-4D97-AF65-F5344CB8AC3E}">
        <p14:creationId xmlns:p14="http://schemas.microsoft.com/office/powerpoint/2010/main" val="18968671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181</a:t>
            </a:fld>
            <a:endParaRPr lang="en-US"/>
          </a:p>
        </p:txBody>
      </p:sp>
    </p:spTree>
    <p:extLst>
      <p:ext uri="{BB962C8B-B14F-4D97-AF65-F5344CB8AC3E}">
        <p14:creationId xmlns:p14="http://schemas.microsoft.com/office/powerpoint/2010/main" val="31641494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189</a:t>
            </a:fld>
            <a:endParaRPr lang="en-US"/>
          </a:p>
        </p:txBody>
      </p:sp>
    </p:spTree>
    <p:extLst>
      <p:ext uri="{BB962C8B-B14F-4D97-AF65-F5344CB8AC3E}">
        <p14:creationId xmlns:p14="http://schemas.microsoft.com/office/powerpoint/2010/main" val="33933628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190</a:t>
            </a:fld>
            <a:endParaRPr lang="en-US"/>
          </a:p>
        </p:txBody>
      </p:sp>
    </p:spTree>
    <p:extLst>
      <p:ext uri="{BB962C8B-B14F-4D97-AF65-F5344CB8AC3E}">
        <p14:creationId xmlns:p14="http://schemas.microsoft.com/office/powerpoint/2010/main" val="3079485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28</a:t>
            </a:fld>
            <a:endParaRPr lang="en-US" dirty="0"/>
          </a:p>
        </p:txBody>
      </p:sp>
    </p:spTree>
    <p:extLst>
      <p:ext uri="{BB962C8B-B14F-4D97-AF65-F5344CB8AC3E}">
        <p14:creationId xmlns:p14="http://schemas.microsoft.com/office/powerpoint/2010/main" val="368055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a:p>
        </p:txBody>
      </p:sp>
    </p:spTree>
    <p:extLst>
      <p:ext uri="{BB962C8B-B14F-4D97-AF65-F5344CB8AC3E}">
        <p14:creationId xmlns:p14="http://schemas.microsoft.com/office/powerpoint/2010/main" val="407211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35</a:t>
            </a:fld>
            <a:endParaRPr lang="en-US"/>
          </a:p>
        </p:txBody>
      </p:sp>
    </p:spTree>
    <p:extLst>
      <p:ext uri="{BB962C8B-B14F-4D97-AF65-F5344CB8AC3E}">
        <p14:creationId xmlns:p14="http://schemas.microsoft.com/office/powerpoint/2010/main" val="147686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36</a:t>
            </a:fld>
            <a:endParaRPr lang="en-US"/>
          </a:p>
        </p:txBody>
      </p:sp>
    </p:spTree>
    <p:extLst>
      <p:ext uri="{BB962C8B-B14F-4D97-AF65-F5344CB8AC3E}">
        <p14:creationId xmlns:p14="http://schemas.microsoft.com/office/powerpoint/2010/main" val="4150861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spcAft>
                <a:spcPts val="0"/>
              </a:spcAft>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37</a:t>
            </a:fld>
            <a:endParaRPr lang="en-US"/>
          </a:p>
        </p:txBody>
      </p:sp>
    </p:spTree>
    <p:extLst>
      <p:ext uri="{BB962C8B-B14F-4D97-AF65-F5344CB8AC3E}">
        <p14:creationId xmlns:p14="http://schemas.microsoft.com/office/powerpoint/2010/main" val="90098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730086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38</a:t>
            </a:fld>
            <a:endParaRPr lang="en-US"/>
          </a:p>
        </p:txBody>
      </p:sp>
    </p:spTree>
    <p:extLst>
      <p:ext uri="{BB962C8B-B14F-4D97-AF65-F5344CB8AC3E}">
        <p14:creationId xmlns:p14="http://schemas.microsoft.com/office/powerpoint/2010/main" val="2740778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44</a:t>
            </a:fld>
            <a:endParaRPr lang="en-US"/>
          </a:p>
        </p:txBody>
      </p:sp>
    </p:spTree>
    <p:extLst>
      <p:ext uri="{BB962C8B-B14F-4D97-AF65-F5344CB8AC3E}">
        <p14:creationId xmlns:p14="http://schemas.microsoft.com/office/powerpoint/2010/main" val="3715695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50</a:t>
            </a:fld>
            <a:endParaRPr lang="en-US"/>
          </a:p>
        </p:txBody>
      </p:sp>
    </p:spTree>
    <p:extLst>
      <p:ext uri="{BB962C8B-B14F-4D97-AF65-F5344CB8AC3E}">
        <p14:creationId xmlns:p14="http://schemas.microsoft.com/office/powerpoint/2010/main" val="1980647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52</a:t>
            </a:fld>
            <a:endParaRPr lang="en-US"/>
          </a:p>
        </p:txBody>
      </p:sp>
    </p:spTree>
    <p:extLst>
      <p:ext uri="{BB962C8B-B14F-4D97-AF65-F5344CB8AC3E}">
        <p14:creationId xmlns:p14="http://schemas.microsoft.com/office/powerpoint/2010/main" val="548657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53</a:t>
            </a:fld>
            <a:endParaRPr lang="en-US"/>
          </a:p>
        </p:txBody>
      </p:sp>
    </p:spTree>
    <p:extLst>
      <p:ext uri="{BB962C8B-B14F-4D97-AF65-F5344CB8AC3E}">
        <p14:creationId xmlns:p14="http://schemas.microsoft.com/office/powerpoint/2010/main" val="412359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54</a:t>
            </a:fld>
            <a:endParaRPr lang="en-US"/>
          </a:p>
        </p:txBody>
      </p:sp>
    </p:spTree>
    <p:extLst>
      <p:ext uri="{BB962C8B-B14F-4D97-AF65-F5344CB8AC3E}">
        <p14:creationId xmlns:p14="http://schemas.microsoft.com/office/powerpoint/2010/main" val="3627181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55</a:t>
            </a:fld>
            <a:endParaRPr lang="en-US"/>
          </a:p>
        </p:txBody>
      </p:sp>
    </p:spTree>
    <p:extLst>
      <p:ext uri="{BB962C8B-B14F-4D97-AF65-F5344CB8AC3E}">
        <p14:creationId xmlns:p14="http://schemas.microsoft.com/office/powerpoint/2010/main" val="2175153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56</a:t>
            </a:fld>
            <a:endParaRPr lang="en-US"/>
          </a:p>
        </p:txBody>
      </p:sp>
    </p:spTree>
    <p:extLst>
      <p:ext uri="{BB962C8B-B14F-4D97-AF65-F5344CB8AC3E}">
        <p14:creationId xmlns:p14="http://schemas.microsoft.com/office/powerpoint/2010/main" val="32212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60</a:t>
            </a:fld>
            <a:endParaRPr lang="en-US"/>
          </a:p>
        </p:txBody>
      </p:sp>
    </p:spTree>
    <p:extLst>
      <p:ext uri="{BB962C8B-B14F-4D97-AF65-F5344CB8AC3E}">
        <p14:creationId xmlns:p14="http://schemas.microsoft.com/office/powerpoint/2010/main" val="1653678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61</a:t>
            </a:fld>
            <a:endParaRPr lang="en-US"/>
          </a:p>
        </p:txBody>
      </p:sp>
    </p:spTree>
    <p:extLst>
      <p:ext uri="{BB962C8B-B14F-4D97-AF65-F5344CB8AC3E}">
        <p14:creationId xmlns:p14="http://schemas.microsoft.com/office/powerpoint/2010/main" val="59542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451429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62</a:t>
            </a:fld>
            <a:endParaRPr lang="en-US"/>
          </a:p>
        </p:txBody>
      </p:sp>
    </p:spTree>
    <p:extLst>
      <p:ext uri="{BB962C8B-B14F-4D97-AF65-F5344CB8AC3E}">
        <p14:creationId xmlns:p14="http://schemas.microsoft.com/office/powerpoint/2010/main" val="2233427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a:p>
        </p:txBody>
      </p:sp>
    </p:spTree>
    <p:extLst>
      <p:ext uri="{BB962C8B-B14F-4D97-AF65-F5344CB8AC3E}">
        <p14:creationId xmlns:p14="http://schemas.microsoft.com/office/powerpoint/2010/main" val="1326953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180416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65</a:t>
            </a:fld>
            <a:endParaRPr lang="en-US"/>
          </a:p>
        </p:txBody>
      </p:sp>
    </p:spTree>
    <p:extLst>
      <p:ext uri="{BB962C8B-B14F-4D97-AF65-F5344CB8AC3E}">
        <p14:creationId xmlns:p14="http://schemas.microsoft.com/office/powerpoint/2010/main" val="3514797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3472428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531119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1260189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69</a:t>
            </a:fld>
            <a:endParaRPr lang="en-US"/>
          </a:p>
        </p:txBody>
      </p:sp>
    </p:spTree>
    <p:extLst>
      <p:ext uri="{BB962C8B-B14F-4D97-AF65-F5344CB8AC3E}">
        <p14:creationId xmlns:p14="http://schemas.microsoft.com/office/powerpoint/2010/main" val="2898038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70</a:t>
            </a:fld>
            <a:endParaRPr lang="en-US"/>
          </a:p>
        </p:txBody>
      </p:sp>
    </p:spTree>
    <p:extLst>
      <p:ext uri="{BB962C8B-B14F-4D97-AF65-F5344CB8AC3E}">
        <p14:creationId xmlns:p14="http://schemas.microsoft.com/office/powerpoint/2010/main" val="1808432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283441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3103659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72</a:t>
            </a:fld>
            <a:endParaRPr lang="en-US"/>
          </a:p>
        </p:txBody>
      </p:sp>
    </p:spTree>
    <p:extLst>
      <p:ext uri="{BB962C8B-B14F-4D97-AF65-F5344CB8AC3E}">
        <p14:creationId xmlns:p14="http://schemas.microsoft.com/office/powerpoint/2010/main" val="1682935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73</a:t>
            </a:fld>
            <a:endParaRPr lang="en-US"/>
          </a:p>
        </p:txBody>
      </p:sp>
    </p:spTree>
    <p:extLst>
      <p:ext uri="{BB962C8B-B14F-4D97-AF65-F5344CB8AC3E}">
        <p14:creationId xmlns:p14="http://schemas.microsoft.com/office/powerpoint/2010/main" val="735464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4080294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75</a:t>
            </a:fld>
            <a:endParaRPr lang="en-US"/>
          </a:p>
        </p:txBody>
      </p:sp>
    </p:spTree>
    <p:extLst>
      <p:ext uri="{BB962C8B-B14F-4D97-AF65-F5344CB8AC3E}">
        <p14:creationId xmlns:p14="http://schemas.microsoft.com/office/powerpoint/2010/main" val="2383134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76</a:t>
            </a:fld>
            <a:endParaRPr lang="en-US"/>
          </a:p>
        </p:txBody>
      </p:sp>
    </p:spTree>
    <p:extLst>
      <p:ext uri="{BB962C8B-B14F-4D97-AF65-F5344CB8AC3E}">
        <p14:creationId xmlns:p14="http://schemas.microsoft.com/office/powerpoint/2010/main" val="3759011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77</a:t>
            </a:fld>
            <a:endParaRPr lang="en-US"/>
          </a:p>
        </p:txBody>
      </p:sp>
    </p:spTree>
    <p:extLst>
      <p:ext uri="{BB962C8B-B14F-4D97-AF65-F5344CB8AC3E}">
        <p14:creationId xmlns:p14="http://schemas.microsoft.com/office/powerpoint/2010/main" val="2861551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78</a:t>
            </a:fld>
            <a:endParaRPr lang="en-US"/>
          </a:p>
        </p:txBody>
      </p:sp>
    </p:spTree>
    <p:extLst>
      <p:ext uri="{BB962C8B-B14F-4D97-AF65-F5344CB8AC3E}">
        <p14:creationId xmlns:p14="http://schemas.microsoft.com/office/powerpoint/2010/main" val="1592287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79</a:t>
            </a:fld>
            <a:endParaRPr lang="en-US"/>
          </a:p>
        </p:txBody>
      </p:sp>
    </p:spTree>
    <p:extLst>
      <p:ext uri="{BB962C8B-B14F-4D97-AF65-F5344CB8AC3E}">
        <p14:creationId xmlns:p14="http://schemas.microsoft.com/office/powerpoint/2010/main" val="1744861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80</a:t>
            </a:fld>
            <a:endParaRPr lang="en-US"/>
          </a:p>
        </p:txBody>
      </p:sp>
    </p:spTree>
    <p:extLst>
      <p:ext uri="{BB962C8B-B14F-4D97-AF65-F5344CB8AC3E}">
        <p14:creationId xmlns:p14="http://schemas.microsoft.com/office/powerpoint/2010/main" val="1718118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81</a:t>
            </a:fld>
            <a:endParaRPr lang="en-US"/>
          </a:p>
        </p:txBody>
      </p:sp>
    </p:spTree>
    <p:extLst>
      <p:ext uri="{BB962C8B-B14F-4D97-AF65-F5344CB8AC3E}">
        <p14:creationId xmlns:p14="http://schemas.microsoft.com/office/powerpoint/2010/main" val="83363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7291822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2080043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83</a:t>
            </a:fld>
            <a:endParaRPr lang="en-US"/>
          </a:p>
        </p:txBody>
      </p:sp>
    </p:spTree>
    <p:extLst>
      <p:ext uri="{BB962C8B-B14F-4D97-AF65-F5344CB8AC3E}">
        <p14:creationId xmlns:p14="http://schemas.microsoft.com/office/powerpoint/2010/main" val="2956220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84</a:t>
            </a:fld>
            <a:endParaRPr lang="en-US"/>
          </a:p>
        </p:txBody>
      </p:sp>
    </p:spTree>
    <p:extLst>
      <p:ext uri="{BB962C8B-B14F-4D97-AF65-F5344CB8AC3E}">
        <p14:creationId xmlns:p14="http://schemas.microsoft.com/office/powerpoint/2010/main" val="1104295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85</a:t>
            </a:fld>
            <a:endParaRPr lang="en-US"/>
          </a:p>
        </p:txBody>
      </p:sp>
    </p:spTree>
    <p:extLst>
      <p:ext uri="{BB962C8B-B14F-4D97-AF65-F5344CB8AC3E}">
        <p14:creationId xmlns:p14="http://schemas.microsoft.com/office/powerpoint/2010/main" val="3613358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86</a:t>
            </a:fld>
            <a:endParaRPr lang="en-US"/>
          </a:p>
        </p:txBody>
      </p:sp>
    </p:spTree>
    <p:extLst>
      <p:ext uri="{BB962C8B-B14F-4D97-AF65-F5344CB8AC3E}">
        <p14:creationId xmlns:p14="http://schemas.microsoft.com/office/powerpoint/2010/main" val="3891458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87</a:t>
            </a:fld>
            <a:endParaRPr lang="en-US"/>
          </a:p>
        </p:txBody>
      </p:sp>
    </p:spTree>
    <p:extLst>
      <p:ext uri="{BB962C8B-B14F-4D97-AF65-F5344CB8AC3E}">
        <p14:creationId xmlns:p14="http://schemas.microsoft.com/office/powerpoint/2010/main" val="2662944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2881851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a:p>
        </p:txBody>
      </p:sp>
    </p:spTree>
    <p:extLst>
      <p:ext uri="{BB962C8B-B14F-4D97-AF65-F5344CB8AC3E}">
        <p14:creationId xmlns:p14="http://schemas.microsoft.com/office/powerpoint/2010/main" val="46981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90</a:t>
            </a:fld>
            <a:endParaRPr lang="en-US"/>
          </a:p>
        </p:txBody>
      </p:sp>
    </p:spTree>
    <p:extLst>
      <p:ext uri="{BB962C8B-B14F-4D97-AF65-F5344CB8AC3E}">
        <p14:creationId xmlns:p14="http://schemas.microsoft.com/office/powerpoint/2010/main" val="2786441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a:p>
        </p:txBody>
      </p:sp>
    </p:spTree>
    <p:extLst>
      <p:ext uri="{BB962C8B-B14F-4D97-AF65-F5344CB8AC3E}">
        <p14:creationId xmlns:p14="http://schemas.microsoft.com/office/powerpoint/2010/main" val="146698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17</a:t>
            </a:fld>
            <a:endParaRPr lang="en-US"/>
          </a:p>
        </p:txBody>
      </p:sp>
    </p:spTree>
    <p:extLst>
      <p:ext uri="{BB962C8B-B14F-4D97-AF65-F5344CB8AC3E}">
        <p14:creationId xmlns:p14="http://schemas.microsoft.com/office/powerpoint/2010/main" val="1328506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1979191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a:p>
        </p:txBody>
      </p:sp>
    </p:spTree>
    <p:extLst>
      <p:ext uri="{BB962C8B-B14F-4D97-AF65-F5344CB8AC3E}">
        <p14:creationId xmlns:p14="http://schemas.microsoft.com/office/powerpoint/2010/main" val="22976504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2692259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95</a:t>
            </a:fld>
            <a:endParaRPr lang="en-US"/>
          </a:p>
        </p:txBody>
      </p:sp>
    </p:spTree>
    <p:extLst>
      <p:ext uri="{BB962C8B-B14F-4D97-AF65-F5344CB8AC3E}">
        <p14:creationId xmlns:p14="http://schemas.microsoft.com/office/powerpoint/2010/main" val="2572140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21061258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97</a:t>
            </a:fld>
            <a:endParaRPr lang="en-US"/>
          </a:p>
        </p:txBody>
      </p:sp>
    </p:spTree>
    <p:extLst>
      <p:ext uri="{BB962C8B-B14F-4D97-AF65-F5344CB8AC3E}">
        <p14:creationId xmlns:p14="http://schemas.microsoft.com/office/powerpoint/2010/main" val="2398673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98</a:t>
            </a:fld>
            <a:endParaRPr lang="en-US"/>
          </a:p>
        </p:txBody>
      </p:sp>
    </p:spTree>
    <p:extLst>
      <p:ext uri="{BB962C8B-B14F-4D97-AF65-F5344CB8AC3E}">
        <p14:creationId xmlns:p14="http://schemas.microsoft.com/office/powerpoint/2010/main" val="3649246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99</a:t>
            </a:fld>
            <a:endParaRPr lang="en-US"/>
          </a:p>
        </p:txBody>
      </p:sp>
    </p:spTree>
    <p:extLst>
      <p:ext uri="{BB962C8B-B14F-4D97-AF65-F5344CB8AC3E}">
        <p14:creationId xmlns:p14="http://schemas.microsoft.com/office/powerpoint/2010/main" val="4065243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100</a:t>
            </a:fld>
            <a:endParaRPr lang="en-US"/>
          </a:p>
        </p:txBody>
      </p:sp>
    </p:spTree>
    <p:extLst>
      <p:ext uri="{BB962C8B-B14F-4D97-AF65-F5344CB8AC3E}">
        <p14:creationId xmlns:p14="http://schemas.microsoft.com/office/powerpoint/2010/main" val="133848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101</a:t>
            </a:fld>
            <a:endParaRPr lang="en-US"/>
          </a:p>
        </p:txBody>
      </p:sp>
    </p:spTree>
    <p:extLst>
      <p:ext uri="{BB962C8B-B14F-4D97-AF65-F5344CB8AC3E}">
        <p14:creationId xmlns:p14="http://schemas.microsoft.com/office/powerpoint/2010/main" val="3899014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18</a:t>
            </a:fld>
            <a:endParaRPr lang="en-US"/>
          </a:p>
        </p:txBody>
      </p:sp>
    </p:spTree>
    <p:extLst>
      <p:ext uri="{BB962C8B-B14F-4D97-AF65-F5344CB8AC3E}">
        <p14:creationId xmlns:p14="http://schemas.microsoft.com/office/powerpoint/2010/main" val="3865680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102</a:t>
            </a:fld>
            <a:endParaRPr lang="en-US"/>
          </a:p>
        </p:txBody>
      </p:sp>
    </p:spTree>
    <p:extLst>
      <p:ext uri="{BB962C8B-B14F-4D97-AF65-F5344CB8AC3E}">
        <p14:creationId xmlns:p14="http://schemas.microsoft.com/office/powerpoint/2010/main" val="3899397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103</a:t>
            </a:fld>
            <a:endParaRPr lang="en-US"/>
          </a:p>
        </p:txBody>
      </p:sp>
    </p:spTree>
    <p:extLst>
      <p:ext uri="{BB962C8B-B14F-4D97-AF65-F5344CB8AC3E}">
        <p14:creationId xmlns:p14="http://schemas.microsoft.com/office/powerpoint/2010/main" val="16853974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104</a:t>
            </a:fld>
            <a:endParaRPr lang="en-US"/>
          </a:p>
        </p:txBody>
      </p:sp>
    </p:spTree>
    <p:extLst>
      <p:ext uri="{BB962C8B-B14F-4D97-AF65-F5344CB8AC3E}">
        <p14:creationId xmlns:p14="http://schemas.microsoft.com/office/powerpoint/2010/main" val="35486301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105</a:t>
            </a:fld>
            <a:endParaRPr lang="en-US"/>
          </a:p>
        </p:txBody>
      </p:sp>
    </p:spTree>
    <p:extLst>
      <p:ext uri="{BB962C8B-B14F-4D97-AF65-F5344CB8AC3E}">
        <p14:creationId xmlns:p14="http://schemas.microsoft.com/office/powerpoint/2010/main" val="15379031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106</a:t>
            </a:fld>
            <a:endParaRPr lang="en-US"/>
          </a:p>
        </p:txBody>
      </p:sp>
    </p:spTree>
    <p:extLst>
      <p:ext uri="{BB962C8B-B14F-4D97-AF65-F5344CB8AC3E}">
        <p14:creationId xmlns:p14="http://schemas.microsoft.com/office/powerpoint/2010/main" val="161171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107</a:t>
            </a:fld>
            <a:endParaRPr lang="en-US"/>
          </a:p>
        </p:txBody>
      </p:sp>
    </p:spTree>
    <p:extLst>
      <p:ext uri="{BB962C8B-B14F-4D97-AF65-F5344CB8AC3E}">
        <p14:creationId xmlns:p14="http://schemas.microsoft.com/office/powerpoint/2010/main" val="143043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108</a:t>
            </a:fld>
            <a:endParaRPr lang="en-US"/>
          </a:p>
        </p:txBody>
      </p:sp>
    </p:spTree>
    <p:extLst>
      <p:ext uri="{BB962C8B-B14F-4D97-AF65-F5344CB8AC3E}">
        <p14:creationId xmlns:p14="http://schemas.microsoft.com/office/powerpoint/2010/main" val="2573196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109</a:t>
            </a:fld>
            <a:endParaRPr lang="en-US"/>
          </a:p>
        </p:txBody>
      </p:sp>
    </p:spTree>
    <p:extLst>
      <p:ext uri="{BB962C8B-B14F-4D97-AF65-F5344CB8AC3E}">
        <p14:creationId xmlns:p14="http://schemas.microsoft.com/office/powerpoint/2010/main" val="3630296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110</a:t>
            </a:fld>
            <a:endParaRPr lang="en-US"/>
          </a:p>
        </p:txBody>
      </p:sp>
    </p:spTree>
    <p:extLst>
      <p:ext uri="{BB962C8B-B14F-4D97-AF65-F5344CB8AC3E}">
        <p14:creationId xmlns:p14="http://schemas.microsoft.com/office/powerpoint/2010/main" val="15400863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111</a:t>
            </a:fld>
            <a:endParaRPr lang="en-US"/>
          </a:p>
        </p:txBody>
      </p:sp>
    </p:spTree>
    <p:extLst>
      <p:ext uri="{BB962C8B-B14F-4D97-AF65-F5344CB8AC3E}">
        <p14:creationId xmlns:p14="http://schemas.microsoft.com/office/powerpoint/2010/main" val="262664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112</a:t>
            </a:fld>
            <a:endParaRPr lang="en-US"/>
          </a:p>
        </p:txBody>
      </p:sp>
    </p:spTree>
    <p:extLst>
      <p:ext uri="{BB962C8B-B14F-4D97-AF65-F5344CB8AC3E}">
        <p14:creationId xmlns:p14="http://schemas.microsoft.com/office/powerpoint/2010/main" val="26579289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113</a:t>
            </a:fld>
            <a:endParaRPr lang="en-US"/>
          </a:p>
        </p:txBody>
      </p:sp>
    </p:spTree>
    <p:extLst>
      <p:ext uri="{BB962C8B-B14F-4D97-AF65-F5344CB8AC3E}">
        <p14:creationId xmlns:p14="http://schemas.microsoft.com/office/powerpoint/2010/main" val="3486559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114</a:t>
            </a:fld>
            <a:endParaRPr lang="en-US"/>
          </a:p>
        </p:txBody>
      </p:sp>
    </p:spTree>
    <p:extLst>
      <p:ext uri="{BB962C8B-B14F-4D97-AF65-F5344CB8AC3E}">
        <p14:creationId xmlns:p14="http://schemas.microsoft.com/office/powerpoint/2010/main" val="32282540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115</a:t>
            </a:fld>
            <a:endParaRPr lang="en-US"/>
          </a:p>
        </p:txBody>
      </p:sp>
    </p:spTree>
    <p:extLst>
      <p:ext uri="{BB962C8B-B14F-4D97-AF65-F5344CB8AC3E}">
        <p14:creationId xmlns:p14="http://schemas.microsoft.com/office/powerpoint/2010/main" val="41168403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116</a:t>
            </a:fld>
            <a:endParaRPr lang="en-US"/>
          </a:p>
        </p:txBody>
      </p:sp>
    </p:spTree>
    <p:extLst>
      <p:ext uri="{BB962C8B-B14F-4D97-AF65-F5344CB8AC3E}">
        <p14:creationId xmlns:p14="http://schemas.microsoft.com/office/powerpoint/2010/main" val="12200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117</a:t>
            </a:fld>
            <a:endParaRPr lang="en-US"/>
          </a:p>
        </p:txBody>
      </p:sp>
    </p:spTree>
    <p:extLst>
      <p:ext uri="{BB962C8B-B14F-4D97-AF65-F5344CB8AC3E}">
        <p14:creationId xmlns:p14="http://schemas.microsoft.com/office/powerpoint/2010/main" val="19157807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118</a:t>
            </a:fld>
            <a:endParaRPr lang="en-US"/>
          </a:p>
        </p:txBody>
      </p:sp>
    </p:spTree>
    <p:extLst>
      <p:ext uri="{BB962C8B-B14F-4D97-AF65-F5344CB8AC3E}">
        <p14:creationId xmlns:p14="http://schemas.microsoft.com/office/powerpoint/2010/main" val="29788270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119</a:t>
            </a:fld>
            <a:endParaRPr lang="en-US"/>
          </a:p>
        </p:txBody>
      </p:sp>
    </p:spTree>
    <p:extLst>
      <p:ext uri="{BB962C8B-B14F-4D97-AF65-F5344CB8AC3E}">
        <p14:creationId xmlns:p14="http://schemas.microsoft.com/office/powerpoint/2010/main" val="844612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120</a:t>
            </a:fld>
            <a:endParaRPr lang="en-US"/>
          </a:p>
        </p:txBody>
      </p:sp>
    </p:spTree>
    <p:extLst>
      <p:ext uri="{BB962C8B-B14F-4D97-AF65-F5344CB8AC3E}">
        <p14:creationId xmlns:p14="http://schemas.microsoft.com/office/powerpoint/2010/main" val="1685658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121</a:t>
            </a:fld>
            <a:endParaRPr lang="en-US"/>
          </a:p>
        </p:txBody>
      </p:sp>
    </p:spTree>
    <p:extLst>
      <p:ext uri="{BB962C8B-B14F-4D97-AF65-F5344CB8AC3E}">
        <p14:creationId xmlns:p14="http://schemas.microsoft.com/office/powerpoint/2010/main" val="41959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Tree>
    <p:extLst>
      <p:ext uri="{BB962C8B-B14F-4D97-AF65-F5344CB8AC3E}">
        <p14:creationId xmlns:p14="http://schemas.microsoft.com/office/powerpoint/2010/main" val="13316108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122</a:t>
            </a:fld>
            <a:endParaRPr lang="en-US"/>
          </a:p>
        </p:txBody>
      </p:sp>
    </p:spTree>
    <p:extLst>
      <p:ext uri="{BB962C8B-B14F-4D97-AF65-F5344CB8AC3E}">
        <p14:creationId xmlns:p14="http://schemas.microsoft.com/office/powerpoint/2010/main" val="2930410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123</a:t>
            </a:fld>
            <a:endParaRPr lang="en-US"/>
          </a:p>
        </p:txBody>
      </p:sp>
    </p:spTree>
    <p:extLst>
      <p:ext uri="{BB962C8B-B14F-4D97-AF65-F5344CB8AC3E}">
        <p14:creationId xmlns:p14="http://schemas.microsoft.com/office/powerpoint/2010/main" val="3671259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124</a:t>
            </a:fld>
            <a:endParaRPr lang="en-US"/>
          </a:p>
        </p:txBody>
      </p:sp>
    </p:spTree>
    <p:extLst>
      <p:ext uri="{BB962C8B-B14F-4D97-AF65-F5344CB8AC3E}">
        <p14:creationId xmlns:p14="http://schemas.microsoft.com/office/powerpoint/2010/main" val="6977467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125</a:t>
            </a:fld>
            <a:endParaRPr lang="en-US"/>
          </a:p>
        </p:txBody>
      </p:sp>
    </p:spTree>
    <p:extLst>
      <p:ext uri="{BB962C8B-B14F-4D97-AF65-F5344CB8AC3E}">
        <p14:creationId xmlns:p14="http://schemas.microsoft.com/office/powerpoint/2010/main" val="1469360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126</a:t>
            </a:fld>
            <a:endParaRPr lang="en-US"/>
          </a:p>
        </p:txBody>
      </p:sp>
    </p:spTree>
    <p:extLst>
      <p:ext uri="{BB962C8B-B14F-4D97-AF65-F5344CB8AC3E}">
        <p14:creationId xmlns:p14="http://schemas.microsoft.com/office/powerpoint/2010/main" val="10612196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127</a:t>
            </a:fld>
            <a:endParaRPr lang="en-US"/>
          </a:p>
        </p:txBody>
      </p:sp>
    </p:spTree>
    <p:extLst>
      <p:ext uri="{BB962C8B-B14F-4D97-AF65-F5344CB8AC3E}">
        <p14:creationId xmlns:p14="http://schemas.microsoft.com/office/powerpoint/2010/main" val="13304120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128</a:t>
            </a:fld>
            <a:endParaRPr lang="en-US"/>
          </a:p>
        </p:txBody>
      </p:sp>
    </p:spTree>
    <p:extLst>
      <p:ext uri="{BB962C8B-B14F-4D97-AF65-F5344CB8AC3E}">
        <p14:creationId xmlns:p14="http://schemas.microsoft.com/office/powerpoint/2010/main" val="3095486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129</a:t>
            </a:fld>
            <a:endParaRPr lang="en-US"/>
          </a:p>
        </p:txBody>
      </p:sp>
    </p:spTree>
    <p:extLst>
      <p:ext uri="{BB962C8B-B14F-4D97-AF65-F5344CB8AC3E}">
        <p14:creationId xmlns:p14="http://schemas.microsoft.com/office/powerpoint/2010/main" val="4181976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130</a:t>
            </a:fld>
            <a:endParaRPr lang="en-US"/>
          </a:p>
        </p:txBody>
      </p:sp>
    </p:spTree>
    <p:extLst>
      <p:ext uri="{BB962C8B-B14F-4D97-AF65-F5344CB8AC3E}">
        <p14:creationId xmlns:p14="http://schemas.microsoft.com/office/powerpoint/2010/main" val="42320439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baseline="-25000" dirty="0">
              <a:solidFill>
                <a:srgbClr val="FF99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131</a:t>
            </a:fld>
            <a:endParaRPr lang="en-US"/>
          </a:p>
        </p:txBody>
      </p:sp>
    </p:spTree>
    <p:extLst>
      <p:ext uri="{BB962C8B-B14F-4D97-AF65-F5344CB8AC3E}">
        <p14:creationId xmlns:p14="http://schemas.microsoft.com/office/powerpoint/2010/main" val="51935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DAE69EF-24C3-4C71-992C-3FF3E17459BF}"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BBFEFB-CB36-43FC-B7BA-E6C32D444678}"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Rohit Chaudhary                      CD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A0B95D-BEEA-4D69-BD30-2FBF9FB86B08}"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9F560-A41B-4050-B374-40CA8376782B}"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9BD6-21C7-476D-833B-107F238F5A8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0255D0-A70F-498A-BF97-12F6D30875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5DE82B-2F9A-4E9E-BFC2-5C9EFE2A13A3}"/>
              </a:ext>
            </a:extLst>
          </p:cNvPr>
          <p:cNvSpPr>
            <a:spLocks noGrp="1"/>
          </p:cNvSpPr>
          <p:nvPr>
            <p:ph type="dt" sz="half" idx="10"/>
          </p:nvPr>
        </p:nvSpPr>
        <p:spPr/>
        <p:txBody>
          <a:bodyPr/>
          <a:lstStyle/>
          <a:p>
            <a:fld id="{A61F1D14-31A9-4525-9915-06C3E031C17E}" type="datetime1">
              <a:rPr lang="en-US" smtClean="0"/>
              <a:t>7/8/2023</a:t>
            </a:fld>
            <a:endParaRPr lang="en-IN"/>
          </a:p>
        </p:txBody>
      </p:sp>
      <p:sp>
        <p:nvSpPr>
          <p:cNvPr id="5" name="Footer Placeholder 4">
            <a:extLst>
              <a:ext uri="{FF2B5EF4-FFF2-40B4-BE49-F238E27FC236}">
                <a16:creationId xmlns:a16="http://schemas.microsoft.com/office/drawing/2014/main" id="{FB26AFE9-049D-40E1-95F9-FE06898AAC25}"/>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26619742-4325-4235-B78A-48026C9D23C6}"/>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937261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4AD1D-8952-431D-90AF-FF9078ADDD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938B98-FFAA-4856-904D-F3D2D87899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FDC2E0-6985-4AB9-B8B4-944D0C3CC9A4}"/>
              </a:ext>
            </a:extLst>
          </p:cNvPr>
          <p:cNvSpPr>
            <a:spLocks noGrp="1"/>
          </p:cNvSpPr>
          <p:nvPr>
            <p:ph type="dt" sz="half" idx="10"/>
          </p:nvPr>
        </p:nvSpPr>
        <p:spPr/>
        <p:txBody>
          <a:bodyPr/>
          <a:lstStyle/>
          <a:p>
            <a:fld id="{9A0E8FBE-958F-4128-AA19-5E969AE562C4}" type="datetime1">
              <a:rPr lang="en-US" smtClean="0"/>
              <a:t>7/8/2023</a:t>
            </a:fld>
            <a:endParaRPr lang="en-IN"/>
          </a:p>
        </p:txBody>
      </p:sp>
      <p:sp>
        <p:nvSpPr>
          <p:cNvPr id="5" name="Footer Placeholder 4">
            <a:extLst>
              <a:ext uri="{FF2B5EF4-FFF2-40B4-BE49-F238E27FC236}">
                <a16:creationId xmlns:a16="http://schemas.microsoft.com/office/drawing/2014/main" id="{0AB7DC59-69FC-4F81-9360-AA28285A612C}"/>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3294BC24-DD89-45E6-99FF-EF865D15C458}"/>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703499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CFCC-03BD-4F11-8C71-6ECCD49AD74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5E87ED-7FF3-4171-8E03-80D16F1A77A5}"/>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72FF49-04A8-441C-92E4-F9F8C27CF0B8}"/>
              </a:ext>
            </a:extLst>
          </p:cNvPr>
          <p:cNvSpPr>
            <a:spLocks noGrp="1"/>
          </p:cNvSpPr>
          <p:nvPr>
            <p:ph type="dt" sz="half" idx="10"/>
          </p:nvPr>
        </p:nvSpPr>
        <p:spPr/>
        <p:txBody>
          <a:bodyPr/>
          <a:lstStyle/>
          <a:p>
            <a:fld id="{B1FF66DF-7F0B-49E3-9230-993C82450FFB}" type="datetime1">
              <a:rPr lang="en-US" smtClean="0"/>
              <a:t>7/8/2023</a:t>
            </a:fld>
            <a:endParaRPr lang="en-IN"/>
          </a:p>
        </p:txBody>
      </p:sp>
      <p:sp>
        <p:nvSpPr>
          <p:cNvPr id="5" name="Footer Placeholder 4">
            <a:extLst>
              <a:ext uri="{FF2B5EF4-FFF2-40B4-BE49-F238E27FC236}">
                <a16:creationId xmlns:a16="http://schemas.microsoft.com/office/drawing/2014/main" id="{BD15F68B-0CA5-4073-871E-3DEBD4DE63AB}"/>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56E40AE6-F427-4CA2-8467-7607DCB145A0}"/>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872549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B089-83CE-45A4-945D-C050D9C08B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3EF97D-3B57-4678-9855-3379EA946B3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FE3592-282D-41A1-914C-FB785186DEC6}"/>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E5B4AD-1282-48E0-B30B-B4CA0845A281}"/>
              </a:ext>
            </a:extLst>
          </p:cNvPr>
          <p:cNvSpPr>
            <a:spLocks noGrp="1"/>
          </p:cNvSpPr>
          <p:nvPr>
            <p:ph type="dt" sz="half" idx="10"/>
          </p:nvPr>
        </p:nvSpPr>
        <p:spPr/>
        <p:txBody>
          <a:bodyPr/>
          <a:lstStyle/>
          <a:p>
            <a:fld id="{7378B0D6-559C-41F3-BE01-1352B504F743}" type="datetime1">
              <a:rPr lang="en-US" smtClean="0"/>
              <a:t>7/8/2023</a:t>
            </a:fld>
            <a:endParaRPr lang="en-IN"/>
          </a:p>
        </p:txBody>
      </p:sp>
      <p:sp>
        <p:nvSpPr>
          <p:cNvPr id="6" name="Footer Placeholder 5">
            <a:extLst>
              <a:ext uri="{FF2B5EF4-FFF2-40B4-BE49-F238E27FC236}">
                <a16:creationId xmlns:a16="http://schemas.microsoft.com/office/drawing/2014/main" id="{809CC6AD-34AC-4560-8C75-AF7A080C5A1D}"/>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7A916A7F-447D-4E68-A722-490A1303A696}"/>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89278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CFE9-7339-4EA1-9895-C13F9AD8AEEE}"/>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9EE57A-B255-4CC4-A84F-0374508351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DB6825-9EC0-48B7-8762-2A0FAFE40ED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B4E825-A55F-4D70-8358-87CD1F6B575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E5A0F-B6BB-44F9-82FE-8A6562CC199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F3CF838-F469-4D28-82DB-0ED519C1EDCA}"/>
              </a:ext>
            </a:extLst>
          </p:cNvPr>
          <p:cNvSpPr>
            <a:spLocks noGrp="1"/>
          </p:cNvSpPr>
          <p:nvPr>
            <p:ph type="dt" sz="half" idx="10"/>
          </p:nvPr>
        </p:nvSpPr>
        <p:spPr/>
        <p:txBody>
          <a:bodyPr/>
          <a:lstStyle/>
          <a:p>
            <a:fld id="{750F3AE4-B217-4594-BCEA-0CB020614277}" type="datetime1">
              <a:rPr lang="en-US" smtClean="0"/>
              <a:t>7/8/2023</a:t>
            </a:fld>
            <a:endParaRPr lang="en-IN"/>
          </a:p>
        </p:txBody>
      </p:sp>
      <p:sp>
        <p:nvSpPr>
          <p:cNvPr id="8" name="Footer Placeholder 7">
            <a:extLst>
              <a:ext uri="{FF2B5EF4-FFF2-40B4-BE49-F238E27FC236}">
                <a16:creationId xmlns:a16="http://schemas.microsoft.com/office/drawing/2014/main" id="{3AB448E7-A341-4080-9A2B-3F8A00F4871C}"/>
              </a:ext>
            </a:extLst>
          </p:cNvPr>
          <p:cNvSpPr>
            <a:spLocks noGrp="1"/>
          </p:cNvSpPr>
          <p:nvPr>
            <p:ph type="ftr" sz="quarter" idx="11"/>
          </p:nvPr>
        </p:nvSpPr>
        <p:spPr/>
        <p:txBody>
          <a:bodyPr/>
          <a:lstStyle/>
          <a:p>
            <a:r>
              <a:rPr lang="en-US" smtClean="0"/>
              <a:t>Rohit Chaudhary                      CD                Unit 2</a:t>
            </a:r>
            <a:endParaRPr lang="en-IN"/>
          </a:p>
        </p:txBody>
      </p:sp>
      <p:sp>
        <p:nvSpPr>
          <p:cNvPr id="9" name="Slide Number Placeholder 8">
            <a:extLst>
              <a:ext uri="{FF2B5EF4-FFF2-40B4-BE49-F238E27FC236}">
                <a16:creationId xmlns:a16="http://schemas.microsoft.com/office/drawing/2014/main" id="{735DF2B0-E75F-44D0-8417-7D68D74B12A9}"/>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14732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DF38-A5FF-4BA1-93F4-D62C6E27C8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2BD9A1-6F77-4AB3-8264-B7B6B35D3BD2}"/>
              </a:ext>
            </a:extLst>
          </p:cNvPr>
          <p:cNvSpPr>
            <a:spLocks noGrp="1"/>
          </p:cNvSpPr>
          <p:nvPr>
            <p:ph type="dt" sz="half" idx="10"/>
          </p:nvPr>
        </p:nvSpPr>
        <p:spPr/>
        <p:txBody>
          <a:bodyPr/>
          <a:lstStyle/>
          <a:p>
            <a:fld id="{05CB88D0-1802-4090-BDF5-F76C8E78D092}" type="datetime1">
              <a:rPr lang="en-US" smtClean="0"/>
              <a:t>7/8/2023</a:t>
            </a:fld>
            <a:endParaRPr lang="en-IN"/>
          </a:p>
        </p:txBody>
      </p:sp>
      <p:sp>
        <p:nvSpPr>
          <p:cNvPr id="4" name="Footer Placeholder 3">
            <a:extLst>
              <a:ext uri="{FF2B5EF4-FFF2-40B4-BE49-F238E27FC236}">
                <a16:creationId xmlns:a16="http://schemas.microsoft.com/office/drawing/2014/main" id="{B28E5C2C-B91E-4E3B-AF16-EF8923D205A1}"/>
              </a:ext>
            </a:extLst>
          </p:cNvPr>
          <p:cNvSpPr>
            <a:spLocks noGrp="1"/>
          </p:cNvSpPr>
          <p:nvPr>
            <p:ph type="ftr" sz="quarter" idx="11"/>
          </p:nvPr>
        </p:nvSpPr>
        <p:spPr/>
        <p:txBody>
          <a:bodyPr/>
          <a:lstStyle/>
          <a:p>
            <a:r>
              <a:rPr lang="en-US" smtClean="0"/>
              <a:t>Rohit Chaudhary                      CD                Unit 2</a:t>
            </a:r>
            <a:endParaRPr lang="en-IN"/>
          </a:p>
        </p:txBody>
      </p:sp>
      <p:sp>
        <p:nvSpPr>
          <p:cNvPr id="5" name="Slide Number Placeholder 4">
            <a:extLst>
              <a:ext uri="{FF2B5EF4-FFF2-40B4-BE49-F238E27FC236}">
                <a16:creationId xmlns:a16="http://schemas.microsoft.com/office/drawing/2014/main" id="{125468BB-5994-4F4C-A8AB-B049C60FC6EC}"/>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707621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3104F8-17CF-47DD-9D2D-45F582203C30}"/>
              </a:ext>
            </a:extLst>
          </p:cNvPr>
          <p:cNvSpPr>
            <a:spLocks noGrp="1"/>
          </p:cNvSpPr>
          <p:nvPr>
            <p:ph type="dt" sz="half" idx="10"/>
          </p:nvPr>
        </p:nvSpPr>
        <p:spPr/>
        <p:txBody>
          <a:bodyPr/>
          <a:lstStyle/>
          <a:p>
            <a:fld id="{27062B79-A0F7-4812-AC7E-3A6186554191}" type="datetime1">
              <a:rPr lang="en-US" smtClean="0"/>
              <a:t>7/8/2023</a:t>
            </a:fld>
            <a:endParaRPr lang="en-IN"/>
          </a:p>
        </p:txBody>
      </p:sp>
      <p:sp>
        <p:nvSpPr>
          <p:cNvPr id="3" name="Footer Placeholder 2">
            <a:extLst>
              <a:ext uri="{FF2B5EF4-FFF2-40B4-BE49-F238E27FC236}">
                <a16:creationId xmlns:a16="http://schemas.microsoft.com/office/drawing/2014/main" id="{8F6D4C22-0E8B-40D8-B809-45C0308EAB2F}"/>
              </a:ext>
            </a:extLst>
          </p:cNvPr>
          <p:cNvSpPr>
            <a:spLocks noGrp="1"/>
          </p:cNvSpPr>
          <p:nvPr>
            <p:ph type="ftr" sz="quarter" idx="11"/>
          </p:nvPr>
        </p:nvSpPr>
        <p:spPr/>
        <p:txBody>
          <a:bodyPr/>
          <a:lstStyle/>
          <a:p>
            <a:r>
              <a:rPr lang="en-US" smtClean="0"/>
              <a:t>Rohit Chaudhary                      CD                Unit 2</a:t>
            </a:r>
            <a:endParaRPr lang="en-IN"/>
          </a:p>
        </p:txBody>
      </p:sp>
      <p:sp>
        <p:nvSpPr>
          <p:cNvPr id="4" name="Slide Number Placeholder 3">
            <a:extLst>
              <a:ext uri="{FF2B5EF4-FFF2-40B4-BE49-F238E27FC236}">
                <a16:creationId xmlns:a16="http://schemas.microsoft.com/office/drawing/2014/main" id="{B17F30CA-836F-4F70-A3D2-024AAA59D2A0}"/>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2025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b="0">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800">
                <a:latin typeface="Times New Roman" panose="02020603050405020304" pitchFamily="18" charset="0"/>
                <a:cs typeface="Times New Roman" panose="02020603050405020304" pitchFamily="18" charset="0"/>
              </a:defRPr>
            </a:lvl1pPr>
            <a:lvl2pPr>
              <a:defRPr sz="18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D4C92DA-6937-4203-860A-22212C1CC935}"/>
              </a:ext>
            </a:extLst>
          </p:cNvPr>
          <p:cNvSpPr>
            <a:spLocks noGrp="1"/>
          </p:cNvSpPr>
          <p:nvPr>
            <p:ph type="dt" sz="half" idx="10"/>
          </p:nvPr>
        </p:nvSpPr>
        <p:spPr/>
        <p:txBody>
          <a:bodyPr/>
          <a:lstStyle/>
          <a:p>
            <a:fld id="{555E95C1-71F9-40C1-96A0-FA3E599ECC9E}" type="datetime1">
              <a:rPr lang="en-US" smtClean="0"/>
              <a:t>7/8/2023</a:t>
            </a:fld>
            <a:endParaRPr lang="en-US"/>
          </a:p>
        </p:txBody>
      </p:sp>
      <p:sp>
        <p:nvSpPr>
          <p:cNvPr id="8" name="Footer Placeholder 7">
            <a:extLst>
              <a:ext uri="{FF2B5EF4-FFF2-40B4-BE49-F238E27FC236}">
                <a16:creationId xmlns:a16="http://schemas.microsoft.com/office/drawing/2014/main" id="{69C14EB7-CC0B-48EB-B2B9-A571AE88D27D}"/>
              </a:ext>
            </a:extLst>
          </p:cNvPr>
          <p:cNvSpPr>
            <a:spLocks noGrp="1"/>
          </p:cNvSpPr>
          <p:nvPr>
            <p:ph type="ftr" sz="quarter" idx="11"/>
          </p:nvPr>
        </p:nvSpPr>
        <p:spPr/>
        <p:txBody>
          <a:bodyPr/>
          <a:lstStyle/>
          <a:p>
            <a:r>
              <a:rPr lang="en-US" smtClean="0"/>
              <a:t>Rohit Chaudhary                      CD                Unit 2</a:t>
            </a:r>
            <a:endParaRPr lang="en-US" dirty="0"/>
          </a:p>
        </p:txBody>
      </p:sp>
      <p:sp>
        <p:nvSpPr>
          <p:cNvPr id="9" name="Slide Number Placeholder 8">
            <a:extLst>
              <a:ext uri="{FF2B5EF4-FFF2-40B4-BE49-F238E27FC236}">
                <a16:creationId xmlns:a16="http://schemas.microsoft.com/office/drawing/2014/main" id="{335A7FB8-C9E9-4276-B167-5F296619F5AB}"/>
              </a:ext>
            </a:extLst>
          </p:cNvPr>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4DE9-0227-467E-B81A-2EA7DCB41FC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9D5F0F-B168-4B65-9D72-1249C84EE7E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9801DD-15C9-46BC-AF6F-723420E4B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0600A-B052-4316-A333-EC83307F568E}"/>
              </a:ext>
            </a:extLst>
          </p:cNvPr>
          <p:cNvSpPr>
            <a:spLocks noGrp="1"/>
          </p:cNvSpPr>
          <p:nvPr>
            <p:ph type="dt" sz="half" idx="10"/>
          </p:nvPr>
        </p:nvSpPr>
        <p:spPr/>
        <p:txBody>
          <a:bodyPr/>
          <a:lstStyle/>
          <a:p>
            <a:fld id="{ED183CE4-2636-4413-8C8C-51FBEA0EFFC7}" type="datetime1">
              <a:rPr lang="en-US" smtClean="0"/>
              <a:t>7/8/2023</a:t>
            </a:fld>
            <a:endParaRPr lang="en-IN"/>
          </a:p>
        </p:txBody>
      </p:sp>
      <p:sp>
        <p:nvSpPr>
          <p:cNvPr id="6" name="Footer Placeholder 5">
            <a:extLst>
              <a:ext uri="{FF2B5EF4-FFF2-40B4-BE49-F238E27FC236}">
                <a16:creationId xmlns:a16="http://schemas.microsoft.com/office/drawing/2014/main" id="{C5B311BF-793D-46D6-9DE4-6FFC64A064CF}"/>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2A424DBE-C9BC-41C3-8E35-45FB288D5C39}"/>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570222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C25F-CC45-4946-B41F-6C11756271B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7AE10E-0048-4AAF-BAAC-4C39B14CFE4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53734C-1507-4C11-8556-90CD92550FE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FCDBF-0544-4ABB-93D5-E232D2A4659E}"/>
              </a:ext>
            </a:extLst>
          </p:cNvPr>
          <p:cNvSpPr>
            <a:spLocks noGrp="1"/>
          </p:cNvSpPr>
          <p:nvPr>
            <p:ph type="dt" sz="half" idx="10"/>
          </p:nvPr>
        </p:nvSpPr>
        <p:spPr/>
        <p:txBody>
          <a:bodyPr/>
          <a:lstStyle/>
          <a:p>
            <a:fld id="{161F0827-5202-40AC-8B94-FC9F4FD74A29}" type="datetime1">
              <a:rPr lang="en-US" smtClean="0"/>
              <a:t>7/8/2023</a:t>
            </a:fld>
            <a:endParaRPr lang="en-IN"/>
          </a:p>
        </p:txBody>
      </p:sp>
      <p:sp>
        <p:nvSpPr>
          <p:cNvPr id="6" name="Footer Placeholder 5">
            <a:extLst>
              <a:ext uri="{FF2B5EF4-FFF2-40B4-BE49-F238E27FC236}">
                <a16:creationId xmlns:a16="http://schemas.microsoft.com/office/drawing/2014/main" id="{ABF57D93-C560-4F07-A944-E7878FA0668F}"/>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3FA31695-ED81-493E-AC9D-B28C8D291AEC}"/>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228675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136D-24BE-4D9E-97BE-9CDF3E0760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89CD8B-332C-4D9F-8E59-AA51DAACE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631749-28D2-4833-BB48-828508F4A5C6}"/>
              </a:ext>
            </a:extLst>
          </p:cNvPr>
          <p:cNvSpPr>
            <a:spLocks noGrp="1"/>
          </p:cNvSpPr>
          <p:nvPr>
            <p:ph type="dt" sz="half" idx="10"/>
          </p:nvPr>
        </p:nvSpPr>
        <p:spPr/>
        <p:txBody>
          <a:bodyPr/>
          <a:lstStyle/>
          <a:p>
            <a:fld id="{1399E83E-505E-46EA-B91B-282196415C2E}" type="datetime1">
              <a:rPr lang="en-US" smtClean="0"/>
              <a:t>7/8/2023</a:t>
            </a:fld>
            <a:endParaRPr lang="en-IN"/>
          </a:p>
        </p:txBody>
      </p:sp>
      <p:sp>
        <p:nvSpPr>
          <p:cNvPr id="5" name="Footer Placeholder 4">
            <a:extLst>
              <a:ext uri="{FF2B5EF4-FFF2-40B4-BE49-F238E27FC236}">
                <a16:creationId xmlns:a16="http://schemas.microsoft.com/office/drawing/2014/main" id="{2C618915-1324-4CFA-BDDE-A70F1C815175}"/>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80725FD5-E74D-4D29-BEC6-BC5B90375173}"/>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152071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1F5A7-4E0B-4959-AF7E-3C73E10CCB2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DD878C-70F2-42C8-A91F-907DFC12C62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702A9D-764D-4A99-954B-4639318FF626}"/>
              </a:ext>
            </a:extLst>
          </p:cNvPr>
          <p:cNvSpPr>
            <a:spLocks noGrp="1"/>
          </p:cNvSpPr>
          <p:nvPr>
            <p:ph type="dt" sz="half" idx="10"/>
          </p:nvPr>
        </p:nvSpPr>
        <p:spPr/>
        <p:txBody>
          <a:bodyPr/>
          <a:lstStyle/>
          <a:p>
            <a:fld id="{B6C822FE-25A4-4E01-94E8-6058B8E79788}" type="datetime1">
              <a:rPr lang="en-US" smtClean="0"/>
              <a:t>7/8/2023</a:t>
            </a:fld>
            <a:endParaRPr lang="en-IN"/>
          </a:p>
        </p:txBody>
      </p:sp>
      <p:sp>
        <p:nvSpPr>
          <p:cNvPr id="5" name="Footer Placeholder 4">
            <a:extLst>
              <a:ext uri="{FF2B5EF4-FFF2-40B4-BE49-F238E27FC236}">
                <a16:creationId xmlns:a16="http://schemas.microsoft.com/office/drawing/2014/main" id="{747D5DE4-56E0-461C-B72A-5F411C2C00C4}"/>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3DA22EDA-CBB9-4C62-8170-0754F737BADD}"/>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620255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1AC4-5FC7-419C-AC3C-8ADCB0FB10C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14C0E9-6EAB-4207-B959-ABC9A603917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6A26F2-2292-42EF-B8DB-9094AE036E23}"/>
              </a:ext>
            </a:extLst>
          </p:cNvPr>
          <p:cNvSpPr>
            <a:spLocks noGrp="1"/>
          </p:cNvSpPr>
          <p:nvPr>
            <p:ph type="dt" sz="half" idx="10"/>
          </p:nvPr>
        </p:nvSpPr>
        <p:spPr/>
        <p:txBody>
          <a:bodyPr/>
          <a:lstStyle/>
          <a:p>
            <a:fld id="{159AFE36-D3B1-4C93-93CF-2E2D85A92124}" type="datetime1">
              <a:rPr lang="en-US" smtClean="0"/>
              <a:t>7/8/2023</a:t>
            </a:fld>
            <a:endParaRPr lang="en-IN"/>
          </a:p>
        </p:txBody>
      </p:sp>
      <p:sp>
        <p:nvSpPr>
          <p:cNvPr id="5" name="Footer Placeholder 4">
            <a:extLst>
              <a:ext uri="{FF2B5EF4-FFF2-40B4-BE49-F238E27FC236}">
                <a16:creationId xmlns:a16="http://schemas.microsoft.com/office/drawing/2014/main" id="{30388461-AF8A-4F4A-BFAA-08BE34A81DB5}"/>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A17BED0B-7E96-4D02-B24D-2478F472696C}"/>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52651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51D8-66BF-42F3-95DB-6E28ADE1D9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A09AE2-E88E-411C-8298-3D80527FE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A5DB52-4DEA-4E52-9085-5BAC8FE5A8AC}"/>
              </a:ext>
            </a:extLst>
          </p:cNvPr>
          <p:cNvSpPr>
            <a:spLocks noGrp="1"/>
          </p:cNvSpPr>
          <p:nvPr>
            <p:ph type="dt" sz="half" idx="10"/>
          </p:nvPr>
        </p:nvSpPr>
        <p:spPr/>
        <p:txBody>
          <a:bodyPr/>
          <a:lstStyle/>
          <a:p>
            <a:fld id="{0F1F1123-4828-4713-A0CF-59C761278C97}" type="datetime1">
              <a:rPr lang="en-US" smtClean="0"/>
              <a:t>7/8/2023</a:t>
            </a:fld>
            <a:endParaRPr lang="en-IN"/>
          </a:p>
        </p:txBody>
      </p:sp>
      <p:sp>
        <p:nvSpPr>
          <p:cNvPr id="5" name="Footer Placeholder 4">
            <a:extLst>
              <a:ext uri="{FF2B5EF4-FFF2-40B4-BE49-F238E27FC236}">
                <a16:creationId xmlns:a16="http://schemas.microsoft.com/office/drawing/2014/main" id="{565CB6A3-EFC0-433C-9157-07E0BCEBBBE1}"/>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96A4C155-85E5-4623-B207-348F59D00FD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92787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E078-88F8-4E10-BC94-EC5CB8E485D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F53D48-8F38-40A2-A25B-94FCE401C03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C9548-EC4C-4F39-9E8E-5F3841292024}"/>
              </a:ext>
            </a:extLst>
          </p:cNvPr>
          <p:cNvSpPr>
            <a:spLocks noGrp="1"/>
          </p:cNvSpPr>
          <p:nvPr>
            <p:ph type="dt" sz="half" idx="10"/>
          </p:nvPr>
        </p:nvSpPr>
        <p:spPr/>
        <p:txBody>
          <a:bodyPr/>
          <a:lstStyle/>
          <a:p>
            <a:fld id="{5449B7F7-5143-4CBC-A0CE-CCE2AA0973C7}" type="datetime1">
              <a:rPr lang="en-US" smtClean="0"/>
              <a:t>7/8/2023</a:t>
            </a:fld>
            <a:endParaRPr lang="en-IN"/>
          </a:p>
        </p:txBody>
      </p:sp>
      <p:sp>
        <p:nvSpPr>
          <p:cNvPr id="5" name="Footer Placeholder 4">
            <a:extLst>
              <a:ext uri="{FF2B5EF4-FFF2-40B4-BE49-F238E27FC236}">
                <a16:creationId xmlns:a16="http://schemas.microsoft.com/office/drawing/2014/main" id="{CF1E8326-CA13-41C1-8EAC-F973B553D0C3}"/>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D081D050-C4FD-4678-AE49-41D755697B3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112097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A498-90C6-413B-A408-3093743B75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091989-5CF7-4AFA-B6E7-1A61EEC6388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C4A1EA-9C41-4F2B-B0D8-4C17D810CBAD}"/>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53DC90-3B52-4E58-AF3E-A026436D7E54}"/>
              </a:ext>
            </a:extLst>
          </p:cNvPr>
          <p:cNvSpPr>
            <a:spLocks noGrp="1"/>
          </p:cNvSpPr>
          <p:nvPr>
            <p:ph type="dt" sz="half" idx="10"/>
          </p:nvPr>
        </p:nvSpPr>
        <p:spPr/>
        <p:txBody>
          <a:bodyPr/>
          <a:lstStyle/>
          <a:p>
            <a:fld id="{25182406-D63F-426C-B556-8FC0B3439A5A}" type="datetime1">
              <a:rPr lang="en-US" smtClean="0"/>
              <a:t>7/8/2023</a:t>
            </a:fld>
            <a:endParaRPr lang="en-IN"/>
          </a:p>
        </p:txBody>
      </p:sp>
      <p:sp>
        <p:nvSpPr>
          <p:cNvPr id="6" name="Footer Placeholder 5">
            <a:extLst>
              <a:ext uri="{FF2B5EF4-FFF2-40B4-BE49-F238E27FC236}">
                <a16:creationId xmlns:a16="http://schemas.microsoft.com/office/drawing/2014/main" id="{56361825-F517-4A77-AF3D-27EBFCAF6639}"/>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919BFAA5-56C8-4AF6-94C8-F89D011BE6FA}"/>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4238614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1691-1AC0-48A5-97DB-03D9C7D26E0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7B5AAF-0BAF-4A21-80B7-3755967F53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16A1C-AEEA-4108-83E8-89FCF5040CF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D8E2B5-1097-497F-BC39-D906896FD0B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FB1D89-B04C-4459-957B-76E00E2E7E14}"/>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1B3FCC-8242-4A00-AAF4-E63F0DFB26B0}"/>
              </a:ext>
            </a:extLst>
          </p:cNvPr>
          <p:cNvSpPr>
            <a:spLocks noGrp="1"/>
          </p:cNvSpPr>
          <p:nvPr>
            <p:ph type="dt" sz="half" idx="10"/>
          </p:nvPr>
        </p:nvSpPr>
        <p:spPr/>
        <p:txBody>
          <a:bodyPr/>
          <a:lstStyle/>
          <a:p>
            <a:fld id="{72703119-DE8D-4120-BBD1-CD54DDD5206D}" type="datetime1">
              <a:rPr lang="en-US" smtClean="0"/>
              <a:t>7/8/2023</a:t>
            </a:fld>
            <a:endParaRPr lang="en-IN"/>
          </a:p>
        </p:txBody>
      </p:sp>
      <p:sp>
        <p:nvSpPr>
          <p:cNvPr id="8" name="Footer Placeholder 7">
            <a:extLst>
              <a:ext uri="{FF2B5EF4-FFF2-40B4-BE49-F238E27FC236}">
                <a16:creationId xmlns:a16="http://schemas.microsoft.com/office/drawing/2014/main" id="{DE4A1C97-B5D0-41AA-8FCF-2AAB2D68B9F8}"/>
              </a:ext>
            </a:extLst>
          </p:cNvPr>
          <p:cNvSpPr>
            <a:spLocks noGrp="1"/>
          </p:cNvSpPr>
          <p:nvPr>
            <p:ph type="ftr" sz="quarter" idx="11"/>
          </p:nvPr>
        </p:nvSpPr>
        <p:spPr/>
        <p:txBody>
          <a:bodyPr/>
          <a:lstStyle/>
          <a:p>
            <a:r>
              <a:rPr lang="en-US" smtClean="0"/>
              <a:t>Rohit Chaudhary                      CD                Unit 2</a:t>
            </a:r>
            <a:endParaRPr lang="en-IN"/>
          </a:p>
        </p:txBody>
      </p:sp>
      <p:sp>
        <p:nvSpPr>
          <p:cNvPr id="9" name="Slide Number Placeholder 8">
            <a:extLst>
              <a:ext uri="{FF2B5EF4-FFF2-40B4-BE49-F238E27FC236}">
                <a16:creationId xmlns:a16="http://schemas.microsoft.com/office/drawing/2014/main" id="{A7CAF8AA-081D-4F8F-A17D-ED97AE46690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1392833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D10D-813D-4362-BAED-A46099468C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BDBBBF-E63B-4294-AFE5-A07C1FA7A49B}"/>
              </a:ext>
            </a:extLst>
          </p:cNvPr>
          <p:cNvSpPr>
            <a:spLocks noGrp="1"/>
          </p:cNvSpPr>
          <p:nvPr>
            <p:ph type="dt" sz="half" idx="10"/>
          </p:nvPr>
        </p:nvSpPr>
        <p:spPr/>
        <p:txBody>
          <a:bodyPr/>
          <a:lstStyle/>
          <a:p>
            <a:fld id="{254B735B-D003-4966-8D4A-8248B17D4C49}" type="datetime1">
              <a:rPr lang="en-US" smtClean="0"/>
              <a:t>7/8/2023</a:t>
            </a:fld>
            <a:endParaRPr lang="en-IN"/>
          </a:p>
        </p:txBody>
      </p:sp>
      <p:sp>
        <p:nvSpPr>
          <p:cNvPr id="4" name="Footer Placeholder 3">
            <a:extLst>
              <a:ext uri="{FF2B5EF4-FFF2-40B4-BE49-F238E27FC236}">
                <a16:creationId xmlns:a16="http://schemas.microsoft.com/office/drawing/2014/main" id="{7BFE57A9-79F2-4EBE-A551-3EBAE63E27B4}"/>
              </a:ext>
            </a:extLst>
          </p:cNvPr>
          <p:cNvSpPr>
            <a:spLocks noGrp="1"/>
          </p:cNvSpPr>
          <p:nvPr>
            <p:ph type="ftr" sz="quarter" idx="11"/>
          </p:nvPr>
        </p:nvSpPr>
        <p:spPr/>
        <p:txBody>
          <a:bodyPr/>
          <a:lstStyle/>
          <a:p>
            <a:r>
              <a:rPr lang="en-US" smtClean="0"/>
              <a:t>Rohit Chaudhary                      CD                Unit 2</a:t>
            </a:r>
            <a:endParaRPr lang="en-IN"/>
          </a:p>
        </p:txBody>
      </p:sp>
      <p:sp>
        <p:nvSpPr>
          <p:cNvPr id="5" name="Slide Number Placeholder 4">
            <a:extLst>
              <a:ext uri="{FF2B5EF4-FFF2-40B4-BE49-F238E27FC236}">
                <a16:creationId xmlns:a16="http://schemas.microsoft.com/office/drawing/2014/main" id="{0124547A-EDBE-4B72-B9A8-64247C5C8BC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05207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5998-6AA2-4FD4-AE59-170D71050D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81C625-8724-4E40-8429-5353CA08D209}"/>
              </a:ext>
            </a:extLst>
          </p:cNvPr>
          <p:cNvSpPr>
            <a:spLocks noGrp="1"/>
          </p:cNvSpPr>
          <p:nvPr>
            <p:ph type="dt" sz="half" idx="10"/>
          </p:nvPr>
        </p:nvSpPr>
        <p:spPr/>
        <p:txBody>
          <a:bodyPr/>
          <a:lstStyle/>
          <a:p>
            <a:fld id="{6CFC9DE5-5952-45D4-8737-C4B2A4E5ABAA}" type="datetime1">
              <a:rPr lang="en-US" smtClean="0"/>
              <a:t>7/8/2023</a:t>
            </a:fld>
            <a:endParaRPr lang="en-US"/>
          </a:p>
        </p:txBody>
      </p:sp>
      <p:sp>
        <p:nvSpPr>
          <p:cNvPr id="4" name="Footer Placeholder 3">
            <a:extLst>
              <a:ext uri="{FF2B5EF4-FFF2-40B4-BE49-F238E27FC236}">
                <a16:creationId xmlns:a16="http://schemas.microsoft.com/office/drawing/2014/main" id="{4309C229-C2A4-4517-BDA2-93545A9EF19B}"/>
              </a:ext>
            </a:extLst>
          </p:cNvPr>
          <p:cNvSpPr>
            <a:spLocks noGrp="1"/>
          </p:cNvSpPr>
          <p:nvPr>
            <p:ph type="ftr" sz="quarter" idx="11"/>
          </p:nvPr>
        </p:nvSpPr>
        <p:spPr/>
        <p:txBody>
          <a:bodyPr/>
          <a:lstStyle/>
          <a:p>
            <a:r>
              <a:rPr lang="en-US" smtClean="0"/>
              <a:t>Rohit Chaudhary                      CD                Unit 2</a:t>
            </a:r>
            <a:endParaRPr lang="en-US"/>
          </a:p>
        </p:txBody>
      </p:sp>
      <p:sp>
        <p:nvSpPr>
          <p:cNvPr id="5" name="Slide Number Placeholder 4">
            <a:extLst>
              <a:ext uri="{FF2B5EF4-FFF2-40B4-BE49-F238E27FC236}">
                <a16:creationId xmlns:a16="http://schemas.microsoft.com/office/drawing/2014/main" id="{4AB0C562-6ACC-4D45-A4BE-A95D9BB287D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80453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A405B-57EF-4BEE-9B75-242F18952B9E}"/>
              </a:ext>
            </a:extLst>
          </p:cNvPr>
          <p:cNvSpPr>
            <a:spLocks noGrp="1"/>
          </p:cNvSpPr>
          <p:nvPr>
            <p:ph type="dt" sz="half" idx="10"/>
          </p:nvPr>
        </p:nvSpPr>
        <p:spPr/>
        <p:txBody>
          <a:bodyPr/>
          <a:lstStyle/>
          <a:p>
            <a:fld id="{58B89B36-C003-4C0A-9E9C-E05F7DDF346F}" type="datetime1">
              <a:rPr lang="en-US" smtClean="0"/>
              <a:t>7/8/2023</a:t>
            </a:fld>
            <a:endParaRPr lang="en-IN"/>
          </a:p>
        </p:txBody>
      </p:sp>
      <p:sp>
        <p:nvSpPr>
          <p:cNvPr id="3" name="Footer Placeholder 2">
            <a:extLst>
              <a:ext uri="{FF2B5EF4-FFF2-40B4-BE49-F238E27FC236}">
                <a16:creationId xmlns:a16="http://schemas.microsoft.com/office/drawing/2014/main" id="{176FBAEB-F372-4742-8C96-6510C68B4ADC}"/>
              </a:ext>
            </a:extLst>
          </p:cNvPr>
          <p:cNvSpPr>
            <a:spLocks noGrp="1"/>
          </p:cNvSpPr>
          <p:nvPr>
            <p:ph type="ftr" sz="quarter" idx="11"/>
          </p:nvPr>
        </p:nvSpPr>
        <p:spPr/>
        <p:txBody>
          <a:bodyPr/>
          <a:lstStyle/>
          <a:p>
            <a:r>
              <a:rPr lang="en-US" smtClean="0"/>
              <a:t>Rohit Chaudhary                      CD                Unit 2</a:t>
            </a:r>
            <a:endParaRPr lang="en-IN"/>
          </a:p>
        </p:txBody>
      </p:sp>
      <p:sp>
        <p:nvSpPr>
          <p:cNvPr id="4" name="Slide Number Placeholder 3">
            <a:extLst>
              <a:ext uri="{FF2B5EF4-FFF2-40B4-BE49-F238E27FC236}">
                <a16:creationId xmlns:a16="http://schemas.microsoft.com/office/drawing/2014/main" id="{511FB9CC-6E11-4260-B564-42CF3CDDDFF1}"/>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3809610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B46B-FDC0-4C4E-9065-C0BD65F0E72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6B520D-8EA2-48D3-BB82-212AE67967C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753069-C618-4051-A0CF-E530152855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BE912-A34F-4826-A1D2-C150864F0954}"/>
              </a:ext>
            </a:extLst>
          </p:cNvPr>
          <p:cNvSpPr>
            <a:spLocks noGrp="1"/>
          </p:cNvSpPr>
          <p:nvPr>
            <p:ph type="dt" sz="half" idx="10"/>
          </p:nvPr>
        </p:nvSpPr>
        <p:spPr/>
        <p:txBody>
          <a:bodyPr/>
          <a:lstStyle/>
          <a:p>
            <a:fld id="{57B51805-E46E-449A-A8FF-A9260EF7BDC8}" type="datetime1">
              <a:rPr lang="en-US" smtClean="0"/>
              <a:t>7/8/2023</a:t>
            </a:fld>
            <a:endParaRPr lang="en-IN"/>
          </a:p>
        </p:txBody>
      </p:sp>
      <p:sp>
        <p:nvSpPr>
          <p:cNvPr id="6" name="Footer Placeholder 5">
            <a:extLst>
              <a:ext uri="{FF2B5EF4-FFF2-40B4-BE49-F238E27FC236}">
                <a16:creationId xmlns:a16="http://schemas.microsoft.com/office/drawing/2014/main" id="{E0E712B4-5FCD-47A7-BF4D-773F37A6E3A3}"/>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47423A18-86DF-489F-AB27-007736916E6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70213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434-71D4-4AB9-B7DE-25C89AFDC10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8C9C38-C332-412A-AF19-EED56A08C4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4D68DF9-CEAD-420C-98B4-7615161967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A8C02-2E9D-4A6B-82D4-F592626C14C9}"/>
              </a:ext>
            </a:extLst>
          </p:cNvPr>
          <p:cNvSpPr>
            <a:spLocks noGrp="1"/>
          </p:cNvSpPr>
          <p:nvPr>
            <p:ph type="dt" sz="half" idx="10"/>
          </p:nvPr>
        </p:nvSpPr>
        <p:spPr/>
        <p:txBody>
          <a:bodyPr/>
          <a:lstStyle/>
          <a:p>
            <a:fld id="{C4927BAA-3E92-44FB-B725-579AF89B78B1}" type="datetime1">
              <a:rPr lang="en-US" smtClean="0"/>
              <a:t>7/8/2023</a:t>
            </a:fld>
            <a:endParaRPr lang="en-IN"/>
          </a:p>
        </p:txBody>
      </p:sp>
      <p:sp>
        <p:nvSpPr>
          <p:cNvPr id="6" name="Footer Placeholder 5">
            <a:extLst>
              <a:ext uri="{FF2B5EF4-FFF2-40B4-BE49-F238E27FC236}">
                <a16:creationId xmlns:a16="http://schemas.microsoft.com/office/drawing/2014/main" id="{C3BEF59E-158D-4FC0-BB71-96AA16728CEE}"/>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7BD8ED3A-CED1-4321-BF96-F8F2D9306791}"/>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3742951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1A6B-87D5-4A66-93E5-89DF3817B7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49A344-E21D-4923-B9A6-60BF385499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2E8D5-EA2D-422C-AA1E-FE14D8EA7FBB}"/>
              </a:ext>
            </a:extLst>
          </p:cNvPr>
          <p:cNvSpPr>
            <a:spLocks noGrp="1"/>
          </p:cNvSpPr>
          <p:nvPr>
            <p:ph type="dt" sz="half" idx="10"/>
          </p:nvPr>
        </p:nvSpPr>
        <p:spPr/>
        <p:txBody>
          <a:bodyPr/>
          <a:lstStyle/>
          <a:p>
            <a:fld id="{8B82F0BB-2E28-4D94-8101-8F022663183F}" type="datetime1">
              <a:rPr lang="en-US" smtClean="0"/>
              <a:t>7/8/2023</a:t>
            </a:fld>
            <a:endParaRPr lang="en-IN"/>
          </a:p>
        </p:txBody>
      </p:sp>
      <p:sp>
        <p:nvSpPr>
          <p:cNvPr id="5" name="Footer Placeholder 4">
            <a:extLst>
              <a:ext uri="{FF2B5EF4-FFF2-40B4-BE49-F238E27FC236}">
                <a16:creationId xmlns:a16="http://schemas.microsoft.com/office/drawing/2014/main" id="{33167831-F3FF-4750-A459-1F6554CACD11}"/>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64C6FF56-DA97-43C6-B436-12E89170F82F}"/>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707284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DBC25-C392-45CF-B5BA-A7ADE958CBE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187650-E5A2-496E-A714-E1C9DACB5F9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4BBFE9-E239-49B4-887E-A9C3EE019556}"/>
              </a:ext>
            </a:extLst>
          </p:cNvPr>
          <p:cNvSpPr>
            <a:spLocks noGrp="1"/>
          </p:cNvSpPr>
          <p:nvPr>
            <p:ph type="dt" sz="half" idx="10"/>
          </p:nvPr>
        </p:nvSpPr>
        <p:spPr/>
        <p:txBody>
          <a:bodyPr/>
          <a:lstStyle/>
          <a:p>
            <a:fld id="{1343CDDB-44ED-47DD-9E3D-D19FB803CC86}" type="datetime1">
              <a:rPr lang="en-US" smtClean="0"/>
              <a:t>7/8/2023</a:t>
            </a:fld>
            <a:endParaRPr lang="en-IN"/>
          </a:p>
        </p:txBody>
      </p:sp>
      <p:sp>
        <p:nvSpPr>
          <p:cNvPr id="5" name="Footer Placeholder 4">
            <a:extLst>
              <a:ext uri="{FF2B5EF4-FFF2-40B4-BE49-F238E27FC236}">
                <a16:creationId xmlns:a16="http://schemas.microsoft.com/office/drawing/2014/main" id="{6A6899E5-0950-40E6-B33B-5B88A1EFE2E8}"/>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D8BEB4C8-66A5-4B94-A15C-F12E644AB75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40733434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0D0C-125F-45AE-B81A-C8C371F5105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EE507E-CB52-48DA-BC22-3A9E84CB7C0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19CD14-550B-4CA7-B419-4379F1F124DD}"/>
              </a:ext>
            </a:extLst>
          </p:cNvPr>
          <p:cNvSpPr>
            <a:spLocks noGrp="1"/>
          </p:cNvSpPr>
          <p:nvPr>
            <p:ph type="dt" sz="half" idx="10"/>
          </p:nvPr>
        </p:nvSpPr>
        <p:spPr/>
        <p:txBody>
          <a:bodyPr/>
          <a:lstStyle/>
          <a:p>
            <a:fld id="{EB1FF58D-8DA9-4BE3-A065-8344DF39ECE8}" type="datetime1">
              <a:rPr lang="en-US" smtClean="0"/>
              <a:t>7/8/2023</a:t>
            </a:fld>
            <a:endParaRPr lang="en-IN"/>
          </a:p>
        </p:txBody>
      </p:sp>
      <p:sp>
        <p:nvSpPr>
          <p:cNvPr id="5" name="Footer Placeholder 4">
            <a:extLst>
              <a:ext uri="{FF2B5EF4-FFF2-40B4-BE49-F238E27FC236}">
                <a16:creationId xmlns:a16="http://schemas.microsoft.com/office/drawing/2014/main" id="{E5037BC5-B192-4EE9-BEEB-9D3D19C9D191}"/>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27AB24E7-5FDE-4517-85C2-01ECDA1E34B5}"/>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2922140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B22B-8A56-471E-A0FD-12E69ED5DD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54ED7F-2E81-4CFE-A3E5-147E073D1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6D13B9-E297-462F-833D-29771F507F29}"/>
              </a:ext>
            </a:extLst>
          </p:cNvPr>
          <p:cNvSpPr>
            <a:spLocks noGrp="1"/>
          </p:cNvSpPr>
          <p:nvPr>
            <p:ph type="dt" sz="half" idx="10"/>
          </p:nvPr>
        </p:nvSpPr>
        <p:spPr/>
        <p:txBody>
          <a:bodyPr/>
          <a:lstStyle/>
          <a:p>
            <a:fld id="{69C227E8-CC34-441C-A702-EA7819364A4B}" type="datetime1">
              <a:rPr lang="en-US" smtClean="0"/>
              <a:t>7/8/2023</a:t>
            </a:fld>
            <a:endParaRPr lang="en-IN"/>
          </a:p>
        </p:txBody>
      </p:sp>
      <p:sp>
        <p:nvSpPr>
          <p:cNvPr id="5" name="Footer Placeholder 4">
            <a:extLst>
              <a:ext uri="{FF2B5EF4-FFF2-40B4-BE49-F238E27FC236}">
                <a16:creationId xmlns:a16="http://schemas.microsoft.com/office/drawing/2014/main" id="{408C2A12-783C-443A-989C-4274B62A446D}"/>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60AB8076-B429-41A1-A98D-5C98784E54A2}"/>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6272990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E9BD-FBC9-4208-9E54-221113397A2E}"/>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91E77A-0F1B-4E67-9617-88660DC2F9D0}"/>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349A3-4E49-43E5-8AF4-B91B61427350}"/>
              </a:ext>
            </a:extLst>
          </p:cNvPr>
          <p:cNvSpPr>
            <a:spLocks noGrp="1"/>
          </p:cNvSpPr>
          <p:nvPr>
            <p:ph type="dt" sz="half" idx="10"/>
          </p:nvPr>
        </p:nvSpPr>
        <p:spPr/>
        <p:txBody>
          <a:bodyPr/>
          <a:lstStyle/>
          <a:p>
            <a:fld id="{E64D4C76-5209-4DF2-B605-6E191039F694}" type="datetime1">
              <a:rPr lang="en-US" smtClean="0"/>
              <a:t>7/8/2023</a:t>
            </a:fld>
            <a:endParaRPr lang="en-IN"/>
          </a:p>
        </p:txBody>
      </p:sp>
      <p:sp>
        <p:nvSpPr>
          <p:cNvPr id="5" name="Footer Placeholder 4">
            <a:extLst>
              <a:ext uri="{FF2B5EF4-FFF2-40B4-BE49-F238E27FC236}">
                <a16:creationId xmlns:a16="http://schemas.microsoft.com/office/drawing/2014/main" id="{D2B33308-4ECD-4C86-8EE9-47720854E2D9}"/>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B1F527E2-0D51-4B8A-A4E4-983C7B951162}"/>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700094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2863-B46B-4EE0-928D-CE43E322BA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8A05CD-15A5-4BF9-B433-25A114F16580}"/>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93A73A-99F2-404F-ABDC-2A78BD72AC34}"/>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7C1049-16A9-4B07-A984-67D3D073903C}"/>
              </a:ext>
            </a:extLst>
          </p:cNvPr>
          <p:cNvSpPr>
            <a:spLocks noGrp="1"/>
          </p:cNvSpPr>
          <p:nvPr>
            <p:ph type="dt" sz="half" idx="10"/>
          </p:nvPr>
        </p:nvSpPr>
        <p:spPr/>
        <p:txBody>
          <a:bodyPr/>
          <a:lstStyle/>
          <a:p>
            <a:fld id="{B8121FDA-85EE-4F47-9B56-AF064B094C97}" type="datetime1">
              <a:rPr lang="en-US" smtClean="0"/>
              <a:t>7/8/2023</a:t>
            </a:fld>
            <a:endParaRPr lang="en-IN"/>
          </a:p>
        </p:txBody>
      </p:sp>
      <p:sp>
        <p:nvSpPr>
          <p:cNvPr id="6" name="Footer Placeholder 5">
            <a:extLst>
              <a:ext uri="{FF2B5EF4-FFF2-40B4-BE49-F238E27FC236}">
                <a16:creationId xmlns:a16="http://schemas.microsoft.com/office/drawing/2014/main" id="{673017C1-AEDC-4EB2-8837-1021D6D30A0A}"/>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99FA518C-F65C-47AB-A626-8293CEBD8B68}"/>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007648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7F0C-9CF0-4029-AF0D-F0F2DC93BC5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248E07-B04B-4BEF-B45B-575DF93FD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2965E-E3B1-4200-9E24-DE20C645664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4697BF-8F9E-4997-9A7C-3A9CAD67909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234C4-4C48-48AC-98E3-CFAB48D2E29A}"/>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A7BDDF-6416-442D-958F-B016A3D07F60}"/>
              </a:ext>
            </a:extLst>
          </p:cNvPr>
          <p:cNvSpPr>
            <a:spLocks noGrp="1"/>
          </p:cNvSpPr>
          <p:nvPr>
            <p:ph type="dt" sz="half" idx="10"/>
          </p:nvPr>
        </p:nvSpPr>
        <p:spPr/>
        <p:txBody>
          <a:bodyPr/>
          <a:lstStyle/>
          <a:p>
            <a:fld id="{7EF0F053-65B4-4D28-8979-35803B338BC4}" type="datetime1">
              <a:rPr lang="en-US" smtClean="0"/>
              <a:t>7/8/2023</a:t>
            </a:fld>
            <a:endParaRPr lang="en-IN"/>
          </a:p>
        </p:txBody>
      </p:sp>
      <p:sp>
        <p:nvSpPr>
          <p:cNvPr id="8" name="Footer Placeholder 7">
            <a:extLst>
              <a:ext uri="{FF2B5EF4-FFF2-40B4-BE49-F238E27FC236}">
                <a16:creationId xmlns:a16="http://schemas.microsoft.com/office/drawing/2014/main" id="{91CCB8B4-6F6F-4B7F-86CD-D63BAA335B2B}"/>
              </a:ext>
            </a:extLst>
          </p:cNvPr>
          <p:cNvSpPr>
            <a:spLocks noGrp="1"/>
          </p:cNvSpPr>
          <p:nvPr>
            <p:ph type="ftr" sz="quarter" idx="11"/>
          </p:nvPr>
        </p:nvSpPr>
        <p:spPr/>
        <p:txBody>
          <a:bodyPr/>
          <a:lstStyle/>
          <a:p>
            <a:r>
              <a:rPr lang="en-US" smtClean="0"/>
              <a:t>Rohit Chaudhary                      CD                Unit 2</a:t>
            </a:r>
            <a:endParaRPr lang="en-IN"/>
          </a:p>
        </p:txBody>
      </p:sp>
      <p:sp>
        <p:nvSpPr>
          <p:cNvPr id="9" name="Slide Number Placeholder 8">
            <a:extLst>
              <a:ext uri="{FF2B5EF4-FFF2-40B4-BE49-F238E27FC236}">
                <a16:creationId xmlns:a16="http://schemas.microsoft.com/office/drawing/2014/main" id="{4F348BB5-52AF-478F-9ACB-700CA2D13E16}"/>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77013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15339-7260-447C-8FCB-BC4CB9E64900}"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3369-AB1B-45D4-9313-95CCDF41B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459994-974C-436F-A983-D376BDDB7AD3}"/>
              </a:ext>
            </a:extLst>
          </p:cNvPr>
          <p:cNvSpPr>
            <a:spLocks noGrp="1"/>
          </p:cNvSpPr>
          <p:nvPr>
            <p:ph type="dt" sz="half" idx="10"/>
          </p:nvPr>
        </p:nvSpPr>
        <p:spPr/>
        <p:txBody>
          <a:bodyPr/>
          <a:lstStyle/>
          <a:p>
            <a:fld id="{4F60FF0A-BF97-41B0-A098-4E8F808223F2}" type="datetime1">
              <a:rPr lang="en-US" smtClean="0"/>
              <a:t>7/8/2023</a:t>
            </a:fld>
            <a:endParaRPr lang="en-IN"/>
          </a:p>
        </p:txBody>
      </p:sp>
      <p:sp>
        <p:nvSpPr>
          <p:cNvPr id="4" name="Footer Placeholder 3">
            <a:extLst>
              <a:ext uri="{FF2B5EF4-FFF2-40B4-BE49-F238E27FC236}">
                <a16:creationId xmlns:a16="http://schemas.microsoft.com/office/drawing/2014/main" id="{4E1E52DB-4117-4CA6-8461-F40B26FE198A}"/>
              </a:ext>
            </a:extLst>
          </p:cNvPr>
          <p:cNvSpPr>
            <a:spLocks noGrp="1"/>
          </p:cNvSpPr>
          <p:nvPr>
            <p:ph type="ftr" sz="quarter" idx="11"/>
          </p:nvPr>
        </p:nvSpPr>
        <p:spPr/>
        <p:txBody>
          <a:bodyPr/>
          <a:lstStyle/>
          <a:p>
            <a:r>
              <a:rPr lang="en-US" smtClean="0"/>
              <a:t>Rohit Chaudhary                      CD                Unit 2</a:t>
            </a:r>
            <a:endParaRPr lang="en-IN"/>
          </a:p>
        </p:txBody>
      </p:sp>
      <p:sp>
        <p:nvSpPr>
          <p:cNvPr id="5" name="Slide Number Placeholder 4">
            <a:extLst>
              <a:ext uri="{FF2B5EF4-FFF2-40B4-BE49-F238E27FC236}">
                <a16:creationId xmlns:a16="http://schemas.microsoft.com/office/drawing/2014/main" id="{CB9D2880-4F26-4AA6-A659-6D34C26E456C}"/>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349613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31387-15C2-4778-B97C-DB2992ADED0D}"/>
              </a:ext>
            </a:extLst>
          </p:cNvPr>
          <p:cNvSpPr>
            <a:spLocks noGrp="1"/>
          </p:cNvSpPr>
          <p:nvPr>
            <p:ph type="dt" sz="half" idx="10"/>
          </p:nvPr>
        </p:nvSpPr>
        <p:spPr/>
        <p:txBody>
          <a:bodyPr/>
          <a:lstStyle/>
          <a:p>
            <a:fld id="{C9E34DDB-8CE8-4005-815B-96FEE1402CF0}" type="datetime1">
              <a:rPr lang="en-US" smtClean="0"/>
              <a:t>7/8/2023</a:t>
            </a:fld>
            <a:endParaRPr lang="en-IN"/>
          </a:p>
        </p:txBody>
      </p:sp>
      <p:sp>
        <p:nvSpPr>
          <p:cNvPr id="3" name="Footer Placeholder 2">
            <a:extLst>
              <a:ext uri="{FF2B5EF4-FFF2-40B4-BE49-F238E27FC236}">
                <a16:creationId xmlns:a16="http://schemas.microsoft.com/office/drawing/2014/main" id="{485EC58D-6E76-43C6-8F40-0DCA783D63A2}"/>
              </a:ext>
            </a:extLst>
          </p:cNvPr>
          <p:cNvSpPr>
            <a:spLocks noGrp="1"/>
          </p:cNvSpPr>
          <p:nvPr>
            <p:ph type="ftr" sz="quarter" idx="11"/>
          </p:nvPr>
        </p:nvSpPr>
        <p:spPr/>
        <p:txBody>
          <a:bodyPr/>
          <a:lstStyle/>
          <a:p>
            <a:r>
              <a:rPr lang="en-US" smtClean="0"/>
              <a:t>Rohit Chaudhary                      CD                Unit 2</a:t>
            </a:r>
            <a:endParaRPr lang="en-IN"/>
          </a:p>
        </p:txBody>
      </p:sp>
      <p:sp>
        <p:nvSpPr>
          <p:cNvPr id="4" name="Slide Number Placeholder 3">
            <a:extLst>
              <a:ext uri="{FF2B5EF4-FFF2-40B4-BE49-F238E27FC236}">
                <a16:creationId xmlns:a16="http://schemas.microsoft.com/office/drawing/2014/main" id="{DD8A6739-9B44-43B3-BD4D-7DC3F4799044}"/>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3919124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D160-C6C3-4012-B065-AAD845DA54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16801D-7F37-4AAB-B32B-D3573C9D0FD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228EBA-69B2-4CAF-AC55-46E85B016F8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8F7CEE-7AC4-4AF8-8F9D-08617B4C7926}"/>
              </a:ext>
            </a:extLst>
          </p:cNvPr>
          <p:cNvSpPr>
            <a:spLocks noGrp="1"/>
          </p:cNvSpPr>
          <p:nvPr>
            <p:ph type="dt" sz="half" idx="10"/>
          </p:nvPr>
        </p:nvSpPr>
        <p:spPr/>
        <p:txBody>
          <a:bodyPr/>
          <a:lstStyle/>
          <a:p>
            <a:fld id="{9B877F58-3876-46FE-A676-0DD2855C1F53}" type="datetime1">
              <a:rPr lang="en-US" smtClean="0"/>
              <a:t>7/8/2023</a:t>
            </a:fld>
            <a:endParaRPr lang="en-IN"/>
          </a:p>
        </p:txBody>
      </p:sp>
      <p:sp>
        <p:nvSpPr>
          <p:cNvPr id="6" name="Footer Placeholder 5">
            <a:extLst>
              <a:ext uri="{FF2B5EF4-FFF2-40B4-BE49-F238E27FC236}">
                <a16:creationId xmlns:a16="http://schemas.microsoft.com/office/drawing/2014/main" id="{05903279-2FAA-4A2F-AAFA-2D2AFC64F244}"/>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F5747A2E-77DA-4E79-971F-5284636A9367}"/>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545601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2C66-8D1F-43A8-ADBE-94B9D2D05C6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1D1DE2-B061-4220-B908-8875AFDE293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022F636-6EE4-47FD-86B3-A36E8E688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EB9BE-238F-4846-BC00-B81EEE65EA8C}"/>
              </a:ext>
            </a:extLst>
          </p:cNvPr>
          <p:cNvSpPr>
            <a:spLocks noGrp="1"/>
          </p:cNvSpPr>
          <p:nvPr>
            <p:ph type="dt" sz="half" idx="10"/>
          </p:nvPr>
        </p:nvSpPr>
        <p:spPr/>
        <p:txBody>
          <a:bodyPr/>
          <a:lstStyle/>
          <a:p>
            <a:fld id="{C5EEBD73-939E-414C-BCD3-C64B7CE63E23}" type="datetime1">
              <a:rPr lang="en-US" smtClean="0"/>
              <a:t>7/8/2023</a:t>
            </a:fld>
            <a:endParaRPr lang="en-IN"/>
          </a:p>
        </p:txBody>
      </p:sp>
      <p:sp>
        <p:nvSpPr>
          <p:cNvPr id="6" name="Footer Placeholder 5">
            <a:extLst>
              <a:ext uri="{FF2B5EF4-FFF2-40B4-BE49-F238E27FC236}">
                <a16:creationId xmlns:a16="http://schemas.microsoft.com/office/drawing/2014/main" id="{20711C6B-7AE4-4592-A4F5-4F2585F1544B}"/>
              </a:ext>
            </a:extLst>
          </p:cNvPr>
          <p:cNvSpPr>
            <a:spLocks noGrp="1"/>
          </p:cNvSpPr>
          <p:nvPr>
            <p:ph type="ftr" sz="quarter" idx="11"/>
          </p:nvPr>
        </p:nvSpPr>
        <p:spPr/>
        <p:txBody>
          <a:bodyPr/>
          <a:lstStyle/>
          <a:p>
            <a:r>
              <a:rPr lang="en-US" smtClean="0"/>
              <a:t>Rohit Chaudhary                      CD                Unit 2</a:t>
            </a:r>
            <a:endParaRPr lang="en-IN"/>
          </a:p>
        </p:txBody>
      </p:sp>
      <p:sp>
        <p:nvSpPr>
          <p:cNvPr id="7" name="Slide Number Placeholder 6">
            <a:extLst>
              <a:ext uri="{FF2B5EF4-FFF2-40B4-BE49-F238E27FC236}">
                <a16:creationId xmlns:a16="http://schemas.microsoft.com/office/drawing/2014/main" id="{7CB685B3-79FB-41BD-8909-89F7947F655A}"/>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22709800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3923-ED61-44CE-9D7B-194F989367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54290B-F280-4BD4-A4B9-7D77288971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DD4AA6-8C69-42AE-BC2E-F549A8CBAD20}"/>
              </a:ext>
            </a:extLst>
          </p:cNvPr>
          <p:cNvSpPr>
            <a:spLocks noGrp="1"/>
          </p:cNvSpPr>
          <p:nvPr>
            <p:ph type="dt" sz="half" idx="10"/>
          </p:nvPr>
        </p:nvSpPr>
        <p:spPr/>
        <p:txBody>
          <a:bodyPr/>
          <a:lstStyle/>
          <a:p>
            <a:fld id="{5A9C4851-0948-4570-872C-0BB4BE18DC37}" type="datetime1">
              <a:rPr lang="en-US" smtClean="0"/>
              <a:t>7/8/2023</a:t>
            </a:fld>
            <a:endParaRPr lang="en-IN"/>
          </a:p>
        </p:txBody>
      </p:sp>
      <p:sp>
        <p:nvSpPr>
          <p:cNvPr id="5" name="Footer Placeholder 4">
            <a:extLst>
              <a:ext uri="{FF2B5EF4-FFF2-40B4-BE49-F238E27FC236}">
                <a16:creationId xmlns:a16="http://schemas.microsoft.com/office/drawing/2014/main" id="{3A38F38A-5A8C-4BA8-8736-DDEEE42DFE9E}"/>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85A7D153-DA93-4182-BEB1-7D0DA9BD30FA}"/>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8860677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B6F5B-0600-4133-9330-529BE5E83A8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A4F57F-0F36-4F13-863C-3B85CDAFB48E}"/>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738CC1-DBE1-4B42-86F2-2703A4DF34AE}"/>
              </a:ext>
            </a:extLst>
          </p:cNvPr>
          <p:cNvSpPr>
            <a:spLocks noGrp="1"/>
          </p:cNvSpPr>
          <p:nvPr>
            <p:ph type="dt" sz="half" idx="10"/>
          </p:nvPr>
        </p:nvSpPr>
        <p:spPr/>
        <p:txBody>
          <a:bodyPr/>
          <a:lstStyle/>
          <a:p>
            <a:fld id="{66A7E010-438F-4546-AE02-D304D5CC32DF}" type="datetime1">
              <a:rPr lang="en-US" smtClean="0"/>
              <a:t>7/8/2023</a:t>
            </a:fld>
            <a:endParaRPr lang="en-IN"/>
          </a:p>
        </p:txBody>
      </p:sp>
      <p:sp>
        <p:nvSpPr>
          <p:cNvPr id="5" name="Footer Placeholder 4">
            <a:extLst>
              <a:ext uri="{FF2B5EF4-FFF2-40B4-BE49-F238E27FC236}">
                <a16:creationId xmlns:a16="http://schemas.microsoft.com/office/drawing/2014/main" id="{830BB1F9-308F-4872-809A-F7738701BA87}"/>
              </a:ext>
            </a:extLst>
          </p:cNvPr>
          <p:cNvSpPr>
            <a:spLocks noGrp="1"/>
          </p:cNvSpPr>
          <p:nvPr>
            <p:ph type="ftr" sz="quarter" idx="11"/>
          </p:nvPr>
        </p:nvSpPr>
        <p:spPr/>
        <p:txBody>
          <a:body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F4C773E9-B8C4-4E89-A217-B58B6F1578EE}"/>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34102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1837A3-BE9F-4E04-ABE4-FDA07FACE56C}"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Rohit Chaudhary                      CD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BD302A-7D78-464E-A1E4-C7E891C7D177}" type="datetime1">
              <a:rPr lang="en-US" smtClean="0"/>
              <a:t>7/8/2023</a:t>
            </a:fld>
            <a:endParaRPr lang="en-US"/>
          </a:p>
        </p:txBody>
      </p:sp>
      <p:sp>
        <p:nvSpPr>
          <p:cNvPr id="8" name="Footer Placeholder 7"/>
          <p:cNvSpPr>
            <a:spLocks noGrp="1"/>
          </p:cNvSpPr>
          <p:nvPr>
            <p:ph type="ftr" sz="quarter" idx="11"/>
          </p:nvPr>
        </p:nvSpPr>
        <p:spPr/>
        <p:txBody>
          <a:bodyPr/>
          <a:lstStyle/>
          <a:p>
            <a:r>
              <a:rPr lang="en-US" smtClean="0"/>
              <a:t>Rohit Chaudhary                      CD                Unit 2</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18B9617-ADB9-4B9D-AFCE-AF1F5B02D4BA}" type="datetime1">
              <a:rPr lang="en-US" smtClean="0"/>
              <a:t>7/8/2023</a:t>
            </a:fld>
            <a:endParaRPr lang="en-US"/>
          </a:p>
        </p:txBody>
      </p:sp>
      <p:sp>
        <p:nvSpPr>
          <p:cNvPr id="4" name="Footer Placeholder 3"/>
          <p:cNvSpPr>
            <a:spLocks noGrp="1"/>
          </p:cNvSpPr>
          <p:nvPr>
            <p:ph type="ftr" sz="quarter" idx="11"/>
          </p:nvPr>
        </p:nvSpPr>
        <p:spPr/>
        <p:txBody>
          <a:bodyPr/>
          <a:lstStyle/>
          <a:p>
            <a:r>
              <a:rPr lang="en-US" smtClean="0"/>
              <a:t>Rohit Chaudhary                      CD                Unit 2</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62DA4-CCE7-4FE2-AFBA-2E743503BA44}" type="datetime1">
              <a:rPr lang="en-US" smtClean="0"/>
              <a:t>7/8/2023</a:t>
            </a:fld>
            <a:endParaRPr lang="en-US"/>
          </a:p>
        </p:txBody>
      </p:sp>
      <p:sp>
        <p:nvSpPr>
          <p:cNvPr id="3" name="Footer Placeholder 2"/>
          <p:cNvSpPr>
            <a:spLocks noGrp="1"/>
          </p:cNvSpPr>
          <p:nvPr>
            <p:ph type="ftr" sz="quarter" idx="11"/>
          </p:nvPr>
        </p:nvSpPr>
        <p:spPr/>
        <p:txBody>
          <a:bodyPr/>
          <a:lstStyle/>
          <a:p>
            <a:r>
              <a:rPr lang="en-US" smtClean="0"/>
              <a:t>Rohit Chaudhary                      CD                Unit 2</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E268CE-66AB-42B4-B6B5-9BE697DAA47F}"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Rohit Chaudhary                      CD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BD25E-F58B-41BE-8FDF-0C23F0555CF2}" type="datetime1">
              <a:rPr lang="en-US" smtClean="0"/>
              <a:t>7/8/2023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Rohit Chaudhary                      CD                Unit 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defTabSz="914400" rtl="0" eaLnBrk="1" latinLnBrk="0" hangingPunct="1">
        <a:spcBef>
          <a:spcPct val="0"/>
        </a:spcBef>
        <a:buNone/>
        <a:defRPr sz="2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7CD10-E914-45B1-853C-2B6F300210C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F773A8-B5EC-440A-B66A-379F043AE5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BD423F0-3308-4F83-B0BC-6FB6E4934DD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9E33A-6F82-4C01-94B9-8476F117014F}" type="datetime1">
              <a:rPr lang="en-US" smtClean="0"/>
              <a:t>7/8/2023</a:t>
            </a:fld>
            <a:endParaRPr lang="en-IN"/>
          </a:p>
        </p:txBody>
      </p:sp>
      <p:sp>
        <p:nvSpPr>
          <p:cNvPr id="5" name="Footer Placeholder 4">
            <a:extLst>
              <a:ext uri="{FF2B5EF4-FFF2-40B4-BE49-F238E27FC236}">
                <a16:creationId xmlns:a16="http://schemas.microsoft.com/office/drawing/2014/main" id="{9807DB2B-4FB9-4035-9785-0FC1E862081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626C78D4-220E-421A-BD8F-F63022A89AE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E6254-6041-4517-812D-5B14679366A4}" type="slidenum">
              <a:rPr lang="en-IN" smtClean="0"/>
              <a:pPr/>
              <a:t>‹#›</a:t>
            </a:fld>
            <a:endParaRPr lang="en-IN"/>
          </a:p>
        </p:txBody>
      </p:sp>
    </p:spTree>
    <p:extLst>
      <p:ext uri="{BB962C8B-B14F-4D97-AF65-F5344CB8AC3E}">
        <p14:creationId xmlns:p14="http://schemas.microsoft.com/office/powerpoint/2010/main" val="18158262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EC98-7E6A-4725-A4D7-F54DE1B3304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2463B6-441C-4EF7-B94A-A3C31D26DA4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31D571-5900-4CE6-9DEE-4BB4C0C77F9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9B06F-AA8D-44F4-A605-E9BECA1A43EB}" type="datetime1">
              <a:rPr lang="en-US" smtClean="0"/>
              <a:t>7/8/2023</a:t>
            </a:fld>
            <a:endParaRPr lang="en-IN"/>
          </a:p>
        </p:txBody>
      </p:sp>
      <p:sp>
        <p:nvSpPr>
          <p:cNvPr id="5" name="Footer Placeholder 4">
            <a:extLst>
              <a:ext uri="{FF2B5EF4-FFF2-40B4-BE49-F238E27FC236}">
                <a16:creationId xmlns:a16="http://schemas.microsoft.com/office/drawing/2014/main" id="{95F8ABCD-5933-46F0-9A4A-34CCD292F28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00A25F4D-036D-484F-AF41-7CB62BA9FA6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850E0-F2C7-48C9-9C60-3BD0251BD9EB}" type="slidenum">
              <a:rPr lang="en-IN" smtClean="0"/>
              <a:pPr/>
              <a:t>‹#›</a:t>
            </a:fld>
            <a:endParaRPr lang="en-IN"/>
          </a:p>
        </p:txBody>
      </p:sp>
    </p:spTree>
    <p:extLst>
      <p:ext uri="{BB962C8B-B14F-4D97-AF65-F5344CB8AC3E}">
        <p14:creationId xmlns:p14="http://schemas.microsoft.com/office/powerpoint/2010/main" val="24402144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B1041-A8C6-4064-922A-EF17C21ECD6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4AFEF4-1A2A-4B10-8668-996329482AD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2CBFD6-E251-4798-943E-D09E719F5C5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3608D-3FE1-44DC-A436-2D9361559B6A}" type="datetime1">
              <a:rPr lang="en-US" smtClean="0"/>
              <a:t>7/8/2023</a:t>
            </a:fld>
            <a:endParaRPr lang="en-IN"/>
          </a:p>
        </p:txBody>
      </p:sp>
      <p:sp>
        <p:nvSpPr>
          <p:cNvPr id="5" name="Footer Placeholder 4">
            <a:extLst>
              <a:ext uri="{FF2B5EF4-FFF2-40B4-BE49-F238E27FC236}">
                <a16:creationId xmlns:a16="http://schemas.microsoft.com/office/drawing/2014/main" id="{9D139790-4BA2-4665-B047-6A74D2BDC02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Rohit Chaudhary                      CD                Unit 2</a:t>
            </a:r>
            <a:endParaRPr lang="en-IN"/>
          </a:p>
        </p:txBody>
      </p:sp>
      <p:sp>
        <p:nvSpPr>
          <p:cNvPr id="6" name="Slide Number Placeholder 5">
            <a:extLst>
              <a:ext uri="{FF2B5EF4-FFF2-40B4-BE49-F238E27FC236}">
                <a16:creationId xmlns:a16="http://schemas.microsoft.com/office/drawing/2014/main" id="{3E026019-44FF-4B31-9146-2541B71BF4F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8152F-A6DE-4B8A-889D-E1317BAC8175}" type="slidenum">
              <a:rPr lang="en-IN" smtClean="0"/>
              <a:pPr/>
              <a:t>‹#›</a:t>
            </a:fld>
            <a:endParaRPr lang="en-IN"/>
          </a:p>
        </p:txBody>
      </p:sp>
    </p:spTree>
    <p:extLst>
      <p:ext uri="{BB962C8B-B14F-4D97-AF65-F5344CB8AC3E}">
        <p14:creationId xmlns:p14="http://schemas.microsoft.com/office/powerpoint/2010/main" val="379922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6.wdp"/></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7.wdp"/></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8.wdp"/></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sMxqUQc_jHQ&amp;t=360s" TargetMode="External"/><Relationship Id="rId2" Type="http://schemas.openxmlformats.org/officeDocument/2006/relationships/hyperlink" Target="https://www.youtube.com/watch?v=GOlsYofJjyQ"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nptel.ac.in/courses/106/105/106105190/"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4.jf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5.jf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www.youtube.com/watch?v=hGuXUIefVkc"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youtube.com/watch?v=MWX0-_mHYcc&amp;list=RDCMUCGFNZxMqKLsqWERX_N2f08Q&amp;start_radio=1&amp;rv=MWX0-_mHYcc&amp;t=0" TargetMode="External"/></Relationships>
</file>

<file path=ppt/slides/_rels/slide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5.wdp"/></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IN" sz="2800" b="1" dirty="0">
              <a:solidFill>
                <a:schemeClr val="tx1"/>
              </a:solidFill>
            </a:endParaRPr>
          </a:p>
          <a:p>
            <a:r>
              <a:rPr lang="en-IN" sz="2800" dirty="0" smtClean="0">
                <a:solidFill>
                  <a:schemeClr val="tx1"/>
                </a:solidFill>
                <a:latin typeface="Times New Roman" panose="02020603050405020304" pitchFamily="18" charset="0"/>
                <a:cs typeface="Times New Roman" panose="02020603050405020304" pitchFamily="18" charset="0"/>
              </a:rPr>
              <a:t> </a:t>
            </a:r>
            <a:r>
              <a:rPr lang="en-IN" sz="2800" dirty="0">
                <a:solidFill>
                  <a:schemeClr val="tx1"/>
                </a:solidFill>
                <a:latin typeface="Times New Roman" panose="02020603050405020304" pitchFamily="18" charset="0"/>
                <a:cs typeface="Times New Roman" panose="02020603050405020304" pitchFamily="18" charset="0"/>
              </a:rPr>
              <a:t>Parsing </a:t>
            </a:r>
            <a:endParaRPr lang="en-US" sz="2800" dirty="0">
              <a:solidFill>
                <a:schemeClr val="tx1"/>
              </a:solidFill>
            </a:endParaRPr>
          </a:p>
        </p:txBody>
      </p:sp>
      <p:sp>
        <p:nvSpPr>
          <p:cNvPr id="6" name="Subtitle 2"/>
          <p:cNvSpPr txBox="1">
            <a:spLocks/>
          </p:cNvSpPr>
          <p:nvPr/>
        </p:nvSpPr>
        <p:spPr>
          <a:xfrm>
            <a:off x="5791200" y="4572000"/>
            <a:ext cx="3048000" cy="1143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Rohit</a:t>
            </a:r>
            <a:r>
              <a:rPr lang="en-US" sz="2400" dirty="0" smtClean="0">
                <a:solidFill>
                  <a:schemeClr val="tx1"/>
                </a:solidFill>
              </a:rPr>
              <a:t> Chaudhary</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CSE</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56D4045-0928-4F1F-B4CC-DDFB5614407B}" type="datetime1">
              <a:rPr lang="en-US" smtClean="0"/>
              <a:t>7/8/2023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2</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kumimoji="0" lang="en-US" sz="2200" b="1" i="0" u="none" strike="noStrike" kern="1200" cap="none" spc="0" normalizeH="0" baseline="0" noProof="0" dirty="0">
                <a:ln>
                  <a:noFill/>
                </a:ln>
                <a:solidFill>
                  <a:schemeClr val="tx1"/>
                </a:solidFill>
                <a:effectLst/>
                <a:uLnTx/>
                <a:uFillTx/>
              </a:rPr>
              <a:t>Compiler </a:t>
            </a:r>
            <a:r>
              <a:rPr kumimoji="0" lang="en-US" sz="2200" b="1" i="0" u="none" strike="noStrike" kern="1200" cap="none" spc="0" normalizeH="0" baseline="0" noProof="0" dirty="0" smtClean="0">
                <a:ln>
                  <a:noFill/>
                </a:ln>
                <a:solidFill>
                  <a:schemeClr val="tx1"/>
                </a:solidFill>
                <a:effectLst/>
                <a:uLnTx/>
                <a:uFillTx/>
              </a:rPr>
              <a:t>Design(</a:t>
            </a:r>
            <a:r>
              <a:rPr lang="en-US" sz="2200" noProof="0" dirty="0" smtClean="0">
                <a:solidFill>
                  <a:schemeClr val="tx1"/>
                </a:solidFill>
              </a:rPr>
              <a:t>ACSE0504</a:t>
            </a:r>
            <a:r>
              <a:rPr kumimoji="0" lang="en-US" sz="2200" b="1" i="0" u="none" strike="noStrike" kern="1200" cap="none" spc="0" normalizeH="0" baseline="0" noProof="0" dirty="0" smtClean="0">
                <a:ln>
                  <a:noFill/>
                </a:ln>
                <a:solidFill>
                  <a:schemeClr val="tx1"/>
                </a:solidFill>
                <a:effectLst/>
                <a:uLnTx/>
                <a:uFillTx/>
              </a:rPr>
              <a:t>)</a:t>
            </a:r>
            <a:endParaRPr kumimoji="0" lang="en-US" sz="2200" b="1" i="0" u="none" strike="noStrike" kern="1200" cap="none" spc="0" normalizeH="0" baseline="0" noProof="0" dirty="0">
              <a:ln>
                <a:noFill/>
              </a:ln>
              <a:solidFill>
                <a:schemeClr val="tx1"/>
              </a:solidFill>
              <a:effectLst/>
              <a:uLnTx/>
              <a:uFillTx/>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a:extLst>
              <a:ext uri="{FF2B5EF4-FFF2-40B4-BE49-F238E27FC236}">
                <a16:creationId xmlns:a16="http://schemas.microsoft.com/office/drawing/2014/main" id="{72A6D748-0DE0-4783-9BDE-0CBFF1FF9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60D737AD-48CE-4577-90A7-8E12789CBF2C}"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 and PSO Mapping</a:t>
            </a:r>
          </a:p>
        </p:txBody>
      </p:sp>
      <p:graphicFrame>
        <p:nvGraphicFramePr>
          <p:cNvPr id="9" name="Content Placeholder 8">
            <a:extLst>
              <a:ext uri="{FF2B5EF4-FFF2-40B4-BE49-F238E27FC236}">
                <a16:creationId xmlns:a16="http://schemas.microsoft.com/office/drawing/2014/main" id="{3F576693-7BB2-45D3-99B6-FEB148BA271D}"/>
              </a:ext>
            </a:extLst>
          </p:cNvPr>
          <p:cNvGraphicFramePr>
            <a:graphicFrameLocks noGrp="1"/>
          </p:cNvGraphicFramePr>
          <p:nvPr>
            <p:ph idx="1"/>
            <p:extLst>
              <p:ext uri="{D42A27DB-BD31-4B8C-83A1-F6EECF244321}">
                <p14:modId xmlns:p14="http://schemas.microsoft.com/office/powerpoint/2010/main" val="76323573"/>
              </p:ext>
            </p:extLst>
          </p:nvPr>
        </p:nvGraphicFramePr>
        <p:xfrm>
          <a:off x="762000" y="1524000"/>
          <a:ext cx="7010399" cy="3810002"/>
        </p:xfrm>
        <a:graphic>
          <a:graphicData uri="http://schemas.openxmlformats.org/drawingml/2006/table">
            <a:tbl>
              <a:tblPr firstRow="1" firstCol="1" bandRow="1">
                <a:tableStyleId>{5C22544A-7EE6-4342-B048-85BDC9FD1C3A}</a:tableStyleId>
              </a:tblPr>
              <a:tblGrid>
                <a:gridCol w="2064303">
                  <a:extLst>
                    <a:ext uri="{9D8B030D-6E8A-4147-A177-3AD203B41FA5}">
                      <a16:colId xmlns:a16="http://schemas.microsoft.com/office/drawing/2014/main" val="2162639018"/>
                    </a:ext>
                  </a:extLst>
                </a:gridCol>
                <a:gridCol w="1236524">
                  <a:extLst>
                    <a:ext uri="{9D8B030D-6E8A-4147-A177-3AD203B41FA5}">
                      <a16:colId xmlns:a16="http://schemas.microsoft.com/office/drawing/2014/main" val="1799222476"/>
                    </a:ext>
                  </a:extLst>
                </a:gridCol>
                <a:gridCol w="1236524">
                  <a:extLst>
                    <a:ext uri="{9D8B030D-6E8A-4147-A177-3AD203B41FA5}">
                      <a16:colId xmlns:a16="http://schemas.microsoft.com/office/drawing/2014/main" val="1346396621"/>
                    </a:ext>
                  </a:extLst>
                </a:gridCol>
                <a:gridCol w="1236524">
                  <a:extLst>
                    <a:ext uri="{9D8B030D-6E8A-4147-A177-3AD203B41FA5}">
                      <a16:colId xmlns:a16="http://schemas.microsoft.com/office/drawing/2014/main" val="3491390137"/>
                    </a:ext>
                  </a:extLst>
                </a:gridCol>
                <a:gridCol w="1236524">
                  <a:extLst>
                    <a:ext uri="{9D8B030D-6E8A-4147-A177-3AD203B41FA5}">
                      <a16:colId xmlns:a16="http://schemas.microsoft.com/office/drawing/2014/main" val="1202489345"/>
                    </a:ext>
                  </a:extLst>
                </a:gridCol>
              </a:tblGrid>
              <a:tr h="544286">
                <a:tc>
                  <a:txBody>
                    <a:bodyPr/>
                    <a:lstStyle/>
                    <a:p>
                      <a:pPr algn="just">
                        <a:lnSpc>
                          <a:spcPct val="115000"/>
                        </a:lnSpc>
                        <a:spcAft>
                          <a:spcPts val="0"/>
                        </a:spcAft>
                      </a:pPr>
                      <a:r>
                        <a:rPr lang="en-US" sz="1800">
                          <a:effectLst/>
                        </a:rPr>
                        <a:t> </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800" dirty="0">
                          <a:effectLst/>
                        </a:rPr>
                        <a:t>PSO1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800">
                          <a:effectLst/>
                        </a:rPr>
                        <a:t>PSO2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800">
                          <a:effectLst/>
                        </a:rPr>
                        <a:t>PSO3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0"/>
                        </a:spcAft>
                      </a:pPr>
                      <a:r>
                        <a:rPr lang="en-US" sz="1800">
                          <a:effectLst/>
                        </a:rPr>
                        <a:t>PSO4</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250521846"/>
                  </a:ext>
                </a:extLst>
              </a:tr>
              <a:tr h="544286">
                <a:tc>
                  <a:txBody>
                    <a:bodyPr/>
                    <a:lstStyle/>
                    <a:p>
                      <a:pPr>
                        <a:lnSpc>
                          <a:spcPct val="115000"/>
                        </a:lnSpc>
                        <a:spcAft>
                          <a:spcPts val="0"/>
                        </a:spcAft>
                      </a:pPr>
                      <a:r>
                        <a:rPr lang="en-US" sz="1800" noProof="0" dirty="0" smtClean="0">
                          <a:solidFill>
                            <a:schemeClr val="tx1"/>
                          </a:solidFill>
                        </a:rPr>
                        <a:t>ACSE0504</a:t>
                      </a:r>
                      <a:r>
                        <a:rPr lang="en-US" sz="1800" dirty="0" smtClean="0">
                          <a:solidFill>
                            <a:schemeClr val="tx1"/>
                          </a:solidFill>
                          <a:effectLst/>
                        </a:rPr>
                        <a:t>.1</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99726029"/>
                  </a:ext>
                </a:extLst>
              </a:tr>
              <a:tr h="544286">
                <a:tc>
                  <a:txBody>
                    <a:bodyPr/>
                    <a:lstStyle/>
                    <a:p>
                      <a:pPr>
                        <a:lnSpc>
                          <a:spcPct val="115000"/>
                        </a:lnSpc>
                        <a:spcAft>
                          <a:spcPts val="0"/>
                        </a:spcAft>
                      </a:pPr>
                      <a:r>
                        <a:rPr lang="en-US" sz="1800" noProof="0" dirty="0" smtClean="0">
                          <a:solidFill>
                            <a:schemeClr val="tx1"/>
                          </a:solidFill>
                        </a:rPr>
                        <a:t>ACSE0504</a:t>
                      </a:r>
                      <a:r>
                        <a:rPr lang="en-US" sz="1800" b="1" dirty="0" smtClean="0">
                          <a:solidFill>
                            <a:schemeClr val="tx1"/>
                          </a:solidFill>
                          <a:effectLst/>
                        </a:rPr>
                        <a:t>.2</a:t>
                      </a:r>
                      <a:endParaRPr lang="en-IN" sz="18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b="1" dirty="0">
                          <a:effectLst/>
                        </a:rPr>
                        <a:t>1</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41342763"/>
                  </a:ext>
                </a:extLst>
              </a:tr>
              <a:tr h="544286">
                <a:tc>
                  <a:txBody>
                    <a:bodyPr/>
                    <a:lstStyle/>
                    <a:p>
                      <a:pPr>
                        <a:lnSpc>
                          <a:spcPct val="115000"/>
                        </a:lnSpc>
                        <a:spcAft>
                          <a:spcPts val="0"/>
                        </a:spcAft>
                      </a:pPr>
                      <a:r>
                        <a:rPr lang="en-US" sz="1800" noProof="0" dirty="0" smtClean="0">
                          <a:solidFill>
                            <a:schemeClr val="tx1"/>
                          </a:solidFill>
                        </a:rPr>
                        <a:t>ACSE0504</a:t>
                      </a:r>
                      <a:r>
                        <a:rPr lang="en-US" sz="1800" b="1" dirty="0" smtClean="0">
                          <a:solidFill>
                            <a:schemeClr val="tx1"/>
                          </a:solidFill>
                          <a:effectLst/>
                        </a:rPr>
                        <a:t>.3</a:t>
                      </a:r>
                      <a:endParaRPr lang="en-IN" sz="18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758700650"/>
                  </a:ext>
                </a:extLst>
              </a:tr>
              <a:tr h="544286">
                <a:tc>
                  <a:txBody>
                    <a:bodyPr/>
                    <a:lstStyle/>
                    <a:p>
                      <a:pPr>
                        <a:lnSpc>
                          <a:spcPct val="115000"/>
                        </a:lnSpc>
                        <a:spcAft>
                          <a:spcPts val="0"/>
                        </a:spcAft>
                      </a:pPr>
                      <a:r>
                        <a:rPr lang="en-US" sz="1800" noProof="0" dirty="0" smtClean="0">
                          <a:solidFill>
                            <a:schemeClr val="tx1"/>
                          </a:solidFill>
                        </a:rPr>
                        <a:t>ACSE0504</a:t>
                      </a:r>
                      <a:r>
                        <a:rPr lang="en-US" sz="1800" b="1" dirty="0" smtClean="0">
                          <a:solidFill>
                            <a:schemeClr val="tx1"/>
                          </a:solidFill>
                          <a:effectLst/>
                        </a:rPr>
                        <a:t>.4</a:t>
                      </a:r>
                      <a:endParaRPr lang="en-IN" sz="18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10182622"/>
                  </a:ext>
                </a:extLst>
              </a:tr>
              <a:tr h="544286">
                <a:tc>
                  <a:txBody>
                    <a:bodyPr/>
                    <a:lstStyle/>
                    <a:p>
                      <a:pPr>
                        <a:lnSpc>
                          <a:spcPct val="115000"/>
                        </a:lnSpc>
                        <a:spcAft>
                          <a:spcPts val="0"/>
                        </a:spcAft>
                      </a:pPr>
                      <a:r>
                        <a:rPr lang="en-US" sz="1800" noProof="0" dirty="0" smtClean="0">
                          <a:solidFill>
                            <a:schemeClr val="tx1"/>
                          </a:solidFill>
                        </a:rPr>
                        <a:t>ACSE0504</a:t>
                      </a:r>
                      <a:r>
                        <a:rPr lang="en-US" sz="1800" b="1" dirty="0" smtClean="0">
                          <a:solidFill>
                            <a:schemeClr val="tx1"/>
                          </a:solidFill>
                          <a:effectLst/>
                        </a:rPr>
                        <a:t>.5</a:t>
                      </a:r>
                      <a:endParaRPr lang="en-IN" sz="18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896369191"/>
                  </a:ext>
                </a:extLst>
              </a:tr>
              <a:tr h="544286">
                <a:tc>
                  <a:txBody>
                    <a:bodyPr/>
                    <a:lstStyle/>
                    <a:p>
                      <a:pPr>
                        <a:lnSpc>
                          <a:spcPct val="115000"/>
                        </a:lnSpc>
                        <a:spcAft>
                          <a:spcPts val="0"/>
                        </a:spcAft>
                      </a:pPr>
                      <a:r>
                        <a:rPr lang="en-US" sz="1800" dirty="0">
                          <a:solidFill>
                            <a:schemeClr val="tx1"/>
                          </a:solidFill>
                          <a:effectLst/>
                        </a:rPr>
                        <a:t>AVG</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0"/>
                        </a:spcAft>
                      </a:pPr>
                      <a:r>
                        <a:rPr lang="en-US" sz="1800" dirty="0">
                          <a:effectLst/>
                        </a:rPr>
                        <a: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00829712"/>
                  </a:ext>
                </a:extLst>
              </a:tr>
            </a:tbl>
          </a:graphicData>
        </a:graphic>
      </p:graphicFrame>
      <p:sp>
        <p:nvSpPr>
          <p:cNvPr id="10" name="Footer Placeholder 12">
            <a:extLst>
              <a:ext uri="{FF2B5EF4-FFF2-40B4-BE49-F238E27FC236}">
                <a16:creationId xmlns:a16="http://schemas.microsoft.com/office/drawing/2014/main" id="{1E4BD5C3-8FFD-4395-8340-A2C63ADD2E4D}"/>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F137AC0C-40EE-43A4-A07A-A847654C8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169708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F8FCA6-BE60-48E6-9F74-25F1A9F7F39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spc="-4" dirty="0">
                <a:solidFill>
                  <a:schemeClr val="tx1"/>
                </a:solidFill>
                <a:latin typeface="Times New Roman" panose="02020603050405020304" pitchFamily="18" charset="0"/>
                <a:cs typeface="Times New Roman" panose="02020603050405020304" pitchFamily="18" charset="0"/>
              </a:rPr>
              <a:t>L</a:t>
            </a:r>
            <a:r>
              <a:rPr lang="en-IN" sz="2400" dirty="0">
                <a:solidFill>
                  <a:schemeClr val="tx1"/>
                </a:solidFill>
                <a:latin typeface="Times New Roman" panose="02020603050405020304" pitchFamily="18" charset="0"/>
                <a:cs typeface="Times New Roman" panose="02020603050405020304" pitchFamily="18" charset="0"/>
              </a:rPr>
              <a:t>R P</a:t>
            </a:r>
            <a:r>
              <a:rPr lang="en-IN" sz="2400" spc="-4" dirty="0">
                <a:solidFill>
                  <a:schemeClr val="tx1"/>
                </a:solidFill>
                <a:latin typeface="Times New Roman" panose="02020603050405020304" pitchFamily="18" charset="0"/>
                <a:cs typeface="Times New Roman" panose="02020603050405020304" pitchFamily="18" charset="0"/>
              </a:rPr>
              <a:t>a</a:t>
            </a:r>
            <a:r>
              <a:rPr lang="en-IN" sz="2400" dirty="0">
                <a:solidFill>
                  <a:schemeClr val="tx1"/>
                </a:solidFill>
                <a:latin typeface="Times New Roman" panose="02020603050405020304" pitchFamily="18" charset="0"/>
                <a:cs typeface="Times New Roman" panose="02020603050405020304" pitchFamily="18" charset="0"/>
              </a:rPr>
              <a:t>r</a:t>
            </a:r>
            <a:r>
              <a:rPr lang="en-IN" sz="2400" spc="4" dirty="0">
                <a:solidFill>
                  <a:schemeClr val="tx1"/>
                </a:solidFill>
                <a:latin typeface="Times New Roman" panose="02020603050405020304" pitchFamily="18" charset="0"/>
                <a:cs typeface="Times New Roman" panose="02020603050405020304" pitchFamily="18" charset="0"/>
              </a:rPr>
              <a:t>s</a:t>
            </a:r>
            <a:r>
              <a:rPr lang="en-IN" sz="2400" spc="-4" dirty="0">
                <a:solidFill>
                  <a:schemeClr val="tx1"/>
                </a:solidFill>
                <a:latin typeface="Times New Roman" panose="02020603050405020304" pitchFamily="18" charset="0"/>
                <a:cs typeface="Times New Roman" panose="02020603050405020304" pitchFamily="18" charset="0"/>
              </a:rPr>
              <a:t>ing</a:t>
            </a:r>
            <a:r>
              <a:rPr lang="en-IN" sz="2400" dirty="0">
                <a:latin typeface="Times New Roman" panose="02020603050405020304" pitchFamily="18" charset="0"/>
                <a:cs typeface="Times New Roman" panose="02020603050405020304" pitchFamily="18" charset="0"/>
              </a:rPr>
              <a:t>(CO2)</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Autofit/>
          </a:bodyPr>
          <a:lstStyle/>
          <a:p>
            <a:pPr marL="0" indent="0">
              <a:lnSpc>
                <a:spcPts val="2550"/>
              </a:lnSpc>
              <a:spcBef>
                <a:spcPts val="127"/>
              </a:spcBef>
              <a:buNone/>
            </a:pPr>
            <a:r>
              <a:rPr lang="en-US" sz="1800" dirty="0">
                <a:latin typeface="Times New Roman" panose="02020603050405020304" pitchFamily="18" charset="0"/>
                <a:cs typeface="Times New Roman" panose="02020603050405020304" pitchFamily="18" charset="0"/>
              </a:rPr>
              <a:t>The</a:t>
            </a:r>
            <a:r>
              <a:rPr lang="en-US" sz="1800" spc="-19"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R</a:t>
            </a:r>
            <a:r>
              <a:rPr lang="en-US" sz="1800" spc="4"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pa</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ng</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echn</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que</a:t>
            </a:r>
            <a:endParaRPr lang="en-US" sz="1800" spc="-34" dirty="0">
              <a:latin typeface="Times New Roman" panose="02020603050405020304" pitchFamily="18" charset="0"/>
              <a:cs typeface="Times New Roman" panose="02020603050405020304" pitchFamily="18" charset="0"/>
            </a:endParaRPr>
          </a:p>
          <a:p>
            <a:pPr marL="0" indent="0">
              <a:lnSpc>
                <a:spcPts val="2550"/>
              </a:lnSpc>
              <a:spcBef>
                <a:spcPts val="127"/>
              </a:spcBef>
              <a:buNone/>
            </a:pPr>
            <a:endParaRPr lang="en-US" sz="1800" dirty="0">
              <a:latin typeface="Times New Roman" panose="02020603050405020304" pitchFamily="18" charset="0"/>
              <a:cs typeface="Times New Roman" panose="02020603050405020304" pitchFamily="18" charset="0"/>
            </a:endParaRPr>
          </a:p>
          <a:p>
            <a:pPr marL="584200" marR="45720" indent="-342900">
              <a:lnSpc>
                <a:spcPct val="95825"/>
              </a:lnSpc>
              <a:spcBef>
                <a:spcPts val="738"/>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L</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fo</a:t>
            </a:r>
            <a:r>
              <a:rPr lang="en-US" sz="1800" dirty="0">
                <a:latin typeface="Times New Roman" panose="02020603050405020304" pitchFamily="18" charset="0"/>
                <a:cs typeface="Times New Roman" panose="02020603050405020304" pitchFamily="18" charset="0"/>
              </a:rPr>
              <a:t>r</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Le</a:t>
            </a:r>
            <a:r>
              <a:rPr lang="en-US" sz="1800" spc="4" dirty="0">
                <a:latin typeface="Times New Roman" panose="02020603050405020304" pitchFamily="18" charset="0"/>
                <a:cs typeface="Times New Roman" panose="02020603050405020304" pitchFamily="18" charset="0"/>
              </a:rPr>
              <a:t>f</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o-r</a:t>
            </a:r>
            <a:r>
              <a:rPr lang="en-US" sz="1800" spc="-4" dirty="0">
                <a:latin typeface="Times New Roman" panose="02020603050405020304" pitchFamily="18" charset="0"/>
                <a:cs typeface="Times New Roman" panose="02020603050405020304" pitchFamily="18" charset="0"/>
              </a:rPr>
              <a:t>ig</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t</a:t>
            </a:r>
            <a:r>
              <a:rPr lang="en-US" sz="1800" spc="-59"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sca</a:t>
            </a:r>
            <a:r>
              <a:rPr lang="en-US" sz="1800" spc="4" dirty="0">
                <a:latin typeface="Times New Roman" panose="02020603050405020304" pitchFamily="18" charset="0"/>
                <a:cs typeface="Times New Roman" panose="02020603050405020304" pitchFamily="18" charset="0"/>
              </a:rPr>
              <a:t>nn</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g</a:t>
            </a:r>
            <a:r>
              <a:rPr lang="en-US" sz="1800" spc="-3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f </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nput</a:t>
            </a:r>
          </a:p>
          <a:p>
            <a:pPr marL="241300" marR="45720" indent="0">
              <a:lnSpc>
                <a:spcPct val="95825"/>
              </a:lnSpc>
              <a:spcBef>
                <a:spcPts val="738"/>
              </a:spcBef>
              <a:buNone/>
            </a:pPr>
            <a:endParaRPr lang="en-US" sz="1800" dirty="0">
              <a:latin typeface="Times New Roman" panose="02020603050405020304" pitchFamily="18" charset="0"/>
              <a:cs typeface="Times New Roman" panose="02020603050405020304" pitchFamily="18" charset="0"/>
            </a:endParaRPr>
          </a:p>
          <a:p>
            <a:pPr marL="584200" marR="45720" indent="-342900">
              <a:lnSpc>
                <a:spcPct val="95825"/>
              </a:lnSpc>
              <a:spcBef>
                <a:spcPts val="82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R</a:t>
            </a:r>
            <a:r>
              <a:rPr lang="en-US" sz="1800" spc="-14"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t>
            </a:r>
            <a:r>
              <a:rPr lang="en-US" sz="1800" spc="4" dirty="0">
                <a:latin typeface="Times New Roman" panose="02020603050405020304" pitchFamily="18" charset="0"/>
                <a:cs typeface="Times New Roman" panose="02020603050405020304" pitchFamily="18" charset="0"/>
              </a:rPr>
              <a:t>orr</a:t>
            </a:r>
            <a:r>
              <a:rPr lang="en-US" sz="1800" dirty="0">
                <a:latin typeface="Times New Roman" panose="02020603050405020304" pitchFamily="18" charset="0"/>
                <a:cs typeface="Times New Roman" panose="02020603050405020304" pitchFamily="18" charset="0"/>
              </a:rPr>
              <a:t>es</a:t>
            </a:r>
            <a:r>
              <a:rPr lang="en-US" sz="1800" spc="4" dirty="0">
                <a:latin typeface="Times New Roman" panose="02020603050405020304" pitchFamily="18" charset="0"/>
                <a:cs typeface="Times New Roman" panose="02020603050405020304" pitchFamily="18" charset="0"/>
              </a:rPr>
              <a:t>po</a:t>
            </a:r>
            <a:r>
              <a:rPr lang="en-US" sz="1800" spc="-4" dirty="0">
                <a:latin typeface="Times New Roman" panose="02020603050405020304" pitchFamily="18" charset="0"/>
                <a:cs typeface="Times New Roman" panose="02020603050405020304" pitchFamily="18" charset="0"/>
              </a:rPr>
              <a:t>n</a:t>
            </a:r>
            <a:r>
              <a:rPr lang="en-US" sz="1800" spc="4"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s</a:t>
            </a:r>
            <a:r>
              <a:rPr lang="en-US" sz="1800" spc="-5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o a</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Ri</a:t>
            </a:r>
            <a:r>
              <a:rPr lang="en-US" sz="1800" spc="4" dirty="0">
                <a:latin typeface="Times New Roman" panose="02020603050405020304" pitchFamily="18" charset="0"/>
                <a:cs typeface="Times New Roman" panose="02020603050405020304" pitchFamily="18" charset="0"/>
              </a:rPr>
              <a:t>gh</a:t>
            </a:r>
            <a:r>
              <a:rPr lang="en-US" sz="1800" spc="-4" dirty="0">
                <a:latin typeface="Times New Roman" panose="02020603050405020304" pitchFamily="18" charset="0"/>
                <a:cs typeface="Times New Roman" panose="02020603050405020304" pitchFamily="18" charset="0"/>
              </a:rPr>
              <a:t>t</a:t>
            </a:r>
            <a:r>
              <a:rPr lang="en-US" sz="1800" spc="-25" dirty="0">
                <a:latin typeface="Times New Roman" panose="02020603050405020304" pitchFamily="18" charset="0"/>
                <a:cs typeface="Times New Roman" panose="02020603050405020304" pitchFamily="18" charset="0"/>
              </a:rPr>
              <a:t>m</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st</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e</a:t>
            </a:r>
            <a:r>
              <a:rPr lang="en-US" sz="1800" spc="4" dirty="0">
                <a:latin typeface="Times New Roman" panose="02020603050405020304" pitchFamily="18" charset="0"/>
                <a:cs typeface="Times New Roman" panose="02020603050405020304" pitchFamily="18" charset="0"/>
              </a:rPr>
              <a:t>r</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v</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ti</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n</a:t>
            </a:r>
            <a:r>
              <a:rPr lang="en-US" sz="1800" spc="-50"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don</a:t>
            </a:r>
            <a:r>
              <a:rPr lang="en-US" sz="1800" dirty="0">
                <a:latin typeface="Times New Roman" panose="02020603050405020304" pitchFamily="18" charset="0"/>
                <a:cs typeface="Times New Roman" panose="02020603050405020304" pitchFamily="18" charset="0"/>
              </a:rPr>
              <a:t>e</a:t>
            </a:r>
            <a:r>
              <a:rPr lang="en-US" sz="1800" spc="-1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n </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e</a:t>
            </a:r>
            <a:r>
              <a:rPr lang="en-US" sz="1800" spc="4" dirty="0">
                <a:latin typeface="Times New Roman" panose="02020603050405020304" pitchFamily="18" charset="0"/>
                <a:cs typeface="Times New Roman" panose="02020603050405020304" pitchFamily="18" charset="0"/>
              </a:rPr>
              <a:t>v</a:t>
            </a:r>
            <a:r>
              <a:rPr lang="en-US" sz="1800" dirty="0">
                <a:latin typeface="Times New Roman" panose="02020603050405020304" pitchFamily="18" charset="0"/>
                <a:cs typeface="Times New Roman" panose="02020603050405020304" pitchFamily="18" charset="0"/>
              </a:rPr>
              <a:t>e</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se</a:t>
            </a:r>
          </a:p>
          <a:p>
            <a:pPr marL="584200" marR="45720" indent="-342900">
              <a:lnSpc>
                <a:spcPct val="95825"/>
              </a:lnSpc>
              <a:spcBef>
                <a:spcPts val="820"/>
              </a:spcBef>
              <a:buFont typeface="Wingdings" panose="05000000000000000000" pitchFamily="2" charset="2"/>
              <a:buChar char="­"/>
            </a:pPr>
            <a:endParaRPr lang="en-US" sz="1800" dirty="0">
              <a:latin typeface="Times New Roman" panose="02020603050405020304" pitchFamily="18" charset="0"/>
              <a:cs typeface="Times New Roman" panose="02020603050405020304" pitchFamily="18" charset="0"/>
            </a:endParaRPr>
          </a:p>
          <a:p>
            <a:pPr marL="584200" marR="45720" indent="-342900">
              <a:lnSpc>
                <a:spcPct val="95825"/>
              </a:lnSpc>
              <a:spcBef>
                <a:spcPts val="820"/>
              </a:spcBef>
              <a:buFont typeface="Wingdings" panose="05000000000000000000" pitchFamily="2" charset="2"/>
              <a:buChar char="­"/>
            </a:pPr>
            <a:r>
              <a:rPr lang="en-US" sz="1800" i="1" dirty="0">
                <a:latin typeface="Times New Roman" panose="02020603050405020304" pitchFamily="18" charset="0"/>
                <a:cs typeface="Times New Roman" panose="02020603050405020304" pitchFamily="18" charset="0"/>
              </a:rPr>
              <a:t>k</a:t>
            </a:r>
            <a:r>
              <a:rPr lang="en-US" sz="1800" i="1"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 t</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t>
            </a:r>
            <a:r>
              <a:rPr lang="en-US" sz="1800" spc="-1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nu</a:t>
            </a:r>
            <a:r>
              <a:rPr lang="en-US" sz="1800" spc="-25" dirty="0">
                <a:latin typeface="Times New Roman" panose="02020603050405020304" pitchFamily="18" charset="0"/>
                <a:cs typeface="Times New Roman" panose="02020603050405020304" pitchFamily="18" charset="0"/>
              </a:rPr>
              <a:t>m</a:t>
            </a:r>
            <a:r>
              <a:rPr lang="en-US" sz="1800" spc="4"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er </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f</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r>
              <a:rPr lang="en-US" sz="1800" spc="-39"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y</a:t>
            </a:r>
            <a:r>
              <a:rPr lang="en-US" sz="1800" spc="-25" dirty="0">
                <a:latin typeface="Times New Roman" panose="02020603050405020304" pitchFamily="18" charset="0"/>
                <a:cs typeface="Times New Roman" panose="02020603050405020304" pitchFamily="18" charset="0"/>
              </a:rPr>
              <a:t>m</a:t>
            </a:r>
            <a:r>
              <a:rPr lang="en-US" sz="1800" spc="4" dirty="0">
                <a:latin typeface="Times New Roman" panose="02020603050405020304" pitchFamily="18" charset="0"/>
                <a:cs typeface="Times New Roman" panose="02020603050405020304" pitchFamily="18" charset="0"/>
              </a:rPr>
              <a:t>bo</a:t>
            </a:r>
            <a:r>
              <a:rPr lang="en-US" sz="1800" spc="-4"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s</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u</a:t>
            </a:r>
            <a:r>
              <a:rPr lang="en-US" sz="1800" dirty="0">
                <a:latin typeface="Times New Roman" panose="02020603050405020304" pitchFamily="18" charset="0"/>
                <a:cs typeface="Times New Roman" panose="02020603050405020304" pitchFamily="18" charset="0"/>
              </a:rPr>
              <a:t>sed</a:t>
            </a:r>
            <a:r>
              <a:rPr lang="en-US" sz="1800" spc="-25"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o </a:t>
            </a:r>
            <a:r>
              <a:rPr lang="en-US" sz="1800" spc="-25"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e </a:t>
            </a:r>
            <a:r>
              <a:rPr lang="en-US" sz="1800" spc="4" dirty="0">
                <a:latin typeface="Times New Roman" panose="02020603050405020304" pitchFamily="18" charset="0"/>
                <a:cs typeface="Times New Roman" panose="02020603050405020304" pitchFamily="18" charset="0"/>
              </a:rPr>
              <a:t>p</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g</a:t>
            </a:r>
            <a:r>
              <a:rPr lang="en-US" sz="1800" spc="-25"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ec</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ons</a:t>
            </a:r>
            <a:endParaRPr lang="en-US" sz="1800" dirty="0">
              <a:latin typeface="Times New Roman" panose="02020603050405020304" pitchFamily="18" charset="0"/>
              <a:cs typeface="Times New Roman" panose="02020603050405020304" pitchFamily="18" charset="0"/>
            </a:endParaRPr>
          </a:p>
          <a:p>
            <a:pPr marL="241300" marR="45720" indent="0">
              <a:lnSpc>
                <a:spcPct val="95825"/>
              </a:lnSpc>
              <a:spcBef>
                <a:spcPts val="820"/>
              </a:spcBef>
              <a:buNone/>
            </a:pP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57BA81A-1EDA-43E8-83E6-A62F85311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400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down)">
                                      <p:cBhvr>
                                        <p:cTn id="13" dur="5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wipe(down)">
                                      <p:cBhvr>
                                        <p:cTn id="18" dur="500"/>
                                        <p:tgtEl>
                                          <p:spTgt spid="1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animEffect transition="in" filter="wipe(down)">
                                      <p:cBhvr>
                                        <p:cTn id="23"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67F8B0-AAB0-42A8-BDDD-4DE13592A20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Types of LR Parser</a:t>
            </a:r>
            <a:r>
              <a:rPr lang="en-IN" sz="2400" dirty="0">
                <a:latin typeface="Times New Roman" panose="02020603050405020304" pitchFamily="18" charset="0"/>
                <a:cs typeface="Times New Roman" panose="02020603050405020304" pitchFamily="18" charset="0"/>
              </a:rPr>
              <a:t>(CO2)</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Autofit/>
          </a:bodyPr>
          <a:lstStyle/>
          <a:p>
            <a:pPr marL="0" indent="0" algn="ctr">
              <a:buNone/>
            </a:pPr>
            <a:r>
              <a:rPr lang="en-US" sz="1800" i="1" dirty="0">
                <a:effectLst>
                  <a:outerShdw blurRad="38100" dist="38100" dir="2700000" algn="tl">
                    <a:srgbClr val="000000">
                      <a:alpha val="43137"/>
                    </a:srgbClr>
                  </a:outerShdw>
                </a:effectLst>
                <a:latin typeface="Times New Roman"/>
                <a:cs typeface="Times New Roman"/>
              </a:rPr>
              <a:t>Four</a:t>
            </a:r>
            <a:r>
              <a:rPr lang="en-US" sz="1800" i="1" spc="-4" dirty="0">
                <a:effectLst>
                  <a:outerShdw blurRad="38100" dist="38100" dir="2700000" algn="tl">
                    <a:srgbClr val="000000">
                      <a:alpha val="43137"/>
                    </a:srgbClr>
                  </a:outerShdw>
                </a:effectLst>
                <a:latin typeface="Times New Roman"/>
                <a:cs typeface="Times New Roman"/>
              </a:rPr>
              <a:t> </a:t>
            </a:r>
            <a:r>
              <a:rPr lang="en-US" sz="1800" i="1" dirty="0">
                <a:effectLst>
                  <a:outerShdw blurRad="38100" dist="38100" dir="2700000" algn="tl">
                    <a:srgbClr val="000000">
                      <a:alpha val="43137"/>
                    </a:srgbClr>
                  </a:outerShdw>
                </a:effectLst>
                <a:latin typeface="Times New Roman"/>
                <a:cs typeface="Times New Roman"/>
              </a:rPr>
              <a:t>LR pa</a:t>
            </a:r>
            <a:r>
              <a:rPr lang="en-US" sz="1800" i="1" spc="4" dirty="0">
                <a:effectLst>
                  <a:outerShdw blurRad="38100" dist="38100" dir="2700000" algn="tl">
                    <a:srgbClr val="000000">
                      <a:alpha val="43137"/>
                    </a:srgbClr>
                  </a:outerShdw>
                </a:effectLst>
                <a:latin typeface="Times New Roman"/>
                <a:cs typeface="Times New Roman"/>
              </a:rPr>
              <a:t>r</a:t>
            </a:r>
            <a:r>
              <a:rPr lang="en-US" sz="1800" i="1" dirty="0">
                <a:effectLst>
                  <a:outerShdw blurRad="38100" dist="38100" dir="2700000" algn="tl">
                    <a:srgbClr val="000000">
                      <a:alpha val="43137"/>
                    </a:srgbClr>
                  </a:outerShdw>
                </a:effectLst>
                <a:latin typeface="Times New Roman"/>
                <a:cs typeface="Times New Roman"/>
              </a:rPr>
              <a:t>s</a:t>
            </a:r>
            <a:r>
              <a:rPr lang="en-US" sz="1800" i="1" spc="4" dirty="0">
                <a:effectLst>
                  <a:outerShdw blurRad="38100" dist="38100" dir="2700000" algn="tl">
                    <a:srgbClr val="000000">
                      <a:alpha val="43137"/>
                    </a:srgbClr>
                  </a:outerShdw>
                </a:effectLst>
                <a:latin typeface="Times New Roman"/>
                <a:cs typeface="Times New Roman"/>
              </a:rPr>
              <a:t>i</a:t>
            </a:r>
            <a:r>
              <a:rPr lang="en-US" sz="1800" i="1" dirty="0">
                <a:effectLst>
                  <a:outerShdw blurRad="38100" dist="38100" dir="2700000" algn="tl">
                    <a:srgbClr val="000000">
                      <a:alpha val="43137"/>
                    </a:srgbClr>
                  </a:outerShdw>
                </a:effectLst>
                <a:latin typeface="Times New Roman"/>
                <a:cs typeface="Times New Roman"/>
              </a:rPr>
              <a:t>ng</a:t>
            </a:r>
            <a:r>
              <a:rPr lang="en-US" sz="1800" i="1" spc="-9" dirty="0">
                <a:effectLst>
                  <a:outerShdw blurRad="38100" dist="38100" dir="2700000" algn="tl">
                    <a:srgbClr val="000000">
                      <a:alpha val="43137"/>
                    </a:srgbClr>
                  </a:outerShdw>
                </a:effectLst>
                <a:latin typeface="Times New Roman"/>
                <a:cs typeface="Times New Roman"/>
              </a:rPr>
              <a:t> </a:t>
            </a:r>
            <a:r>
              <a:rPr lang="en-US" sz="1800" i="1" spc="4" dirty="0">
                <a:effectLst>
                  <a:outerShdw blurRad="38100" dist="38100" dir="2700000" algn="tl">
                    <a:srgbClr val="000000">
                      <a:alpha val="43137"/>
                    </a:srgbClr>
                  </a:outerShdw>
                </a:effectLst>
                <a:latin typeface="Times New Roman"/>
                <a:cs typeface="Times New Roman"/>
              </a:rPr>
              <a:t>t</a:t>
            </a:r>
            <a:r>
              <a:rPr lang="en-US" sz="1800" i="1" dirty="0">
                <a:effectLst>
                  <a:outerShdw blurRad="38100" dist="38100" dir="2700000" algn="tl">
                    <a:srgbClr val="000000">
                      <a:alpha val="43137"/>
                    </a:srgbClr>
                  </a:outerShdw>
                </a:effectLst>
                <a:latin typeface="Times New Roman"/>
                <a:cs typeface="Times New Roman"/>
              </a:rPr>
              <a:t>echn</a:t>
            </a:r>
            <a:r>
              <a:rPr lang="en-US" sz="1800" i="1" spc="4" dirty="0">
                <a:effectLst>
                  <a:outerShdw blurRad="38100" dist="38100" dir="2700000" algn="tl">
                    <a:srgbClr val="000000">
                      <a:alpha val="43137"/>
                    </a:srgbClr>
                  </a:outerShdw>
                </a:effectLst>
                <a:latin typeface="Times New Roman"/>
                <a:cs typeface="Times New Roman"/>
              </a:rPr>
              <a:t>i</a:t>
            </a:r>
            <a:r>
              <a:rPr lang="en-US" sz="1800" i="1" dirty="0">
                <a:effectLst>
                  <a:outerShdw blurRad="38100" dist="38100" dir="2700000" algn="tl">
                    <a:srgbClr val="000000">
                      <a:alpha val="43137"/>
                    </a:srgbClr>
                  </a:outerShdw>
                </a:effectLst>
                <a:latin typeface="Times New Roman"/>
                <a:cs typeface="Times New Roman"/>
              </a:rPr>
              <a:t>ques</a:t>
            </a:r>
            <a:r>
              <a:rPr lang="en-US" sz="1800" i="1" spc="-34" dirty="0">
                <a:effectLst>
                  <a:outerShdw blurRad="38100" dist="38100" dir="2700000" algn="tl">
                    <a:srgbClr val="000000">
                      <a:alpha val="43137"/>
                    </a:srgbClr>
                  </a:outerShdw>
                </a:effectLst>
                <a:latin typeface="Times New Roman"/>
                <a:cs typeface="Times New Roman"/>
              </a:rPr>
              <a:t> </a:t>
            </a:r>
            <a:r>
              <a:rPr lang="en-US" sz="1800" i="1" spc="-4" dirty="0">
                <a:effectLst>
                  <a:outerShdw blurRad="38100" dist="38100" dir="2700000" algn="tl">
                    <a:srgbClr val="000000">
                      <a:alpha val="43137"/>
                    </a:srgbClr>
                  </a:outerShdw>
                </a:effectLst>
                <a:latin typeface="Times New Roman"/>
                <a:cs typeface="Times New Roman"/>
              </a:rPr>
              <a:t>w</a:t>
            </a:r>
            <a:r>
              <a:rPr lang="en-US" sz="1800" i="1" spc="4" dirty="0">
                <a:effectLst>
                  <a:outerShdw blurRad="38100" dist="38100" dir="2700000" algn="tl">
                    <a:srgbClr val="000000">
                      <a:alpha val="43137"/>
                    </a:srgbClr>
                  </a:outerShdw>
                </a:effectLst>
                <a:latin typeface="Times New Roman"/>
                <a:cs typeface="Times New Roman"/>
              </a:rPr>
              <a:t>il</a:t>
            </a:r>
            <a:r>
              <a:rPr lang="en-US" sz="1800" i="1" dirty="0">
                <a:effectLst>
                  <a:outerShdw blurRad="38100" dist="38100" dir="2700000" algn="tl">
                    <a:srgbClr val="000000">
                      <a:alpha val="43137"/>
                    </a:srgbClr>
                  </a:outerShdw>
                </a:effectLst>
                <a:latin typeface="Times New Roman"/>
                <a:cs typeface="Times New Roman"/>
              </a:rPr>
              <a:t>l</a:t>
            </a:r>
            <a:r>
              <a:rPr lang="en-US" sz="1800" i="1" spc="-19" dirty="0">
                <a:effectLst>
                  <a:outerShdw blurRad="38100" dist="38100" dir="2700000" algn="tl">
                    <a:srgbClr val="000000">
                      <a:alpha val="43137"/>
                    </a:srgbClr>
                  </a:outerShdw>
                </a:effectLst>
                <a:latin typeface="Times New Roman"/>
                <a:cs typeface="Times New Roman"/>
              </a:rPr>
              <a:t> </a:t>
            </a:r>
            <a:r>
              <a:rPr lang="en-US" sz="1800" i="1" dirty="0">
                <a:effectLst>
                  <a:outerShdw blurRad="38100" dist="38100" dir="2700000" algn="tl">
                    <a:srgbClr val="000000">
                      <a:alpha val="43137"/>
                    </a:srgbClr>
                  </a:outerShdw>
                </a:effectLst>
                <a:latin typeface="Times New Roman"/>
                <a:cs typeface="Times New Roman"/>
              </a:rPr>
              <a:t>be cons</a:t>
            </a:r>
            <a:r>
              <a:rPr lang="en-US" sz="1800" i="1" spc="4" dirty="0">
                <a:effectLst>
                  <a:outerShdw blurRad="38100" dist="38100" dir="2700000" algn="tl">
                    <a:srgbClr val="000000">
                      <a:alpha val="43137"/>
                    </a:srgbClr>
                  </a:outerShdw>
                </a:effectLst>
                <a:latin typeface="Times New Roman"/>
                <a:cs typeface="Times New Roman"/>
              </a:rPr>
              <a:t>i</a:t>
            </a:r>
            <a:r>
              <a:rPr lang="en-US" sz="1800" i="1" dirty="0">
                <a:effectLst>
                  <a:outerShdw blurRad="38100" dist="38100" dir="2700000" algn="tl">
                    <a:srgbClr val="000000">
                      <a:alpha val="43137"/>
                    </a:srgbClr>
                  </a:outerShdw>
                </a:effectLst>
                <a:latin typeface="Times New Roman"/>
                <a:cs typeface="Times New Roman"/>
              </a:rPr>
              <a:t>de</a:t>
            </a:r>
            <a:r>
              <a:rPr lang="en-US" sz="1800" i="1" spc="4" dirty="0">
                <a:effectLst>
                  <a:outerShdw blurRad="38100" dist="38100" dir="2700000" algn="tl">
                    <a:srgbClr val="000000">
                      <a:alpha val="43137"/>
                    </a:srgbClr>
                  </a:outerShdw>
                </a:effectLst>
                <a:latin typeface="Times New Roman"/>
                <a:cs typeface="Times New Roman"/>
              </a:rPr>
              <a:t>r</a:t>
            </a:r>
            <a:r>
              <a:rPr lang="en-US" sz="1800" i="1" dirty="0">
                <a:effectLst>
                  <a:outerShdw blurRad="38100" dist="38100" dir="2700000" algn="tl">
                    <a:srgbClr val="000000">
                      <a:alpha val="43137"/>
                    </a:srgbClr>
                  </a:outerShdw>
                </a:effectLst>
                <a:latin typeface="Times New Roman"/>
                <a:cs typeface="Times New Roman"/>
              </a:rPr>
              <a:t>ed</a:t>
            </a:r>
          </a:p>
          <a:p>
            <a:pPr marL="0" indent="0">
              <a:buNone/>
            </a:pPr>
            <a:endParaRPr lang="en-IN" sz="1800" dirty="0"/>
          </a:p>
        </p:txBody>
      </p:sp>
      <p:pic>
        <p:nvPicPr>
          <p:cNvPr id="3" name="Picture 2" descr="LR Parser">
            <a:extLst>
              <a:ext uri="{FF2B5EF4-FFF2-40B4-BE49-F238E27FC236}">
                <a16:creationId xmlns:a16="http://schemas.microsoft.com/office/drawing/2014/main" id="{E8FF45FA-42D7-4BE4-A54A-FA3C534C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04573"/>
            <a:ext cx="73152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27D48D-6D83-410C-B00C-5B1254120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883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A5F9E6-225F-45FF-81E7-257B4E10013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Types of LR Parser</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Autofit/>
          </a:bodyPr>
          <a:lstStyle/>
          <a:p>
            <a:pPr algn="just"/>
            <a:r>
              <a:rPr lang="en-IN" sz="1800" dirty="0">
                <a:latin typeface="Times New Roman" panose="02020603050405020304" pitchFamily="18" charset="0"/>
                <a:cs typeface="Times New Roman" panose="02020603050405020304" pitchFamily="18" charset="0"/>
              </a:rPr>
              <a:t>LR(0)-</a:t>
            </a:r>
            <a:r>
              <a:rPr lang="en-US" sz="1800" dirty="0">
                <a:latin typeface="Times New Roman" panose="02020603050405020304" pitchFamily="18" charset="0"/>
                <a:cs typeface="Times New Roman" panose="02020603050405020304" pitchFamily="18" charset="0"/>
              </a:rPr>
              <a:t>LR</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p</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g</a:t>
            </a:r>
            <a:r>
              <a:rPr lang="en-US" sz="1800" spc="-3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w</a:t>
            </a:r>
            <a:r>
              <a:rPr lang="en-US" sz="1800" spc="-4" dirty="0">
                <a:latin typeface="Times New Roman" panose="02020603050405020304" pitchFamily="18" charset="0"/>
                <a:cs typeface="Times New Roman" panose="02020603050405020304" pitchFamily="18" charset="0"/>
              </a:rPr>
              <a:t>it</a:t>
            </a:r>
            <a:r>
              <a:rPr lang="en-US" sz="1800" dirty="0">
                <a:latin typeface="Times New Roman" panose="02020603050405020304" pitchFamily="18" charset="0"/>
                <a:cs typeface="Times New Roman" panose="02020603050405020304" pitchFamily="18" charset="0"/>
              </a:rPr>
              <a:t>h</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o </a:t>
            </a:r>
            <a:r>
              <a:rPr lang="en-US" sz="1800" spc="-4"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r>
              <a:rPr lang="en-US" sz="1800" spc="-3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ok</a:t>
            </a:r>
            <a:r>
              <a:rPr lang="en-US" sz="1800" dirty="0">
                <a:latin typeface="Times New Roman" panose="02020603050405020304" pitchFamily="18" charset="0"/>
                <a:cs typeface="Times New Roman" panose="02020603050405020304" pitchFamily="18" charset="0"/>
              </a:rPr>
              <a:t>en</a:t>
            </a:r>
            <a:r>
              <a:rPr lang="en-US" sz="1800" spc="-25"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o </a:t>
            </a:r>
            <a:r>
              <a:rPr lang="en-US" sz="1800" spc="-25"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e </a:t>
            </a:r>
            <a:r>
              <a:rPr lang="en-US" sz="1800" spc="4" dirty="0">
                <a:latin typeface="Times New Roman" panose="02020603050405020304" pitchFamily="18" charset="0"/>
                <a:cs typeface="Times New Roman" panose="02020603050405020304" pitchFamily="18" charset="0"/>
              </a:rPr>
              <a:t>p</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g</a:t>
            </a:r>
            <a:r>
              <a:rPr lang="en-US" sz="1800" spc="-3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ec</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4" dirty="0">
                <a:latin typeface="Times New Roman" panose="02020603050405020304" pitchFamily="18" charset="0"/>
                <a:cs typeface="Times New Roman" panose="02020603050405020304" pitchFamily="18" charset="0"/>
              </a:rPr>
              <a:t>ons</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SL</a:t>
            </a:r>
            <a:r>
              <a:rPr lang="en-IN" sz="1800" spc="-4"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(1</a:t>
            </a:r>
            <a:r>
              <a:rPr lang="en-IN"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S</a:t>
            </a:r>
            <a:r>
              <a:rPr lang="en-US" sz="1800" spc="-4" dirty="0">
                <a:latin typeface="Times New Roman" panose="02020603050405020304" pitchFamily="18" charset="0"/>
                <a:cs typeface="Times New Roman" panose="02020603050405020304" pitchFamily="18" charset="0"/>
              </a:rPr>
              <a:t>i</a:t>
            </a:r>
            <a:r>
              <a:rPr lang="en-US" sz="1800" spc="-25" dirty="0">
                <a:latin typeface="Times New Roman" panose="02020603050405020304" pitchFamily="18" charset="0"/>
                <a:cs typeface="Times New Roman" panose="02020603050405020304" pitchFamily="18" charset="0"/>
              </a:rPr>
              <a:t>m</a:t>
            </a:r>
            <a:r>
              <a:rPr lang="en-US" sz="1800" spc="4" dirty="0">
                <a:latin typeface="Times New Roman" panose="02020603050405020304" pitchFamily="18" charset="0"/>
                <a:cs typeface="Times New Roman" panose="02020603050405020304" pitchFamily="18" charset="0"/>
              </a:rPr>
              <a:t>p</a:t>
            </a:r>
            <a:r>
              <a:rPr lang="en-US" sz="1800" spc="-4"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e L</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 w</a:t>
            </a:r>
            <a:r>
              <a:rPr lang="en-US" sz="1800" spc="-4" dirty="0">
                <a:latin typeface="Times New Roman" panose="02020603050405020304" pitchFamily="18" charset="0"/>
                <a:cs typeface="Times New Roman" panose="02020603050405020304" pitchFamily="18" charset="0"/>
              </a:rPr>
              <a:t>it</a:t>
            </a:r>
            <a:r>
              <a:rPr lang="en-US" sz="1800" dirty="0">
                <a:latin typeface="Times New Roman" panose="02020603050405020304" pitchFamily="18" charset="0"/>
                <a:cs typeface="Times New Roman" panose="02020603050405020304" pitchFamily="18" charset="0"/>
              </a:rPr>
              <a:t>h</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on</a:t>
            </a:r>
            <a:r>
              <a:rPr lang="en-US" sz="1800" dirty="0">
                <a:latin typeface="Times New Roman" panose="02020603050405020304" pitchFamily="18" charset="0"/>
                <a:cs typeface="Times New Roman" panose="02020603050405020304" pitchFamily="18" charset="0"/>
              </a:rPr>
              <a:t>e</a:t>
            </a:r>
            <a:r>
              <a:rPr lang="en-US" sz="1800" spc="-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ok</a:t>
            </a:r>
            <a:r>
              <a:rPr lang="en-US" sz="1800" dirty="0">
                <a:latin typeface="Times New Roman" panose="02020603050405020304" pitchFamily="18" charset="0"/>
                <a:cs typeface="Times New Roman" panose="02020603050405020304" pitchFamily="18" charset="0"/>
              </a:rPr>
              <a:t>en</a:t>
            </a:r>
            <a:r>
              <a:rPr lang="en-US" sz="1800" spc="-25"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f</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CL</a:t>
            </a:r>
            <a:r>
              <a:rPr lang="en-IN" sz="1800" spc="-4"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(1</a:t>
            </a:r>
            <a:r>
              <a:rPr lang="en-IN" sz="1800"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 C</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non</a:t>
            </a:r>
            <a:r>
              <a:rPr lang="en-US" sz="1800" spc="-4"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cal</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 w</a:t>
            </a:r>
            <a:r>
              <a:rPr lang="en-US" sz="1800" spc="-4" dirty="0">
                <a:latin typeface="Times New Roman" panose="02020603050405020304" pitchFamily="18" charset="0"/>
                <a:cs typeface="Times New Roman" panose="02020603050405020304" pitchFamily="18" charset="0"/>
              </a:rPr>
              <a:t>it</a:t>
            </a:r>
            <a:r>
              <a:rPr lang="en-US" sz="1800" dirty="0">
                <a:latin typeface="Times New Roman" panose="02020603050405020304" pitchFamily="18" charset="0"/>
                <a:cs typeface="Times New Roman" panose="02020603050405020304" pitchFamily="18" charset="0"/>
              </a:rPr>
              <a:t>h </a:t>
            </a:r>
            <a:r>
              <a:rPr lang="en-US" sz="1800" spc="4" dirty="0">
                <a:latin typeface="Times New Roman" panose="02020603050405020304" pitchFamily="18" charset="0"/>
                <a:cs typeface="Times New Roman" panose="02020603050405020304" pitchFamily="18" charset="0"/>
              </a:rPr>
              <a:t>on</a:t>
            </a:r>
            <a:r>
              <a:rPr lang="en-US" sz="1800" dirty="0">
                <a:latin typeface="Times New Roman" panose="02020603050405020304" pitchFamily="18" charset="0"/>
                <a:cs typeface="Times New Roman" panose="02020603050405020304" pitchFamily="18" charset="0"/>
              </a:rPr>
              <a:t>e</a:t>
            </a:r>
            <a:r>
              <a:rPr lang="en-US" sz="1800" spc="-1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ok</a:t>
            </a:r>
            <a:r>
              <a:rPr lang="en-US" sz="1800" dirty="0">
                <a:latin typeface="Times New Roman" panose="02020603050405020304" pitchFamily="18" charset="0"/>
                <a:cs typeface="Times New Roman" panose="02020603050405020304" pitchFamily="18" charset="0"/>
              </a:rPr>
              <a:t>en</a:t>
            </a:r>
            <a:r>
              <a:rPr lang="en-US" sz="1800" spc="-25"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f </a:t>
            </a:r>
            <a:r>
              <a:rPr lang="en-US" sz="1800" spc="-4"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R</a:t>
            </a:r>
            <a:r>
              <a:rPr lang="en-US" sz="1800" spc="4"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a:t>
            </a:r>
            <a:r>
              <a:rPr lang="en-US" sz="1800" spc="4" dirty="0">
                <a:latin typeface="Times New Roman" panose="02020603050405020304" pitchFamily="18" charset="0"/>
                <a:cs typeface="Times New Roman" panose="02020603050405020304" pitchFamily="18" charset="0"/>
              </a:rPr>
              <a:t> w</a:t>
            </a:r>
            <a:r>
              <a:rPr lang="en-US" sz="1800" spc="-4" dirty="0">
                <a:latin typeface="Times New Roman" panose="02020603050405020304" pitchFamily="18" charset="0"/>
                <a:cs typeface="Times New Roman" panose="02020603050405020304" pitchFamily="18" charset="0"/>
              </a:rPr>
              <a:t>it</a:t>
            </a:r>
            <a:r>
              <a:rPr lang="en-US" sz="1800" dirty="0">
                <a:latin typeface="Times New Roman" panose="02020603050405020304" pitchFamily="18" charset="0"/>
                <a:cs typeface="Times New Roman" panose="02020603050405020304" pitchFamily="18" charset="0"/>
              </a:rPr>
              <a:t>h</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on</a:t>
            </a:r>
            <a:r>
              <a:rPr lang="en-US" sz="1800" dirty="0">
                <a:latin typeface="Times New Roman" panose="02020603050405020304" pitchFamily="18" charset="0"/>
                <a:cs typeface="Times New Roman" panose="02020603050405020304" pitchFamily="18" charset="0"/>
              </a:rPr>
              <a:t>e</a:t>
            </a:r>
            <a:r>
              <a:rPr lang="en-US" sz="1800" spc="-19"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t</a:t>
            </a:r>
            <a:r>
              <a:rPr lang="en-US" sz="1800" spc="4" dirty="0">
                <a:latin typeface="Times New Roman" panose="02020603050405020304" pitchFamily="18" charset="0"/>
                <a:cs typeface="Times New Roman" panose="02020603050405020304" pitchFamily="18" charset="0"/>
              </a:rPr>
              <a:t>ok</a:t>
            </a:r>
            <a:r>
              <a:rPr lang="en-US" sz="1800" dirty="0">
                <a:latin typeface="Times New Roman" panose="02020603050405020304" pitchFamily="18" charset="0"/>
                <a:cs typeface="Times New Roman" panose="02020603050405020304" pitchFamily="18" charset="0"/>
              </a:rPr>
              <a:t>en</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f</a:t>
            </a:r>
            <a:r>
              <a:rPr lang="en-US" sz="1800" spc="-14" dirty="0">
                <a:latin typeface="Times New Roman" panose="02020603050405020304" pitchFamily="18" charset="0"/>
                <a:cs typeface="Times New Roman" panose="02020603050405020304" pitchFamily="18" charset="0"/>
              </a:rPr>
              <a:t> </a:t>
            </a:r>
            <a:r>
              <a:rPr lang="en-US" sz="1800" spc="-4" dirty="0">
                <a:latin typeface="Times New Roman" panose="02020603050405020304" pitchFamily="18" charset="0"/>
                <a:cs typeface="Times New Roman" panose="02020603050405020304" pitchFamily="18" charset="0"/>
              </a:rPr>
              <a:t>l</a:t>
            </a:r>
            <a:r>
              <a:rPr lang="en-US" sz="1800" spc="4" dirty="0">
                <a:latin typeface="Times New Roman" panose="02020603050405020304" pitchFamily="18" charset="0"/>
                <a:cs typeface="Times New Roman" panose="02020603050405020304" pitchFamily="18" charset="0"/>
              </a:rPr>
              <a:t>ook</a:t>
            </a:r>
            <a:r>
              <a:rPr lang="en-US" sz="1800" dirty="0">
                <a:latin typeface="Times New Roman" panose="02020603050405020304" pitchFamily="18" charset="0"/>
                <a:cs typeface="Times New Roman" panose="02020603050405020304" pitchFamily="18" charset="0"/>
              </a:rPr>
              <a:t>a</a:t>
            </a:r>
            <a:r>
              <a:rPr lang="en-US" sz="1800" spc="4"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ead</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t>
            </a:r>
            <a:r>
              <a:rPr lang="en-US" sz="1800" i="1" spc="-19"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1800" i="1" spc="-19"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echn</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a:t>
            </a:r>
            <a:r>
              <a:rPr lang="en-US" sz="1800" i="1" spc="-3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used</a:t>
            </a:r>
            <a:r>
              <a:rPr lang="en-US" sz="1800" i="1" spc="-9"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pa</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CDBA5D0-20C1-484C-B37A-B0EB8A812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7004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animEffect transition="in" filter="wipe(down)">
                                      <p:cBhvr>
                                        <p:cTn id="17" dur="500"/>
                                        <p:tgtEl>
                                          <p:spTgt spid="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9" end="9"/>
                                            </p:txEl>
                                          </p:spTgt>
                                        </p:tgtEl>
                                        <p:attrNameLst>
                                          <p:attrName>style.visibility</p:attrName>
                                        </p:attrNameLst>
                                      </p:cBhvr>
                                      <p:to>
                                        <p:strVal val="visible"/>
                                      </p:to>
                                    </p:set>
                                    <p:animEffect transition="in" filter="wipe(down)">
                                      <p:cBhvr>
                                        <p:cTn id="22" dur="500"/>
                                        <p:tgtEl>
                                          <p:spTgt spid="12">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xEl>
                                              <p:pRg st="12" end="12"/>
                                            </p:txEl>
                                          </p:spTgt>
                                        </p:tgtEl>
                                        <p:attrNameLst>
                                          <p:attrName>style.visibility</p:attrName>
                                        </p:attrNameLst>
                                      </p:cBhvr>
                                      <p:to>
                                        <p:strVal val="visible"/>
                                      </p:to>
                                    </p:set>
                                    <p:animEffect transition="in" filter="wipe(down)">
                                      <p:cBhvr>
                                        <p:cTn id="27" dur="5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403D5A-B202-4DC4-8D57-0CCAF147B1C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spc="-4" dirty="0">
                <a:solidFill>
                  <a:schemeClr val="tx1"/>
                </a:solidFill>
                <a:latin typeface="+mj-lt"/>
                <a:cs typeface="Arial"/>
              </a:rPr>
              <a:t>Structure of L</a:t>
            </a:r>
            <a:r>
              <a:rPr lang="en-IN" sz="2400" dirty="0">
                <a:solidFill>
                  <a:schemeClr val="tx1"/>
                </a:solidFill>
                <a:latin typeface="+mj-lt"/>
                <a:cs typeface="Arial"/>
              </a:rPr>
              <a:t>R P</a:t>
            </a:r>
            <a:r>
              <a:rPr lang="en-IN" sz="2400" spc="-4" dirty="0">
                <a:solidFill>
                  <a:schemeClr val="tx1"/>
                </a:solidFill>
                <a:latin typeface="+mj-lt"/>
                <a:cs typeface="Arial"/>
              </a:rPr>
              <a:t>a</a:t>
            </a:r>
            <a:r>
              <a:rPr lang="en-IN" sz="2400" dirty="0">
                <a:solidFill>
                  <a:schemeClr val="tx1"/>
                </a:solidFill>
                <a:latin typeface="+mj-lt"/>
                <a:cs typeface="Arial"/>
              </a:rPr>
              <a:t>r</a:t>
            </a:r>
            <a:r>
              <a:rPr lang="en-IN" sz="2400" spc="4" dirty="0">
                <a:solidFill>
                  <a:schemeClr val="tx1"/>
                </a:solidFill>
                <a:latin typeface="+mj-lt"/>
                <a:cs typeface="Arial"/>
              </a:rPr>
              <a:t>s</a:t>
            </a:r>
            <a:r>
              <a:rPr lang="en-IN" sz="2400" spc="-4" dirty="0">
                <a:solidFill>
                  <a:schemeClr val="tx1"/>
                </a:solidFill>
                <a:latin typeface="+mj-lt"/>
                <a:cs typeface="Arial"/>
              </a:rPr>
              <a:t>e</a:t>
            </a:r>
            <a:r>
              <a:rPr lang="en-IN" sz="2400" dirty="0">
                <a:solidFill>
                  <a:schemeClr val="tx1"/>
                </a:solidFill>
                <a:latin typeface="+mj-lt"/>
                <a:cs typeface="Arial"/>
              </a:rPr>
              <a:t>r</a:t>
            </a:r>
          </a:p>
        </p:txBody>
      </p:sp>
      <p:grpSp>
        <p:nvGrpSpPr>
          <p:cNvPr id="153" name="Group 152">
            <a:extLst>
              <a:ext uri="{FF2B5EF4-FFF2-40B4-BE49-F238E27FC236}">
                <a16:creationId xmlns:a16="http://schemas.microsoft.com/office/drawing/2014/main" id="{76A5048B-EE3D-4280-B9F5-8E359D29BB4E}"/>
              </a:ext>
            </a:extLst>
          </p:cNvPr>
          <p:cNvGrpSpPr/>
          <p:nvPr/>
        </p:nvGrpSpPr>
        <p:grpSpPr>
          <a:xfrm>
            <a:off x="1447800" y="1295400"/>
            <a:ext cx="5791200" cy="4343400"/>
            <a:chOff x="3124200" y="1692274"/>
            <a:chExt cx="2726579" cy="2727326"/>
          </a:xfrm>
        </p:grpSpPr>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6" name="object 30">
              <a:extLst>
                <a:ext uri="{FF2B5EF4-FFF2-40B4-BE49-F238E27FC236}">
                  <a16:creationId xmlns:a16="http://schemas.microsoft.com/office/drawing/2014/main" id="{C62329C7-BC3C-445C-9060-627D2BD3EB37}"/>
                </a:ext>
              </a:extLst>
            </p:cNvPr>
            <p:cNvSpPr/>
            <p:nvPr/>
          </p:nvSpPr>
          <p:spPr>
            <a:xfrm>
              <a:off x="3124200" y="2609849"/>
              <a:ext cx="1676400" cy="666750"/>
            </a:xfrm>
            <a:custGeom>
              <a:avLst/>
              <a:gdLst/>
              <a:ahLst/>
              <a:cxnLst/>
              <a:rect l="l" t="t" r="r" b="b"/>
              <a:pathLst>
                <a:path w="1676400" h="666750">
                  <a:moveTo>
                    <a:pt x="0" y="0"/>
                  </a:moveTo>
                  <a:lnTo>
                    <a:pt x="1676400" y="0"/>
                  </a:lnTo>
                  <a:lnTo>
                    <a:pt x="1676400" y="666750"/>
                  </a:lnTo>
                  <a:lnTo>
                    <a:pt x="0" y="666750"/>
                  </a:lnTo>
                  <a:lnTo>
                    <a:pt x="0" y="0"/>
                  </a:lnTo>
                  <a:close/>
                </a:path>
              </a:pathLst>
            </a:custGeom>
            <a:ln w="9525">
              <a:solidFill>
                <a:srgbClr val="000000"/>
              </a:solidFill>
            </a:ln>
          </p:spPr>
          <p:txBody>
            <a:bodyPr wrap="square" lIns="0" tIns="0" rIns="0" bIns="0" rtlCol="0">
              <a:noAutofit/>
            </a:bodyPr>
            <a:lstStyle/>
            <a:p>
              <a:endParaRPr/>
            </a:p>
          </p:txBody>
        </p:sp>
        <p:sp>
          <p:nvSpPr>
            <p:cNvPr id="78" name="object 31">
              <a:extLst>
                <a:ext uri="{FF2B5EF4-FFF2-40B4-BE49-F238E27FC236}">
                  <a16:creationId xmlns:a16="http://schemas.microsoft.com/office/drawing/2014/main" id="{E5E670DB-366E-41FB-BD79-5DCF0270778E}"/>
                </a:ext>
              </a:extLst>
            </p:cNvPr>
            <p:cNvSpPr/>
            <p:nvPr/>
          </p:nvSpPr>
          <p:spPr>
            <a:xfrm>
              <a:off x="3124200" y="3524249"/>
              <a:ext cx="1676400" cy="895350"/>
            </a:xfrm>
            <a:custGeom>
              <a:avLst/>
              <a:gdLst/>
              <a:ahLst/>
              <a:cxnLst/>
              <a:rect l="l" t="t" r="r" b="b"/>
              <a:pathLst>
                <a:path w="1676400" h="895350">
                  <a:moveTo>
                    <a:pt x="0" y="0"/>
                  </a:moveTo>
                  <a:lnTo>
                    <a:pt x="1676400" y="0"/>
                  </a:lnTo>
                  <a:lnTo>
                    <a:pt x="1676400" y="895350"/>
                  </a:lnTo>
                  <a:lnTo>
                    <a:pt x="0" y="895350"/>
                  </a:lnTo>
                  <a:lnTo>
                    <a:pt x="0" y="0"/>
                  </a:lnTo>
                  <a:close/>
                </a:path>
              </a:pathLst>
            </a:custGeom>
            <a:ln w="9525">
              <a:solidFill>
                <a:srgbClr val="000000"/>
              </a:solidFill>
            </a:ln>
          </p:spPr>
          <p:txBody>
            <a:bodyPr wrap="square" lIns="0" tIns="0" rIns="0" bIns="0" rtlCol="0">
              <a:noAutofit/>
            </a:bodyPr>
            <a:lstStyle/>
            <a:p>
              <a:endParaRPr/>
            </a:p>
          </p:txBody>
        </p:sp>
        <p:sp>
          <p:nvSpPr>
            <p:cNvPr id="80" name="object 32">
              <a:extLst>
                <a:ext uri="{FF2B5EF4-FFF2-40B4-BE49-F238E27FC236}">
                  <a16:creationId xmlns:a16="http://schemas.microsoft.com/office/drawing/2014/main" id="{CAC57E11-C8B3-4BC3-8589-660E4B64FC19}"/>
                </a:ext>
              </a:extLst>
            </p:cNvPr>
            <p:cNvSpPr/>
            <p:nvPr/>
          </p:nvSpPr>
          <p:spPr>
            <a:xfrm>
              <a:off x="3962400" y="3340099"/>
              <a:ext cx="0" cy="184150"/>
            </a:xfrm>
            <a:custGeom>
              <a:avLst/>
              <a:gdLst/>
              <a:ahLst/>
              <a:cxnLst/>
              <a:rect l="l" t="t" r="r" b="b"/>
              <a:pathLst>
                <a:path h="184150">
                  <a:moveTo>
                    <a:pt x="0" y="184150"/>
                  </a:moveTo>
                  <a:lnTo>
                    <a:pt x="0" y="0"/>
                  </a:lnTo>
                </a:path>
              </a:pathLst>
            </a:custGeom>
            <a:ln w="12700">
              <a:solidFill>
                <a:srgbClr val="000000"/>
              </a:solidFill>
            </a:ln>
          </p:spPr>
          <p:txBody>
            <a:bodyPr wrap="square" lIns="0" tIns="0" rIns="0" bIns="0" rtlCol="0">
              <a:noAutofit/>
            </a:bodyPr>
            <a:lstStyle/>
            <a:p>
              <a:endParaRPr/>
            </a:p>
          </p:txBody>
        </p:sp>
        <p:sp>
          <p:nvSpPr>
            <p:cNvPr id="82" name="object 33">
              <a:extLst>
                <a:ext uri="{FF2B5EF4-FFF2-40B4-BE49-F238E27FC236}">
                  <a16:creationId xmlns:a16="http://schemas.microsoft.com/office/drawing/2014/main" id="{F496C763-F0A7-4F17-913E-FBD9275B619C}"/>
                </a:ext>
              </a:extLst>
            </p:cNvPr>
            <p:cNvSpPr/>
            <p:nvPr/>
          </p:nvSpPr>
          <p:spPr>
            <a:xfrm>
              <a:off x="3924306" y="3276602"/>
              <a:ext cx="76200" cy="76200"/>
            </a:xfrm>
            <a:custGeom>
              <a:avLst/>
              <a:gdLst/>
              <a:ahLst/>
              <a:cxnLst/>
              <a:rect l="l" t="t" r="r" b="b"/>
              <a:pathLst>
                <a:path w="76200" h="76200">
                  <a:moveTo>
                    <a:pt x="0" y="76200"/>
                  </a:moveTo>
                  <a:lnTo>
                    <a:pt x="76200" y="76187"/>
                  </a:lnTo>
                  <a:lnTo>
                    <a:pt x="38087" y="0"/>
                  </a:lnTo>
                  <a:lnTo>
                    <a:pt x="0" y="76200"/>
                  </a:lnTo>
                  <a:close/>
                </a:path>
              </a:pathLst>
            </a:custGeom>
            <a:solidFill>
              <a:srgbClr val="000000"/>
            </a:solidFill>
          </p:spPr>
          <p:txBody>
            <a:bodyPr wrap="square" lIns="0" tIns="0" rIns="0" bIns="0" rtlCol="0">
              <a:noAutofit/>
            </a:bodyPr>
            <a:lstStyle/>
            <a:p>
              <a:endParaRPr/>
            </a:p>
          </p:txBody>
        </p:sp>
        <p:sp>
          <p:nvSpPr>
            <p:cNvPr id="84" name="object 34">
              <a:extLst>
                <a:ext uri="{FF2B5EF4-FFF2-40B4-BE49-F238E27FC236}">
                  <a16:creationId xmlns:a16="http://schemas.microsoft.com/office/drawing/2014/main" id="{83C60A19-39E6-4F1A-9ACC-5D95A7A0D4C1}"/>
                </a:ext>
              </a:extLst>
            </p:cNvPr>
            <p:cNvSpPr/>
            <p:nvPr/>
          </p:nvSpPr>
          <p:spPr>
            <a:xfrm>
              <a:off x="4800600" y="2743199"/>
              <a:ext cx="317500" cy="0"/>
            </a:xfrm>
            <a:custGeom>
              <a:avLst/>
              <a:gdLst/>
              <a:ahLst/>
              <a:cxnLst/>
              <a:rect l="l" t="t" r="r" b="b"/>
              <a:pathLst>
                <a:path w="317500">
                  <a:moveTo>
                    <a:pt x="0" y="0"/>
                  </a:moveTo>
                  <a:lnTo>
                    <a:pt x="317500" y="0"/>
                  </a:lnTo>
                </a:path>
              </a:pathLst>
            </a:custGeom>
            <a:ln w="12700">
              <a:solidFill>
                <a:srgbClr val="000000"/>
              </a:solidFill>
            </a:ln>
          </p:spPr>
          <p:txBody>
            <a:bodyPr wrap="square" lIns="0" tIns="0" rIns="0" bIns="0" rtlCol="0">
              <a:noAutofit/>
            </a:bodyPr>
            <a:lstStyle/>
            <a:p>
              <a:endParaRPr/>
            </a:p>
          </p:txBody>
        </p:sp>
        <p:sp>
          <p:nvSpPr>
            <p:cNvPr id="86" name="object 35">
              <a:extLst>
                <a:ext uri="{FF2B5EF4-FFF2-40B4-BE49-F238E27FC236}">
                  <a16:creationId xmlns:a16="http://schemas.microsoft.com/office/drawing/2014/main" id="{B95DAB94-5350-4D71-B2DA-6FBCCF62264B}"/>
                </a:ext>
              </a:extLst>
            </p:cNvPr>
            <p:cNvSpPr/>
            <p:nvPr/>
          </p:nvSpPr>
          <p:spPr>
            <a:xfrm>
              <a:off x="5105402" y="270509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noAutofit/>
            </a:bodyPr>
            <a:lstStyle/>
            <a:p>
              <a:endParaRPr/>
            </a:p>
          </p:txBody>
        </p:sp>
        <p:sp>
          <p:nvSpPr>
            <p:cNvPr id="88" name="object 36">
              <a:extLst>
                <a:ext uri="{FF2B5EF4-FFF2-40B4-BE49-F238E27FC236}">
                  <a16:creationId xmlns:a16="http://schemas.microsoft.com/office/drawing/2014/main" id="{7B66FC7C-BE5B-4417-BDBD-6664123EBD70}"/>
                </a:ext>
              </a:extLst>
            </p:cNvPr>
            <p:cNvSpPr/>
            <p:nvPr/>
          </p:nvSpPr>
          <p:spPr>
            <a:xfrm>
              <a:off x="4864100" y="3063874"/>
              <a:ext cx="254000" cy="0"/>
            </a:xfrm>
            <a:custGeom>
              <a:avLst/>
              <a:gdLst/>
              <a:ahLst/>
              <a:cxnLst/>
              <a:rect l="l" t="t" r="r" b="b"/>
              <a:pathLst>
                <a:path w="254000">
                  <a:moveTo>
                    <a:pt x="0" y="0"/>
                  </a:moveTo>
                  <a:lnTo>
                    <a:pt x="254000" y="0"/>
                  </a:lnTo>
                </a:path>
              </a:pathLst>
            </a:custGeom>
            <a:ln w="12700">
              <a:solidFill>
                <a:srgbClr val="000000"/>
              </a:solidFill>
            </a:ln>
          </p:spPr>
          <p:txBody>
            <a:bodyPr wrap="square" lIns="0" tIns="0" rIns="0" bIns="0" rtlCol="0">
              <a:noAutofit/>
            </a:bodyPr>
            <a:lstStyle/>
            <a:p>
              <a:endParaRPr/>
            </a:p>
          </p:txBody>
        </p:sp>
        <p:sp>
          <p:nvSpPr>
            <p:cNvPr id="90" name="object 37">
              <a:extLst>
                <a:ext uri="{FF2B5EF4-FFF2-40B4-BE49-F238E27FC236}">
                  <a16:creationId xmlns:a16="http://schemas.microsoft.com/office/drawing/2014/main" id="{9C61B901-910B-4C37-9F9A-AC1E92DA2341}"/>
                </a:ext>
              </a:extLst>
            </p:cNvPr>
            <p:cNvSpPr/>
            <p:nvPr/>
          </p:nvSpPr>
          <p:spPr>
            <a:xfrm>
              <a:off x="5105402" y="302577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noAutofit/>
            </a:bodyPr>
            <a:lstStyle/>
            <a:p>
              <a:endParaRPr/>
            </a:p>
          </p:txBody>
        </p:sp>
        <p:sp>
          <p:nvSpPr>
            <p:cNvPr id="92" name="object 38">
              <a:extLst>
                <a:ext uri="{FF2B5EF4-FFF2-40B4-BE49-F238E27FC236}">
                  <a16:creationId xmlns:a16="http://schemas.microsoft.com/office/drawing/2014/main" id="{116BC183-A7F0-4FCC-BE37-086643E24EFC}"/>
                </a:ext>
              </a:extLst>
            </p:cNvPr>
            <p:cNvSpPr/>
            <p:nvPr/>
          </p:nvSpPr>
          <p:spPr>
            <a:xfrm>
              <a:off x="4800602" y="3025770"/>
              <a:ext cx="76200" cy="76200"/>
            </a:xfrm>
            <a:custGeom>
              <a:avLst/>
              <a:gdLst/>
              <a:ahLst/>
              <a:cxnLst/>
              <a:rect l="l" t="t" r="r" b="b"/>
              <a:pathLst>
                <a:path w="76200" h="76200">
                  <a:moveTo>
                    <a:pt x="76200" y="76200"/>
                  </a:moveTo>
                  <a:lnTo>
                    <a:pt x="76200" y="0"/>
                  </a:lnTo>
                  <a:lnTo>
                    <a:pt x="0" y="38100"/>
                  </a:lnTo>
                  <a:lnTo>
                    <a:pt x="76200" y="76200"/>
                  </a:lnTo>
                  <a:close/>
                </a:path>
              </a:pathLst>
            </a:custGeom>
            <a:solidFill>
              <a:srgbClr val="000000"/>
            </a:solidFill>
          </p:spPr>
          <p:txBody>
            <a:bodyPr wrap="square" lIns="0" tIns="0" rIns="0" bIns="0" rtlCol="0">
              <a:noAutofit/>
            </a:bodyPr>
            <a:lstStyle/>
            <a:p>
              <a:endParaRPr/>
            </a:p>
          </p:txBody>
        </p:sp>
        <p:sp>
          <p:nvSpPr>
            <p:cNvPr id="94" name="object 39">
              <a:extLst>
                <a:ext uri="{FF2B5EF4-FFF2-40B4-BE49-F238E27FC236}">
                  <a16:creationId xmlns:a16="http://schemas.microsoft.com/office/drawing/2014/main" id="{F303C2F8-F0FF-4DC8-8280-B62B23034628}"/>
                </a:ext>
              </a:extLst>
            </p:cNvPr>
            <p:cNvSpPr/>
            <p:nvPr/>
          </p:nvSpPr>
          <p:spPr>
            <a:xfrm>
              <a:off x="3124200" y="1692274"/>
              <a:ext cx="1676400" cy="609600"/>
            </a:xfrm>
            <a:custGeom>
              <a:avLst/>
              <a:gdLst/>
              <a:ahLst/>
              <a:cxnLst/>
              <a:rect l="l" t="t" r="r" b="b"/>
              <a:pathLst>
                <a:path w="1676400" h="609600">
                  <a:moveTo>
                    <a:pt x="0" y="0"/>
                  </a:moveTo>
                  <a:lnTo>
                    <a:pt x="1676400" y="0"/>
                  </a:lnTo>
                  <a:lnTo>
                    <a:pt x="1676400" y="609600"/>
                  </a:lnTo>
                  <a:lnTo>
                    <a:pt x="0" y="609600"/>
                  </a:lnTo>
                  <a:lnTo>
                    <a:pt x="0" y="0"/>
                  </a:lnTo>
                  <a:close/>
                </a:path>
              </a:pathLst>
            </a:custGeom>
            <a:ln w="9525">
              <a:solidFill>
                <a:srgbClr val="000000"/>
              </a:solidFill>
            </a:ln>
          </p:spPr>
          <p:txBody>
            <a:bodyPr wrap="square" lIns="0" tIns="0" rIns="0" bIns="0" rtlCol="0">
              <a:noAutofit/>
            </a:bodyPr>
            <a:lstStyle/>
            <a:p>
              <a:endParaRPr/>
            </a:p>
          </p:txBody>
        </p:sp>
        <p:sp>
          <p:nvSpPr>
            <p:cNvPr id="96" name="object 40">
              <a:extLst>
                <a:ext uri="{FF2B5EF4-FFF2-40B4-BE49-F238E27FC236}">
                  <a16:creationId xmlns:a16="http://schemas.microsoft.com/office/drawing/2014/main" id="{D053A99A-CB5B-4C21-AC44-4002DB52C8EA}"/>
                </a:ext>
              </a:extLst>
            </p:cNvPr>
            <p:cNvSpPr/>
            <p:nvPr/>
          </p:nvSpPr>
          <p:spPr>
            <a:xfrm>
              <a:off x="3962400" y="2301874"/>
              <a:ext cx="0" cy="241300"/>
            </a:xfrm>
            <a:custGeom>
              <a:avLst/>
              <a:gdLst/>
              <a:ahLst/>
              <a:cxnLst/>
              <a:rect l="l" t="t" r="r" b="b"/>
              <a:pathLst>
                <a:path h="241300">
                  <a:moveTo>
                    <a:pt x="0" y="0"/>
                  </a:moveTo>
                  <a:lnTo>
                    <a:pt x="0" y="241300"/>
                  </a:lnTo>
                </a:path>
              </a:pathLst>
            </a:custGeom>
            <a:ln w="12700">
              <a:solidFill>
                <a:srgbClr val="000000"/>
              </a:solidFill>
            </a:ln>
          </p:spPr>
          <p:txBody>
            <a:bodyPr wrap="square" lIns="0" tIns="0" rIns="0" bIns="0" rtlCol="0">
              <a:noAutofit/>
            </a:bodyPr>
            <a:lstStyle/>
            <a:p>
              <a:endParaRPr/>
            </a:p>
          </p:txBody>
        </p:sp>
        <p:sp>
          <p:nvSpPr>
            <p:cNvPr id="98" name="object 41">
              <a:extLst>
                <a:ext uri="{FF2B5EF4-FFF2-40B4-BE49-F238E27FC236}">
                  <a16:creationId xmlns:a16="http://schemas.microsoft.com/office/drawing/2014/main" id="{BB4C6091-1520-4C48-B34F-9C77F6F9F1F2}"/>
                </a:ext>
              </a:extLst>
            </p:cNvPr>
            <p:cNvSpPr/>
            <p:nvPr/>
          </p:nvSpPr>
          <p:spPr>
            <a:xfrm>
              <a:off x="3924300" y="2530474"/>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noAutofit/>
            </a:bodyPr>
            <a:lstStyle/>
            <a:p>
              <a:endParaRPr/>
            </a:p>
          </p:txBody>
        </p:sp>
        <p:sp>
          <p:nvSpPr>
            <p:cNvPr id="100" name="object 42">
              <a:extLst>
                <a:ext uri="{FF2B5EF4-FFF2-40B4-BE49-F238E27FC236}">
                  <a16:creationId xmlns:a16="http://schemas.microsoft.com/office/drawing/2014/main" id="{32DE1B5D-916D-4E1E-BDCB-69C3EB949E6D}"/>
                </a:ext>
              </a:extLst>
            </p:cNvPr>
            <p:cNvSpPr/>
            <p:nvPr/>
          </p:nvSpPr>
          <p:spPr>
            <a:xfrm>
              <a:off x="3124200" y="3962399"/>
              <a:ext cx="1676400" cy="0"/>
            </a:xfrm>
            <a:custGeom>
              <a:avLst/>
              <a:gdLst/>
              <a:ahLst/>
              <a:cxnLst/>
              <a:rect l="l" t="t" r="r" b="b"/>
              <a:pathLst>
                <a:path w="1676400">
                  <a:moveTo>
                    <a:pt x="0" y="0"/>
                  </a:moveTo>
                  <a:lnTo>
                    <a:pt x="1676400" y="0"/>
                  </a:lnTo>
                </a:path>
              </a:pathLst>
            </a:custGeom>
            <a:ln w="9525">
              <a:solidFill>
                <a:srgbClr val="000000"/>
              </a:solidFill>
            </a:ln>
          </p:spPr>
          <p:txBody>
            <a:bodyPr wrap="square" lIns="0" tIns="0" rIns="0" bIns="0" rtlCol="0">
              <a:noAutofit/>
            </a:bodyPr>
            <a:lstStyle/>
            <a:p>
              <a:endParaRPr/>
            </a:p>
          </p:txBody>
        </p:sp>
        <p:sp>
          <p:nvSpPr>
            <p:cNvPr id="102" name="object 43">
              <a:extLst>
                <a:ext uri="{FF2B5EF4-FFF2-40B4-BE49-F238E27FC236}">
                  <a16:creationId xmlns:a16="http://schemas.microsoft.com/office/drawing/2014/main" id="{F619EB95-5A12-434A-8B24-3A3B4782C8C3}"/>
                </a:ext>
              </a:extLst>
            </p:cNvPr>
            <p:cNvSpPr/>
            <p:nvPr/>
          </p:nvSpPr>
          <p:spPr>
            <a:xfrm>
              <a:off x="3962400" y="3962399"/>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noAutofit/>
            </a:bodyPr>
            <a:lstStyle/>
            <a:p>
              <a:endParaRPr/>
            </a:p>
          </p:txBody>
        </p:sp>
        <p:sp>
          <p:nvSpPr>
            <p:cNvPr id="104" name="object 44">
              <a:extLst>
                <a:ext uri="{FF2B5EF4-FFF2-40B4-BE49-F238E27FC236}">
                  <a16:creationId xmlns:a16="http://schemas.microsoft.com/office/drawing/2014/main" id="{D71884D9-0803-4CEF-99C9-3C8431B8C7A9}"/>
                </a:ext>
              </a:extLst>
            </p:cNvPr>
            <p:cNvSpPr/>
            <p:nvPr/>
          </p:nvSpPr>
          <p:spPr>
            <a:xfrm>
              <a:off x="5181600" y="2911475"/>
              <a:ext cx="304800" cy="1508125"/>
            </a:xfrm>
            <a:custGeom>
              <a:avLst/>
              <a:gdLst/>
              <a:ahLst/>
              <a:cxnLst/>
              <a:rect l="l" t="t" r="r" b="b"/>
              <a:pathLst>
                <a:path w="304800" h="1508125">
                  <a:moveTo>
                    <a:pt x="0" y="0"/>
                  </a:moveTo>
                  <a:lnTo>
                    <a:pt x="304800" y="0"/>
                  </a:lnTo>
                  <a:lnTo>
                    <a:pt x="304800" y="1508125"/>
                  </a:lnTo>
                  <a:lnTo>
                    <a:pt x="0" y="1508125"/>
                  </a:lnTo>
                  <a:lnTo>
                    <a:pt x="0" y="0"/>
                  </a:lnTo>
                  <a:close/>
                </a:path>
              </a:pathLst>
            </a:custGeom>
            <a:ln w="9525">
              <a:solidFill>
                <a:srgbClr val="000000"/>
              </a:solidFill>
            </a:ln>
          </p:spPr>
          <p:txBody>
            <a:bodyPr wrap="square" lIns="0" tIns="0" rIns="0" bIns="0" rtlCol="0">
              <a:noAutofit/>
            </a:bodyPr>
            <a:lstStyle/>
            <a:p>
              <a:endParaRPr/>
            </a:p>
          </p:txBody>
        </p:sp>
        <p:sp>
          <p:nvSpPr>
            <p:cNvPr id="106" name="object 45">
              <a:extLst>
                <a:ext uri="{FF2B5EF4-FFF2-40B4-BE49-F238E27FC236}">
                  <a16:creationId xmlns:a16="http://schemas.microsoft.com/office/drawing/2014/main" id="{42180C05-15C1-4617-9AF2-98B469BF206B}"/>
                </a:ext>
              </a:extLst>
            </p:cNvPr>
            <p:cNvSpPr/>
            <p:nvPr/>
          </p:nvSpPr>
          <p:spPr>
            <a:xfrm>
              <a:off x="5181600" y="3505199"/>
              <a:ext cx="304800" cy="0"/>
            </a:xfrm>
            <a:custGeom>
              <a:avLst/>
              <a:gdLst/>
              <a:ahLst/>
              <a:cxnLst/>
              <a:rect l="l" t="t" r="r" b="b"/>
              <a:pathLst>
                <a:path w="304800">
                  <a:moveTo>
                    <a:pt x="0" y="0"/>
                  </a:moveTo>
                  <a:lnTo>
                    <a:pt x="304800" y="0"/>
                  </a:lnTo>
                </a:path>
              </a:pathLst>
            </a:custGeom>
            <a:ln w="9525">
              <a:solidFill>
                <a:srgbClr val="000000"/>
              </a:solidFill>
            </a:ln>
          </p:spPr>
          <p:txBody>
            <a:bodyPr wrap="square" lIns="0" tIns="0" rIns="0" bIns="0" rtlCol="0">
              <a:noAutofit/>
            </a:bodyPr>
            <a:lstStyle/>
            <a:p>
              <a:endParaRPr/>
            </a:p>
          </p:txBody>
        </p:sp>
        <p:sp>
          <p:nvSpPr>
            <p:cNvPr id="108" name="object 46">
              <a:extLst>
                <a:ext uri="{FF2B5EF4-FFF2-40B4-BE49-F238E27FC236}">
                  <a16:creationId xmlns:a16="http://schemas.microsoft.com/office/drawing/2014/main" id="{6FE1A6A4-D3C0-458E-8BB5-026703312AB4}"/>
                </a:ext>
              </a:extLst>
            </p:cNvPr>
            <p:cNvSpPr/>
            <p:nvPr/>
          </p:nvSpPr>
          <p:spPr>
            <a:xfrm>
              <a:off x="5181600" y="3809999"/>
              <a:ext cx="304800" cy="0"/>
            </a:xfrm>
            <a:custGeom>
              <a:avLst/>
              <a:gdLst/>
              <a:ahLst/>
              <a:cxnLst/>
              <a:rect l="l" t="t" r="r" b="b"/>
              <a:pathLst>
                <a:path w="304800">
                  <a:moveTo>
                    <a:pt x="0" y="0"/>
                  </a:moveTo>
                  <a:lnTo>
                    <a:pt x="304800" y="0"/>
                  </a:lnTo>
                </a:path>
              </a:pathLst>
            </a:custGeom>
            <a:ln w="9525">
              <a:solidFill>
                <a:srgbClr val="000000"/>
              </a:solidFill>
            </a:ln>
          </p:spPr>
          <p:txBody>
            <a:bodyPr wrap="square" lIns="0" tIns="0" rIns="0" bIns="0" rtlCol="0">
              <a:noAutofit/>
            </a:bodyPr>
            <a:lstStyle/>
            <a:p>
              <a:endParaRPr/>
            </a:p>
          </p:txBody>
        </p:sp>
        <p:sp>
          <p:nvSpPr>
            <p:cNvPr id="110" name="object 47">
              <a:extLst>
                <a:ext uri="{FF2B5EF4-FFF2-40B4-BE49-F238E27FC236}">
                  <a16:creationId xmlns:a16="http://schemas.microsoft.com/office/drawing/2014/main" id="{A2085E63-E2B8-474A-9B70-99FA1F7E08CB}"/>
                </a:ext>
              </a:extLst>
            </p:cNvPr>
            <p:cNvSpPr/>
            <p:nvPr/>
          </p:nvSpPr>
          <p:spPr>
            <a:xfrm>
              <a:off x="5181600" y="4114799"/>
              <a:ext cx="304800" cy="0"/>
            </a:xfrm>
            <a:custGeom>
              <a:avLst/>
              <a:gdLst/>
              <a:ahLst/>
              <a:cxnLst/>
              <a:rect l="l" t="t" r="r" b="b"/>
              <a:pathLst>
                <a:path w="304800">
                  <a:moveTo>
                    <a:pt x="0" y="0"/>
                  </a:moveTo>
                  <a:lnTo>
                    <a:pt x="304800" y="0"/>
                  </a:lnTo>
                </a:path>
              </a:pathLst>
            </a:custGeom>
            <a:ln w="9525">
              <a:solidFill>
                <a:srgbClr val="000000"/>
              </a:solidFill>
            </a:ln>
          </p:spPr>
          <p:txBody>
            <a:bodyPr wrap="square" lIns="0" tIns="0" rIns="0" bIns="0" rtlCol="0">
              <a:noAutofit/>
            </a:bodyPr>
            <a:lstStyle/>
            <a:p>
              <a:endParaRPr/>
            </a:p>
          </p:txBody>
        </p:sp>
        <p:sp>
          <p:nvSpPr>
            <p:cNvPr id="112" name="object 48">
              <a:extLst>
                <a:ext uri="{FF2B5EF4-FFF2-40B4-BE49-F238E27FC236}">
                  <a16:creationId xmlns:a16="http://schemas.microsoft.com/office/drawing/2014/main" id="{FE65A180-EFBC-4BF0-BF54-F30380D8C6B5}"/>
                </a:ext>
              </a:extLst>
            </p:cNvPr>
            <p:cNvSpPr/>
            <p:nvPr/>
          </p:nvSpPr>
          <p:spPr>
            <a:xfrm>
              <a:off x="5181600" y="3216274"/>
              <a:ext cx="304800" cy="0"/>
            </a:xfrm>
            <a:custGeom>
              <a:avLst/>
              <a:gdLst/>
              <a:ahLst/>
              <a:cxnLst/>
              <a:rect l="l" t="t" r="r" b="b"/>
              <a:pathLst>
                <a:path w="304800">
                  <a:moveTo>
                    <a:pt x="0" y="0"/>
                  </a:moveTo>
                  <a:lnTo>
                    <a:pt x="304800" y="0"/>
                  </a:lnTo>
                </a:path>
              </a:pathLst>
            </a:custGeom>
            <a:ln w="9525">
              <a:solidFill>
                <a:srgbClr val="000000"/>
              </a:solidFill>
            </a:ln>
          </p:spPr>
          <p:txBody>
            <a:bodyPr wrap="square" lIns="0" tIns="0" rIns="0" bIns="0" rtlCol="0">
              <a:noAutofit/>
            </a:bodyPr>
            <a:lstStyle/>
            <a:p>
              <a:endParaRPr/>
            </a:p>
          </p:txBody>
        </p:sp>
        <p:sp>
          <p:nvSpPr>
            <p:cNvPr id="114" name="object 27">
              <a:extLst>
                <a:ext uri="{FF2B5EF4-FFF2-40B4-BE49-F238E27FC236}">
                  <a16:creationId xmlns:a16="http://schemas.microsoft.com/office/drawing/2014/main" id="{4E9C0BB4-866D-4F2E-9FB8-3D832D45FD6E}"/>
                </a:ext>
              </a:extLst>
            </p:cNvPr>
            <p:cNvSpPr txBox="1"/>
            <p:nvPr/>
          </p:nvSpPr>
          <p:spPr>
            <a:xfrm>
              <a:off x="4106989" y="2336639"/>
              <a:ext cx="884327" cy="228092"/>
            </a:xfrm>
            <a:prstGeom prst="rect">
              <a:avLst/>
            </a:prstGeom>
          </p:spPr>
          <p:txBody>
            <a:bodyPr wrap="square" lIns="0" tIns="0" rIns="0" bIns="0" rtlCol="0">
              <a:noAutofit/>
            </a:bodyPr>
            <a:lstStyle/>
            <a:p>
              <a:pPr marL="12700">
                <a:lnSpc>
                  <a:spcPts val="1730"/>
                </a:lnSpc>
                <a:spcBef>
                  <a:spcPts val="86"/>
                </a:spcBef>
              </a:pPr>
              <a:r>
                <a:rPr sz="1600" i="1" spc="4" dirty="0">
                  <a:latin typeface="Times New Roman"/>
                  <a:cs typeface="Times New Roman"/>
                </a:rPr>
                <a:t>n</a:t>
              </a:r>
              <a:r>
                <a:rPr sz="1600" i="1" dirty="0">
                  <a:latin typeface="Times New Roman"/>
                  <a:cs typeface="Times New Roman"/>
                </a:rPr>
                <a:t>ext</a:t>
              </a:r>
              <a:r>
                <a:rPr sz="1600" i="1" spc="-12" dirty="0">
                  <a:latin typeface="Times New Roman"/>
                  <a:cs typeface="Times New Roman"/>
                </a:rPr>
                <a:t> </a:t>
              </a:r>
              <a:r>
                <a:rPr sz="1600" i="1" dirty="0">
                  <a:latin typeface="Times New Roman"/>
                  <a:cs typeface="Times New Roman"/>
                </a:rPr>
                <a:t>t</a:t>
              </a:r>
              <a:r>
                <a:rPr sz="1600" i="1" spc="4" dirty="0">
                  <a:latin typeface="Times New Roman"/>
                  <a:cs typeface="Times New Roman"/>
                </a:rPr>
                <a:t>o</a:t>
              </a:r>
              <a:r>
                <a:rPr sz="1600" i="1" dirty="0">
                  <a:latin typeface="Times New Roman"/>
                  <a:cs typeface="Times New Roman"/>
                </a:rPr>
                <a:t>ken</a:t>
              </a:r>
              <a:endParaRPr sz="1600">
                <a:latin typeface="Times New Roman"/>
                <a:cs typeface="Times New Roman"/>
              </a:endParaRPr>
            </a:p>
          </p:txBody>
        </p:sp>
        <p:sp>
          <p:nvSpPr>
            <p:cNvPr id="116" name="object 26">
              <a:extLst>
                <a:ext uri="{FF2B5EF4-FFF2-40B4-BE49-F238E27FC236}">
                  <a16:creationId xmlns:a16="http://schemas.microsoft.com/office/drawing/2014/main" id="{573613D8-D6FA-41F8-A0B9-872BE4ED9B3D}"/>
                </a:ext>
              </a:extLst>
            </p:cNvPr>
            <p:cNvSpPr txBox="1"/>
            <p:nvPr/>
          </p:nvSpPr>
          <p:spPr>
            <a:xfrm>
              <a:off x="5228654" y="2625564"/>
              <a:ext cx="622125" cy="228092"/>
            </a:xfrm>
            <a:prstGeom prst="rect">
              <a:avLst/>
            </a:prstGeom>
          </p:spPr>
          <p:txBody>
            <a:bodyPr wrap="square" lIns="0" tIns="0" rIns="0" bIns="0" rtlCol="0">
              <a:noAutofit/>
            </a:bodyPr>
            <a:lstStyle/>
            <a:p>
              <a:pPr marL="12700">
                <a:lnSpc>
                  <a:spcPts val="1730"/>
                </a:lnSpc>
                <a:spcBef>
                  <a:spcPts val="86"/>
                </a:spcBef>
              </a:pPr>
              <a:r>
                <a:rPr sz="1600" i="1" dirty="0">
                  <a:latin typeface="Times New Roman"/>
                  <a:cs typeface="Times New Roman"/>
                </a:rPr>
                <a:t>O</a:t>
              </a:r>
              <a:r>
                <a:rPr sz="1600" i="1" spc="4" dirty="0">
                  <a:latin typeface="Times New Roman"/>
                  <a:cs typeface="Times New Roman"/>
                </a:rPr>
                <a:t>u</a:t>
              </a:r>
              <a:r>
                <a:rPr sz="1600" i="1" dirty="0">
                  <a:latin typeface="Times New Roman"/>
                  <a:cs typeface="Times New Roman"/>
                </a:rPr>
                <a:t>t</a:t>
              </a:r>
              <a:r>
                <a:rPr sz="1600" i="1" spc="4" dirty="0">
                  <a:latin typeface="Times New Roman"/>
                  <a:cs typeface="Times New Roman"/>
                </a:rPr>
                <a:t>put</a:t>
              </a:r>
              <a:endParaRPr sz="1600" dirty="0">
                <a:latin typeface="Times New Roman"/>
                <a:cs typeface="Times New Roman"/>
              </a:endParaRPr>
            </a:p>
          </p:txBody>
        </p:sp>
        <p:sp>
          <p:nvSpPr>
            <p:cNvPr id="118" name="object 25">
              <a:extLst>
                <a:ext uri="{FF2B5EF4-FFF2-40B4-BE49-F238E27FC236}">
                  <a16:creationId xmlns:a16="http://schemas.microsoft.com/office/drawing/2014/main" id="{112E895C-7783-4D7A-9FD7-A6AEE787F558}"/>
                </a:ext>
              </a:extLst>
            </p:cNvPr>
            <p:cNvSpPr txBox="1"/>
            <p:nvPr/>
          </p:nvSpPr>
          <p:spPr>
            <a:xfrm>
              <a:off x="5325903" y="3933519"/>
              <a:ext cx="113563" cy="161036"/>
            </a:xfrm>
            <a:prstGeom prst="rect">
              <a:avLst/>
            </a:prstGeom>
          </p:spPr>
          <p:txBody>
            <a:bodyPr wrap="square" lIns="0" tIns="0" rIns="0" bIns="0" rtlCol="0">
              <a:noAutofit/>
            </a:bodyPr>
            <a:lstStyle/>
            <a:p>
              <a:pPr marL="12700">
                <a:lnSpc>
                  <a:spcPts val="1185"/>
                </a:lnSpc>
                <a:spcBef>
                  <a:spcPts val="59"/>
                </a:spcBef>
              </a:pPr>
              <a:r>
                <a:rPr sz="1050" i="1" dirty="0">
                  <a:latin typeface="Times New Roman"/>
                  <a:cs typeface="Times New Roman"/>
                </a:rPr>
                <a:t>1</a:t>
              </a:r>
              <a:endParaRPr sz="1050">
                <a:latin typeface="Times New Roman"/>
                <a:cs typeface="Times New Roman"/>
              </a:endParaRPr>
            </a:p>
          </p:txBody>
        </p:sp>
        <p:sp>
          <p:nvSpPr>
            <p:cNvPr id="120" name="object 19">
              <a:extLst>
                <a:ext uri="{FF2B5EF4-FFF2-40B4-BE49-F238E27FC236}">
                  <a16:creationId xmlns:a16="http://schemas.microsoft.com/office/drawing/2014/main" id="{45E8D6B5-9CD5-42E1-9E3D-E5B99698B324}"/>
                </a:ext>
              </a:extLst>
            </p:cNvPr>
            <p:cNvSpPr txBox="1"/>
            <p:nvPr/>
          </p:nvSpPr>
          <p:spPr>
            <a:xfrm rot="16200000">
              <a:off x="5031052" y="3632371"/>
              <a:ext cx="1302982" cy="219710"/>
            </a:xfrm>
            <a:prstGeom prst="rect">
              <a:avLst/>
            </a:prstGeom>
          </p:spPr>
          <p:txBody>
            <a:bodyPr wrap="square" lIns="0" tIns="0" rIns="0" bIns="0" rtlCol="0">
              <a:noAutofit/>
            </a:bodyPr>
            <a:lstStyle/>
            <a:p>
              <a:pPr marL="12700">
                <a:lnSpc>
                  <a:spcPts val="1730"/>
                </a:lnSpc>
                <a:spcBef>
                  <a:spcPts val="86"/>
                </a:spcBef>
              </a:pPr>
              <a:r>
                <a:rPr sz="1600" spc="4" dirty="0">
                  <a:latin typeface="Arial"/>
                  <a:cs typeface="Arial"/>
                </a:rPr>
                <a:t>P</a:t>
              </a:r>
              <a:r>
                <a:rPr sz="1600" dirty="0">
                  <a:latin typeface="Arial"/>
                  <a:cs typeface="Arial"/>
                </a:rPr>
                <a:t>a</a:t>
              </a:r>
              <a:r>
                <a:rPr sz="1600" spc="-4" dirty="0">
                  <a:latin typeface="Arial"/>
                  <a:cs typeface="Arial"/>
                </a:rPr>
                <a:t>r</a:t>
              </a:r>
              <a:r>
                <a:rPr sz="1600" spc="4" dirty="0">
                  <a:latin typeface="Arial"/>
                  <a:cs typeface="Arial"/>
                </a:rPr>
                <a:t>si</a:t>
              </a:r>
              <a:r>
                <a:rPr sz="1600" dirty="0">
                  <a:latin typeface="Arial"/>
                  <a:cs typeface="Arial"/>
                </a:rPr>
                <a:t>ng</a:t>
              </a:r>
              <a:r>
                <a:rPr sz="1600" spc="-64" dirty="0">
                  <a:latin typeface="Arial"/>
                  <a:cs typeface="Arial"/>
                </a:rPr>
                <a:t> </a:t>
              </a:r>
              <a:r>
                <a:rPr sz="1600" spc="4" dirty="0">
                  <a:latin typeface="Arial"/>
                  <a:cs typeface="Arial"/>
                </a:rPr>
                <a:t>S</a:t>
              </a:r>
              <a:r>
                <a:rPr sz="1600" dirty="0">
                  <a:latin typeface="Arial"/>
                  <a:cs typeface="Arial"/>
                </a:rPr>
                <a:t>ta</a:t>
              </a:r>
              <a:r>
                <a:rPr sz="1600" spc="4" dirty="0">
                  <a:latin typeface="Arial"/>
                  <a:cs typeface="Arial"/>
                </a:rPr>
                <a:t>c</a:t>
              </a:r>
              <a:r>
                <a:rPr sz="1600" dirty="0">
                  <a:latin typeface="Arial"/>
                  <a:cs typeface="Arial"/>
                </a:rPr>
                <a:t>k</a:t>
              </a:r>
            </a:p>
          </p:txBody>
        </p:sp>
        <p:sp>
          <p:nvSpPr>
            <p:cNvPr id="122" name="object 18">
              <a:extLst>
                <a:ext uri="{FF2B5EF4-FFF2-40B4-BE49-F238E27FC236}">
                  <a16:creationId xmlns:a16="http://schemas.microsoft.com/office/drawing/2014/main" id="{D1B52DA2-5932-47B4-92E3-FE55FDEBC03F}"/>
                </a:ext>
              </a:extLst>
            </p:cNvPr>
            <p:cNvSpPr txBox="1"/>
            <p:nvPr/>
          </p:nvSpPr>
          <p:spPr>
            <a:xfrm>
              <a:off x="3124200" y="3340099"/>
              <a:ext cx="838200" cy="184150"/>
            </a:xfrm>
            <a:prstGeom prst="rect">
              <a:avLst/>
            </a:prstGeom>
          </p:spPr>
          <p:txBody>
            <a:bodyPr wrap="square" lIns="0" tIns="0" rIns="0" bIns="0" rtlCol="0">
              <a:noAutofit/>
            </a:bodyPr>
            <a:lstStyle/>
            <a:p>
              <a:pPr marL="25400">
                <a:lnSpc>
                  <a:spcPts val="1000"/>
                </a:lnSpc>
              </a:pPr>
              <a:endParaRPr sz="1000"/>
            </a:p>
          </p:txBody>
        </p:sp>
        <p:sp>
          <p:nvSpPr>
            <p:cNvPr id="124" name="object 17">
              <a:extLst>
                <a:ext uri="{FF2B5EF4-FFF2-40B4-BE49-F238E27FC236}">
                  <a16:creationId xmlns:a16="http://schemas.microsoft.com/office/drawing/2014/main" id="{8FFDFFD8-C724-470A-AA08-C043CC0A09D6}"/>
                </a:ext>
              </a:extLst>
            </p:cNvPr>
            <p:cNvSpPr txBox="1"/>
            <p:nvPr/>
          </p:nvSpPr>
          <p:spPr>
            <a:xfrm>
              <a:off x="3962400" y="3340099"/>
              <a:ext cx="838200" cy="184150"/>
            </a:xfrm>
            <a:prstGeom prst="rect">
              <a:avLst/>
            </a:prstGeom>
          </p:spPr>
          <p:txBody>
            <a:bodyPr wrap="square" lIns="0" tIns="0" rIns="0" bIns="0" rtlCol="0">
              <a:noAutofit/>
            </a:bodyPr>
            <a:lstStyle/>
            <a:p>
              <a:pPr marL="25400">
                <a:lnSpc>
                  <a:spcPts val="1000"/>
                </a:lnSpc>
              </a:pPr>
              <a:endParaRPr sz="1000"/>
            </a:p>
          </p:txBody>
        </p:sp>
        <p:sp>
          <p:nvSpPr>
            <p:cNvPr id="126" name="object 16">
              <a:extLst>
                <a:ext uri="{FF2B5EF4-FFF2-40B4-BE49-F238E27FC236}">
                  <a16:creationId xmlns:a16="http://schemas.microsoft.com/office/drawing/2014/main" id="{3EFD2F32-5CFF-4FB6-94DD-BD0FA18F7C8B}"/>
                </a:ext>
              </a:extLst>
            </p:cNvPr>
            <p:cNvSpPr txBox="1"/>
            <p:nvPr/>
          </p:nvSpPr>
          <p:spPr>
            <a:xfrm>
              <a:off x="3124200" y="3524249"/>
              <a:ext cx="1676400" cy="438150"/>
            </a:xfrm>
            <a:prstGeom prst="rect">
              <a:avLst/>
            </a:prstGeom>
          </p:spPr>
          <p:txBody>
            <a:bodyPr wrap="square" lIns="0" tIns="0" rIns="0" bIns="0" rtlCol="0">
              <a:noAutofit/>
            </a:bodyPr>
            <a:lstStyle/>
            <a:p>
              <a:pPr>
                <a:lnSpc>
                  <a:spcPts val="850"/>
                </a:lnSpc>
                <a:spcBef>
                  <a:spcPts val="23"/>
                </a:spcBef>
              </a:pPr>
              <a:endParaRPr sz="850" dirty="0"/>
            </a:p>
            <a:p>
              <a:pPr marL="149350" algn="ctr">
                <a:lnSpc>
                  <a:spcPct val="95825"/>
                </a:lnSpc>
              </a:pPr>
              <a:r>
                <a:rPr dirty="0">
                  <a:latin typeface="Arial"/>
                  <a:cs typeface="Arial"/>
                </a:rPr>
                <a:t>P</a:t>
              </a:r>
              <a:r>
                <a:rPr spc="-4" dirty="0">
                  <a:latin typeface="Arial"/>
                  <a:cs typeface="Arial"/>
                </a:rPr>
                <a:t>a</a:t>
              </a:r>
              <a:r>
                <a:rPr dirty="0">
                  <a:latin typeface="Arial"/>
                  <a:cs typeface="Arial"/>
                </a:rPr>
                <a:t>rs</a:t>
              </a:r>
              <a:r>
                <a:rPr spc="-4" dirty="0">
                  <a:latin typeface="Arial"/>
                  <a:cs typeface="Arial"/>
                </a:rPr>
                <a:t>in</a:t>
              </a:r>
              <a:r>
                <a:rPr dirty="0">
                  <a:latin typeface="Arial"/>
                  <a:cs typeface="Arial"/>
                </a:rPr>
                <a:t>g</a:t>
              </a:r>
              <a:r>
                <a:rPr spc="-34" dirty="0">
                  <a:latin typeface="Arial"/>
                  <a:cs typeface="Arial"/>
                </a:rPr>
                <a:t> </a:t>
              </a:r>
              <a:r>
                <a:rPr spc="-189" dirty="0">
                  <a:latin typeface="Arial"/>
                  <a:cs typeface="Arial"/>
                </a:rPr>
                <a:t>T</a:t>
              </a:r>
              <a:r>
                <a:rPr spc="-4" dirty="0">
                  <a:latin typeface="Arial"/>
                  <a:cs typeface="Arial"/>
                </a:rPr>
                <a:t>abl</a:t>
              </a:r>
              <a:r>
                <a:rPr dirty="0">
                  <a:latin typeface="Arial"/>
                  <a:cs typeface="Arial"/>
                </a:rPr>
                <a:t>e</a:t>
              </a:r>
            </a:p>
          </p:txBody>
        </p:sp>
        <p:sp>
          <p:nvSpPr>
            <p:cNvPr id="128" name="object 15">
              <a:extLst>
                <a:ext uri="{FF2B5EF4-FFF2-40B4-BE49-F238E27FC236}">
                  <a16:creationId xmlns:a16="http://schemas.microsoft.com/office/drawing/2014/main" id="{757148E6-4916-404E-8005-50A849F8DE06}"/>
                </a:ext>
              </a:extLst>
            </p:cNvPr>
            <p:cNvSpPr txBox="1"/>
            <p:nvPr/>
          </p:nvSpPr>
          <p:spPr>
            <a:xfrm>
              <a:off x="3124200" y="3962399"/>
              <a:ext cx="838200" cy="457200"/>
            </a:xfrm>
            <a:prstGeom prst="rect">
              <a:avLst/>
            </a:prstGeom>
          </p:spPr>
          <p:txBody>
            <a:bodyPr wrap="square" lIns="0" tIns="0" rIns="0" bIns="0" rtlCol="0">
              <a:noAutofit/>
            </a:bodyPr>
            <a:lstStyle/>
            <a:p>
              <a:pPr>
                <a:lnSpc>
                  <a:spcPts val="650"/>
                </a:lnSpc>
                <a:spcBef>
                  <a:spcPts val="13"/>
                </a:spcBef>
              </a:pPr>
              <a:endParaRPr sz="650" dirty="0"/>
            </a:p>
            <a:p>
              <a:pPr marL="108202">
                <a:lnSpc>
                  <a:spcPct val="95825"/>
                </a:lnSpc>
              </a:pPr>
              <a:r>
                <a:rPr spc="-4" dirty="0">
                  <a:latin typeface="Arial"/>
                  <a:cs typeface="Arial"/>
                </a:rPr>
                <a:t>a</a:t>
              </a:r>
              <a:r>
                <a:rPr dirty="0">
                  <a:latin typeface="Arial"/>
                  <a:cs typeface="Arial"/>
                </a:rPr>
                <a:t>c</a:t>
              </a:r>
              <a:r>
                <a:rPr spc="4" dirty="0">
                  <a:latin typeface="Arial"/>
                  <a:cs typeface="Arial"/>
                </a:rPr>
                <a:t>t</a:t>
              </a:r>
              <a:r>
                <a:rPr spc="-4" dirty="0">
                  <a:latin typeface="Arial"/>
                  <a:cs typeface="Arial"/>
                </a:rPr>
                <a:t>ion</a:t>
              </a:r>
              <a:endParaRPr dirty="0">
                <a:latin typeface="Arial"/>
                <a:cs typeface="Arial"/>
              </a:endParaRPr>
            </a:p>
          </p:txBody>
        </p:sp>
        <p:sp>
          <p:nvSpPr>
            <p:cNvPr id="130" name="object 14">
              <a:extLst>
                <a:ext uri="{FF2B5EF4-FFF2-40B4-BE49-F238E27FC236}">
                  <a16:creationId xmlns:a16="http://schemas.microsoft.com/office/drawing/2014/main" id="{738240C8-C6A4-49BA-9F70-34A634273B66}"/>
                </a:ext>
              </a:extLst>
            </p:cNvPr>
            <p:cNvSpPr txBox="1"/>
            <p:nvPr/>
          </p:nvSpPr>
          <p:spPr>
            <a:xfrm>
              <a:off x="3962400" y="3962399"/>
              <a:ext cx="838200" cy="457200"/>
            </a:xfrm>
            <a:prstGeom prst="rect">
              <a:avLst/>
            </a:prstGeom>
          </p:spPr>
          <p:txBody>
            <a:bodyPr wrap="square" lIns="0" tIns="0" rIns="0" bIns="0" rtlCol="0">
              <a:noAutofit/>
            </a:bodyPr>
            <a:lstStyle/>
            <a:p>
              <a:pPr>
                <a:lnSpc>
                  <a:spcPts val="650"/>
                </a:lnSpc>
                <a:spcBef>
                  <a:spcPts val="13"/>
                </a:spcBef>
              </a:pPr>
              <a:endParaRPr sz="650"/>
            </a:p>
            <a:p>
              <a:pPr marL="196381">
                <a:lnSpc>
                  <a:spcPct val="95825"/>
                </a:lnSpc>
              </a:pPr>
              <a:r>
                <a:rPr spc="-4" dirty="0">
                  <a:latin typeface="Arial"/>
                  <a:cs typeface="Arial"/>
                </a:rPr>
                <a:t>go</a:t>
              </a:r>
              <a:r>
                <a:rPr spc="4" dirty="0">
                  <a:latin typeface="Arial"/>
                  <a:cs typeface="Arial"/>
                </a:rPr>
                <a:t>t</a:t>
              </a:r>
              <a:r>
                <a:rPr dirty="0">
                  <a:latin typeface="Arial"/>
                  <a:cs typeface="Arial"/>
                </a:rPr>
                <a:t>o</a:t>
              </a:r>
              <a:endParaRPr>
                <a:latin typeface="Arial"/>
                <a:cs typeface="Arial"/>
              </a:endParaRPr>
            </a:p>
          </p:txBody>
        </p:sp>
        <p:sp>
          <p:nvSpPr>
            <p:cNvPr id="132" name="object 13">
              <a:extLst>
                <a:ext uri="{FF2B5EF4-FFF2-40B4-BE49-F238E27FC236}">
                  <a16:creationId xmlns:a16="http://schemas.microsoft.com/office/drawing/2014/main" id="{D122474A-3C47-4C99-A38D-0440BCC64CC3}"/>
                </a:ext>
              </a:extLst>
            </p:cNvPr>
            <p:cNvSpPr txBox="1"/>
            <p:nvPr/>
          </p:nvSpPr>
          <p:spPr>
            <a:xfrm>
              <a:off x="5181600" y="2911474"/>
              <a:ext cx="304800" cy="304800"/>
            </a:xfrm>
            <a:prstGeom prst="rect">
              <a:avLst/>
            </a:prstGeom>
          </p:spPr>
          <p:txBody>
            <a:bodyPr wrap="square" lIns="0" tIns="0" rIns="0" bIns="0" rtlCol="0">
              <a:noAutofit/>
            </a:bodyPr>
            <a:lstStyle/>
            <a:p>
              <a:pPr marL="64007">
                <a:lnSpc>
                  <a:spcPts val="2050"/>
                </a:lnSpc>
                <a:spcBef>
                  <a:spcPts val="102"/>
                </a:spcBef>
              </a:pPr>
              <a:r>
                <a:rPr sz="2400" i="1" spc="4" baseline="7246" dirty="0">
                  <a:latin typeface="Times New Roman"/>
                  <a:cs typeface="Times New Roman"/>
                </a:rPr>
                <a:t>s</a:t>
              </a:r>
              <a:r>
                <a:rPr sz="1575" i="1" baseline="-8282" dirty="0">
                  <a:latin typeface="Times New Roman"/>
                  <a:cs typeface="Times New Roman"/>
                </a:rPr>
                <a:t>m</a:t>
              </a:r>
              <a:endParaRPr sz="1050">
                <a:latin typeface="Times New Roman"/>
                <a:cs typeface="Times New Roman"/>
              </a:endParaRPr>
            </a:p>
          </p:txBody>
        </p:sp>
        <p:sp>
          <p:nvSpPr>
            <p:cNvPr id="134" name="object 12">
              <a:extLst>
                <a:ext uri="{FF2B5EF4-FFF2-40B4-BE49-F238E27FC236}">
                  <a16:creationId xmlns:a16="http://schemas.microsoft.com/office/drawing/2014/main" id="{D481A86E-E979-4ADE-86A7-D0AA9FEFD3AA}"/>
                </a:ext>
              </a:extLst>
            </p:cNvPr>
            <p:cNvSpPr txBox="1"/>
            <p:nvPr/>
          </p:nvSpPr>
          <p:spPr>
            <a:xfrm>
              <a:off x="5181600" y="3216275"/>
              <a:ext cx="304800" cy="288925"/>
            </a:xfrm>
            <a:prstGeom prst="rect">
              <a:avLst/>
            </a:prstGeom>
          </p:spPr>
          <p:txBody>
            <a:bodyPr wrap="square" lIns="0" tIns="0" rIns="0" bIns="0" rtlCol="0">
              <a:noAutofit/>
            </a:bodyPr>
            <a:lstStyle/>
            <a:p>
              <a:pPr marL="25400">
                <a:lnSpc>
                  <a:spcPts val="1000"/>
                </a:lnSpc>
              </a:pPr>
              <a:endParaRPr sz="1000"/>
            </a:p>
          </p:txBody>
        </p:sp>
        <p:sp>
          <p:nvSpPr>
            <p:cNvPr id="136" name="object 11">
              <a:extLst>
                <a:ext uri="{FF2B5EF4-FFF2-40B4-BE49-F238E27FC236}">
                  <a16:creationId xmlns:a16="http://schemas.microsoft.com/office/drawing/2014/main" id="{ED124C03-AF3C-4915-A445-D8158FFB78B4}"/>
                </a:ext>
              </a:extLst>
            </p:cNvPr>
            <p:cNvSpPr txBox="1"/>
            <p:nvPr/>
          </p:nvSpPr>
          <p:spPr>
            <a:xfrm>
              <a:off x="5181600" y="3505199"/>
              <a:ext cx="304800" cy="304800"/>
            </a:xfrm>
            <a:prstGeom prst="rect">
              <a:avLst/>
            </a:prstGeom>
          </p:spPr>
          <p:txBody>
            <a:bodyPr wrap="square" lIns="0" tIns="0" rIns="0" bIns="0" rtlCol="0">
              <a:noAutofit/>
            </a:bodyPr>
            <a:lstStyle/>
            <a:p>
              <a:pPr marL="25400">
                <a:lnSpc>
                  <a:spcPts val="1000"/>
                </a:lnSpc>
              </a:pPr>
              <a:endParaRPr sz="1000"/>
            </a:p>
          </p:txBody>
        </p:sp>
        <p:sp>
          <p:nvSpPr>
            <p:cNvPr id="138" name="object 10">
              <a:extLst>
                <a:ext uri="{FF2B5EF4-FFF2-40B4-BE49-F238E27FC236}">
                  <a16:creationId xmlns:a16="http://schemas.microsoft.com/office/drawing/2014/main" id="{3484286C-C4C9-4FC8-85CF-BE91829E8DA3}"/>
                </a:ext>
              </a:extLst>
            </p:cNvPr>
            <p:cNvSpPr txBox="1"/>
            <p:nvPr/>
          </p:nvSpPr>
          <p:spPr>
            <a:xfrm>
              <a:off x="5181600" y="3809999"/>
              <a:ext cx="304800" cy="304800"/>
            </a:xfrm>
            <a:prstGeom prst="rect">
              <a:avLst/>
            </a:prstGeom>
          </p:spPr>
          <p:txBody>
            <a:bodyPr wrap="square" lIns="0" tIns="0" rIns="0" bIns="0" rtlCol="0">
              <a:noAutofit/>
            </a:bodyPr>
            <a:lstStyle/>
            <a:p>
              <a:pPr marL="77754">
                <a:lnSpc>
                  <a:spcPct val="95825"/>
                </a:lnSpc>
                <a:spcBef>
                  <a:spcPts val="55"/>
                </a:spcBef>
              </a:pPr>
              <a:r>
                <a:rPr sz="1600" i="1" dirty="0">
                  <a:latin typeface="Times New Roman"/>
                  <a:cs typeface="Times New Roman"/>
                </a:rPr>
                <a:t>s</a:t>
              </a:r>
              <a:endParaRPr sz="1600">
                <a:latin typeface="Times New Roman"/>
                <a:cs typeface="Times New Roman"/>
              </a:endParaRPr>
            </a:p>
          </p:txBody>
        </p:sp>
        <p:sp>
          <p:nvSpPr>
            <p:cNvPr id="140" name="object 9">
              <a:extLst>
                <a:ext uri="{FF2B5EF4-FFF2-40B4-BE49-F238E27FC236}">
                  <a16:creationId xmlns:a16="http://schemas.microsoft.com/office/drawing/2014/main" id="{098A18EB-8522-4D50-BE2A-5AE5BEA969D8}"/>
                </a:ext>
              </a:extLst>
            </p:cNvPr>
            <p:cNvSpPr txBox="1"/>
            <p:nvPr/>
          </p:nvSpPr>
          <p:spPr>
            <a:xfrm>
              <a:off x="5181600" y="4114799"/>
              <a:ext cx="304800" cy="304800"/>
            </a:xfrm>
            <a:prstGeom prst="rect">
              <a:avLst/>
            </a:prstGeom>
          </p:spPr>
          <p:txBody>
            <a:bodyPr wrap="square" lIns="0" tIns="0" rIns="0" bIns="0" rtlCol="0">
              <a:noAutofit/>
            </a:bodyPr>
            <a:lstStyle/>
            <a:p>
              <a:pPr marL="77754">
                <a:lnSpc>
                  <a:spcPts val="1839"/>
                </a:lnSpc>
                <a:spcBef>
                  <a:spcPts val="55"/>
                </a:spcBef>
              </a:pPr>
              <a:r>
                <a:rPr sz="1600" i="1" spc="4" dirty="0">
                  <a:latin typeface="Times New Roman"/>
                  <a:cs typeface="Times New Roman"/>
                </a:rPr>
                <a:t>s</a:t>
              </a:r>
              <a:r>
                <a:rPr sz="1575" i="1" baseline="-22086" dirty="0">
                  <a:latin typeface="Times New Roman"/>
                  <a:cs typeface="Times New Roman"/>
                </a:rPr>
                <a:t>0</a:t>
              </a:r>
              <a:endParaRPr sz="1050">
                <a:latin typeface="Times New Roman"/>
                <a:cs typeface="Times New Roman"/>
              </a:endParaRPr>
            </a:p>
          </p:txBody>
        </p:sp>
        <p:sp>
          <p:nvSpPr>
            <p:cNvPr id="142" name="object 8">
              <a:extLst>
                <a:ext uri="{FF2B5EF4-FFF2-40B4-BE49-F238E27FC236}">
                  <a16:creationId xmlns:a16="http://schemas.microsoft.com/office/drawing/2014/main" id="{54C90252-FEEB-4C16-9A87-2F1297191A3A}"/>
                </a:ext>
              </a:extLst>
            </p:cNvPr>
            <p:cNvSpPr txBox="1"/>
            <p:nvPr/>
          </p:nvSpPr>
          <p:spPr>
            <a:xfrm>
              <a:off x="3124200" y="2609849"/>
              <a:ext cx="1676400" cy="666750"/>
            </a:xfrm>
            <a:prstGeom prst="rect">
              <a:avLst/>
            </a:prstGeom>
          </p:spPr>
          <p:txBody>
            <a:bodyPr wrap="square" lIns="0" tIns="0" rIns="0" bIns="0" rtlCol="0">
              <a:noAutofit/>
            </a:bodyPr>
            <a:lstStyle/>
            <a:p>
              <a:pPr>
                <a:lnSpc>
                  <a:spcPts val="600"/>
                </a:lnSpc>
                <a:spcBef>
                  <a:spcPts val="23"/>
                </a:spcBef>
              </a:pPr>
              <a:endParaRPr sz="600" dirty="0"/>
            </a:p>
            <a:p>
              <a:pPr marL="292514" marR="294378" algn="ctr">
                <a:lnSpc>
                  <a:spcPct val="95825"/>
                </a:lnSpc>
              </a:pPr>
              <a:r>
                <a:rPr spc="-4" dirty="0">
                  <a:latin typeface="Arial"/>
                  <a:cs typeface="Arial"/>
                </a:rPr>
                <a:t>L</a:t>
              </a:r>
              <a:r>
                <a:rPr dirty="0">
                  <a:latin typeface="Arial"/>
                  <a:cs typeface="Arial"/>
                </a:rPr>
                <a:t>R</a:t>
              </a:r>
              <a:r>
                <a:rPr spc="-9" dirty="0">
                  <a:latin typeface="Arial"/>
                  <a:cs typeface="Arial"/>
                </a:rPr>
                <a:t> </a:t>
              </a:r>
              <a:r>
                <a:rPr dirty="0">
                  <a:latin typeface="Arial"/>
                  <a:cs typeface="Arial"/>
                </a:rPr>
                <a:t>P</a:t>
              </a:r>
              <a:r>
                <a:rPr spc="-4" dirty="0">
                  <a:latin typeface="Arial"/>
                  <a:cs typeface="Arial"/>
                </a:rPr>
                <a:t>a</a:t>
              </a:r>
              <a:r>
                <a:rPr dirty="0">
                  <a:latin typeface="Arial"/>
                  <a:cs typeface="Arial"/>
                </a:rPr>
                <a:t>rs</a:t>
              </a:r>
              <a:r>
                <a:rPr spc="-4" dirty="0">
                  <a:latin typeface="Arial"/>
                  <a:cs typeface="Arial"/>
                </a:rPr>
                <a:t>er</a:t>
              </a:r>
              <a:endParaRPr dirty="0">
                <a:latin typeface="Arial"/>
                <a:cs typeface="Arial"/>
              </a:endParaRPr>
            </a:p>
            <a:p>
              <a:pPr marL="504024" marR="504677" algn="ctr">
                <a:lnSpc>
                  <a:spcPct val="95825"/>
                </a:lnSpc>
                <a:spcBef>
                  <a:spcPts val="90"/>
                </a:spcBef>
              </a:pPr>
              <a:r>
                <a:rPr spc="-4" dirty="0">
                  <a:latin typeface="Arial"/>
                  <a:cs typeface="Arial"/>
                </a:rPr>
                <a:t>D</a:t>
              </a:r>
              <a:r>
                <a:rPr dirty="0">
                  <a:latin typeface="Arial"/>
                  <a:cs typeface="Arial"/>
                </a:rPr>
                <a:t>r</a:t>
              </a:r>
              <a:r>
                <a:rPr spc="-4" dirty="0">
                  <a:latin typeface="Arial"/>
                  <a:cs typeface="Arial"/>
                </a:rPr>
                <a:t>i</a:t>
              </a:r>
              <a:r>
                <a:rPr dirty="0">
                  <a:latin typeface="Arial"/>
                  <a:cs typeface="Arial"/>
                </a:rPr>
                <a:t>v</a:t>
              </a:r>
              <a:r>
                <a:rPr spc="-4" dirty="0">
                  <a:latin typeface="Arial"/>
                  <a:cs typeface="Arial"/>
                </a:rPr>
                <a:t>e</a:t>
              </a:r>
              <a:r>
                <a:rPr dirty="0">
                  <a:latin typeface="Arial"/>
                  <a:cs typeface="Arial"/>
                </a:rPr>
                <a:t>r</a:t>
              </a:r>
            </a:p>
          </p:txBody>
        </p:sp>
        <p:sp>
          <p:nvSpPr>
            <p:cNvPr id="144" name="object 7">
              <a:extLst>
                <a:ext uri="{FF2B5EF4-FFF2-40B4-BE49-F238E27FC236}">
                  <a16:creationId xmlns:a16="http://schemas.microsoft.com/office/drawing/2014/main" id="{5E17274E-EADE-4215-A48E-C88891AF2808}"/>
                </a:ext>
              </a:extLst>
            </p:cNvPr>
            <p:cNvSpPr txBox="1"/>
            <p:nvPr/>
          </p:nvSpPr>
          <p:spPr>
            <a:xfrm>
              <a:off x="4800600" y="2609849"/>
              <a:ext cx="317500" cy="133350"/>
            </a:xfrm>
            <a:prstGeom prst="rect">
              <a:avLst/>
            </a:prstGeom>
          </p:spPr>
          <p:txBody>
            <a:bodyPr wrap="square" lIns="0" tIns="0" rIns="0" bIns="0" rtlCol="0">
              <a:noAutofit/>
            </a:bodyPr>
            <a:lstStyle/>
            <a:p>
              <a:pPr marL="25400">
                <a:lnSpc>
                  <a:spcPts val="1000"/>
                </a:lnSpc>
              </a:pPr>
              <a:endParaRPr sz="1000"/>
            </a:p>
          </p:txBody>
        </p:sp>
        <p:sp>
          <p:nvSpPr>
            <p:cNvPr id="146" name="object 6">
              <a:extLst>
                <a:ext uri="{FF2B5EF4-FFF2-40B4-BE49-F238E27FC236}">
                  <a16:creationId xmlns:a16="http://schemas.microsoft.com/office/drawing/2014/main" id="{377F481A-CD75-4092-BE1F-DFB782FB91BA}"/>
                </a:ext>
              </a:extLst>
            </p:cNvPr>
            <p:cNvSpPr txBox="1"/>
            <p:nvPr/>
          </p:nvSpPr>
          <p:spPr>
            <a:xfrm>
              <a:off x="4800600" y="2743199"/>
              <a:ext cx="317500" cy="533400"/>
            </a:xfrm>
            <a:prstGeom prst="rect">
              <a:avLst/>
            </a:prstGeom>
          </p:spPr>
          <p:txBody>
            <a:bodyPr wrap="square" lIns="0" tIns="0" rIns="0" bIns="0" rtlCol="0">
              <a:noAutofit/>
            </a:bodyPr>
            <a:lstStyle/>
            <a:p>
              <a:pPr marL="25400">
                <a:lnSpc>
                  <a:spcPts val="1000"/>
                </a:lnSpc>
              </a:pPr>
              <a:endParaRPr sz="1000"/>
            </a:p>
          </p:txBody>
        </p:sp>
        <p:sp>
          <p:nvSpPr>
            <p:cNvPr id="148" name="object 5">
              <a:extLst>
                <a:ext uri="{FF2B5EF4-FFF2-40B4-BE49-F238E27FC236}">
                  <a16:creationId xmlns:a16="http://schemas.microsoft.com/office/drawing/2014/main" id="{A71DDA5D-8C28-491E-98D9-06D2B1357ECF}"/>
                </a:ext>
              </a:extLst>
            </p:cNvPr>
            <p:cNvSpPr txBox="1"/>
            <p:nvPr/>
          </p:nvSpPr>
          <p:spPr>
            <a:xfrm>
              <a:off x="3124200" y="1692274"/>
              <a:ext cx="1676400" cy="609600"/>
            </a:xfrm>
            <a:prstGeom prst="rect">
              <a:avLst/>
            </a:prstGeom>
          </p:spPr>
          <p:txBody>
            <a:bodyPr wrap="square" lIns="0" tIns="0" rIns="0" bIns="0" rtlCol="0">
              <a:noAutofit/>
            </a:bodyPr>
            <a:lstStyle/>
            <a:p>
              <a:pPr>
                <a:lnSpc>
                  <a:spcPts val="1300"/>
                </a:lnSpc>
                <a:spcBef>
                  <a:spcPts val="61"/>
                </a:spcBef>
              </a:pPr>
              <a:endParaRPr sz="1300" dirty="0"/>
            </a:p>
            <a:p>
              <a:pPr marL="389882" algn="ctr">
                <a:lnSpc>
                  <a:spcPct val="95825"/>
                </a:lnSpc>
              </a:pPr>
              <a:r>
                <a:rPr dirty="0">
                  <a:latin typeface="Arial"/>
                  <a:cs typeface="Arial"/>
                </a:rPr>
                <a:t>Sc</a:t>
              </a:r>
              <a:r>
                <a:rPr spc="-4" dirty="0">
                  <a:latin typeface="Arial"/>
                  <a:cs typeface="Arial"/>
                </a:rPr>
                <a:t>anner</a:t>
              </a:r>
              <a:endParaRPr dirty="0">
                <a:latin typeface="Arial"/>
                <a:cs typeface="Arial"/>
              </a:endParaRPr>
            </a:p>
          </p:txBody>
        </p:sp>
        <p:sp>
          <p:nvSpPr>
            <p:cNvPr id="150" name="object 4">
              <a:extLst>
                <a:ext uri="{FF2B5EF4-FFF2-40B4-BE49-F238E27FC236}">
                  <a16:creationId xmlns:a16="http://schemas.microsoft.com/office/drawing/2014/main" id="{F48181B4-376D-4E26-BD82-3F340659F246}"/>
                </a:ext>
              </a:extLst>
            </p:cNvPr>
            <p:cNvSpPr txBox="1"/>
            <p:nvPr/>
          </p:nvSpPr>
          <p:spPr>
            <a:xfrm>
              <a:off x="3124200" y="2301874"/>
              <a:ext cx="838200" cy="241300"/>
            </a:xfrm>
            <a:prstGeom prst="rect">
              <a:avLst/>
            </a:prstGeom>
          </p:spPr>
          <p:txBody>
            <a:bodyPr wrap="square" lIns="0" tIns="0" rIns="0" bIns="0" rtlCol="0">
              <a:noAutofit/>
            </a:bodyPr>
            <a:lstStyle/>
            <a:p>
              <a:pPr marL="25400">
                <a:lnSpc>
                  <a:spcPts val="1000"/>
                </a:lnSpc>
              </a:pPr>
              <a:endParaRPr sz="1000"/>
            </a:p>
          </p:txBody>
        </p:sp>
        <p:sp>
          <p:nvSpPr>
            <p:cNvPr id="152" name="object 3">
              <a:extLst>
                <a:ext uri="{FF2B5EF4-FFF2-40B4-BE49-F238E27FC236}">
                  <a16:creationId xmlns:a16="http://schemas.microsoft.com/office/drawing/2014/main" id="{C0AE3AA7-73BB-4127-A170-09A2E1D9FDA6}"/>
                </a:ext>
              </a:extLst>
            </p:cNvPr>
            <p:cNvSpPr txBox="1"/>
            <p:nvPr/>
          </p:nvSpPr>
          <p:spPr>
            <a:xfrm>
              <a:off x="3962400" y="2301874"/>
              <a:ext cx="838200" cy="241300"/>
            </a:xfrm>
            <a:prstGeom prst="rect">
              <a:avLst/>
            </a:prstGeom>
          </p:spPr>
          <p:txBody>
            <a:bodyPr wrap="square" lIns="0" tIns="0" rIns="0" bIns="0" rtlCol="0">
              <a:noAutofit/>
            </a:bodyPr>
            <a:lstStyle/>
            <a:p>
              <a:pPr marL="157288">
                <a:lnSpc>
                  <a:spcPts val="1735"/>
                </a:lnSpc>
                <a:spcBef>
                  <a:spcPts val="251"/>
                </a:spcBef>
              </a:pPr>
              <a:endParaRPr sz="1600" dirty="0">
                <a:latin typeface="Times New Roman"/>
                <a:cs typeface="Times New Roman"/>
              </a:endParaRPr>
            </a:p>
          </p:txBody>
        </p:sp>
      </p:grpSp>
      <p:pic>
        <p:nvPicPr>
          <p:cNvPr id="48" name="Picture 47">
            <a:extLst>
              <a:ext uri="{FF2B5EF4-FFF2-40B4-BE49-F238E27FC236}">
                <a16:creationId xmlns:a16="http://schemas.microsoft.com/office/drawing/2014/main" id="{11AF111E-CC48-477F-A722-52388A984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3399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heel(1)">
                                      <p:cBhvr>
                                        <p:cTn id="7"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AC7123-4D8F-4BC3-9C1C-0B8B70A2859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spc="-4" dirty="0">
                <a:solidFill>
                  <a:schemeClr val="tx1"/>
                </a:solidFill>
                <a:latin typeface="+mj-lt"/>
                <a:cs typeface="Arial"/>
              </a:rPr>
              <a:t>Structure of L</a:t>
            </a:r>
            <a:r>
              <a:rPr lang="en-IN" sz="2400" dirty="0">
                <a:solidFill>
                  <a:schemeClr val="tx1"/>
                </a:solidFill>
                <a:latin typeface="+mj-lt"/>
                <a:cs typeface="Arial"/>
              </a:rPr>
              <a:t>R P</a:t>
            </a:r>
            <a:r>
              <a:rPr lang="en-IN" sz="2400" spc="-4" dirty="0">
                <a:solidFill>
                  <a:schemeClr val="tx1"/>
                </a:solidFill>
                <a:latin typeface="+mj-lt"/>
                <a:cs typeface="Arial"/>
              </a:rPr>
              <a:t>a</a:t>
            </a:r>
            <a:r>
              <a:rPr lang="en-IN" sz="2400" dirty="0">
                <a:solidFill>
                  <a:schemeClr val="tx1"/>
                </a:solidFill>
                <a:latin typeface="+mj-lt"/>
                <a:cs typeface="Arial"/>
              </a:rPr>
              <a:t>r</a:t>
            </a:r>
            <a:r>
              <a:rPr lang="en-IN" sz="2400" spc="4" dirty="0">
                <a:solidFill>
                  <a:schemeClr val="tx1"/>
                </a:solidFill>
                <a:latin typeface="+mj-lt"/>
                <a:cs typeface="Arial"/>
              </a:rPr>
              <a:t>s</a:t>
            </a:r>
            <a:r>
              <a:rPr lang="en-IN" sz="2400" spc="-4" dirty="0">
                <a:solidFill>
                  <a:schemeClr val="tx1"/>
                </a:solidFill>
                <a:latin typeface="+mj-lt"/>
                <a:cs typeface="Arial"/>
              </a:rPr>
              <a:t>e</a:t>
            </a:r>
            <a:r>
              <a:rPr lang="en-IN" sz="2400" dirty="0">
                <a:solidFill>
                  <a:schemeClr val="tx1"/>
                </a:solidFill>
                <a:latin typeface="+mj-lt"/>
                <a:cs typeface="Arial"/>
              </a:rPr>
              <a:t>r</a:t>
            </a: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Autofit/>
          </a:bodyPr>
          <a:lstStyle/>
          <a:p>
            <a:pPr marL="0" marR="40515" indent="0">
              <a:lnSpc>
                <a:spcPts val="2550"/>
              </a:lnSpc>
              <a:spcBef>
                <a:spcPts val="127"/>
              </a:spcBef>
              <a:buNone/>
            </a:pPr>
            <a:r>
              <a:rPr lang="en-IN" sz="1800" spc="-4" dirty="0">
                <a:latin typeface="Times New Roman" panose="02020603050405020304" pitchFamily="18" charset="0"/>
                <a:cs typeface="Times New Roman" panose="02020603050405020304" pitchFamily="18" charset="0"/>
              </a:rPr>
              <a:t>A</a:t>
            </a:r>
            <a:r>
              <a:rPr lang="en-IN" sz="1800" dirty="0">
                <a:latin typeface="Times New Roman" panose="02020603050405020304" pitchFamily="18" charset="0"/>
                <a:cs typeface="Times New Roman" panose="02020603050405020304" pitchFamily="18" charset="0"/>
              </a:rPr>
              <a:t>n LR pa</a:t>
            </a:r>
            <a:r>
              <a:rPr lang="en-IN" sz="1800" spc="4" dirty="0">
                <a:latin typeface="Times New Roman" panose="02020603050405020304" pitchFamily="18" charset="0"/>
                <a:cs typeface="Times New Roman" panose="02020603050405020304" pitchFamily="18" charset="0"/>
              </a:rPr>
              <a:t>r</a:t>
            </a:r>
            <a:r>
              <a:rPr lang="en-IN" sz="1800" dirty="0">
                <a:latin typeface="Times New Roman" panose="02020603050405020304" pitchFamily="18" charset="0"/>
                <a:cs typeface="Times New Roman" panose="02020603050405020304" pitchFamily="18" charset="0"/>
              </a:rPr>
              <a:t>ser</a:t>
            </a:r>
            <a:r>
              <a:rPr lang="en-IN" sz="1800" spc="-4"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cons</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t</a:t>
            </a:r>
            <a:r>
              <a:rPr lang="en-IN" sz="1800" dirty="0">
                <a:latin typeface="Times New Roman" panose="02020603050405020304" pitchFamily="18" charset="0"/>
                <a:cs typeface="Times New Roman" panose="02020603050405020304" pitchFamily="18" charset="0"/>
              </a:rPr>
              <a:t>s</a:t>
            </a:r>
            <a:r>
              <a:rPr lang="en-IN" sz="1800" spc="-19"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of …</a:t>
            </a:r>
          </a:p>
          <a:p>
            <a:pPr marL="0" marR="40515" indent="0">
              <a:lnSpc>
                <a:spcPts val="2550"/>
              </a:lnSpc>
              <a:spcBef>
                <a:spcPts val="127"/>
              </a:spcBef>
              <a:buNone/>
            </a:pPr>
            <a:endParaRPr lang="en-IN" sz="1800" dirty="0">
              <a:latin typeface="Times New Roman" panose="02020603050405020304" pitchFamily="18" charset="0"/>
              <a:cs typeface="Times New Roman" panose="02020603050405020304" pitchFamily="18" charset="0"/>
            </a:endParaRPr>
          </a:p>
          <a:p>
            <a:pPr marL="127000" marR="40515" indent="0">
              <a:lnSpc>
                <a:spcPct val="95825"/>
              </a:lnSpc>
              <a:spcBef>
                <a:spcPts val="738"/>
              </a:spcBef>
              <a:buNone/>
            </a:pP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a:t>
            </a:r>
            <a:r>
              <a:rPr lang="en-IN" sz="1800" i="1" spc="-39"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a:t>
            </a:r>
          </a:p>
          <a:p>
            <a:pPr marL="815847" marR="40515">
              <a:lnSpc>
                <a:spcPct val="95825"/>
              </a:lnSpc>
              <a:spcBef>
                <a:spcPts val="766"/>
              </a:spcBef>
            </a:pP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a</a:t>
            </a:r>
            <a:r>
              <a:rPr lang="en-IN" sz="1800" spc="-9" dirty="0">
                <a:latin typeface="Times New Roman" panose="02020603050405020304" pitchFamily="18" charset="0"/>
                <a:cs typeface="Times New Roman" panose="02020603050405020304" pitchFamily="18" charset="0"/>
              </a:rPr>
              <a:t>m</a:t>
            </a:r>
            <a:r>
              <a:rPr lang="en-IN" sz="1800" dirty="0">
                <a:latin typeface="Times New Roman" panose="02020603050405020304" pitchFamily="18" charset="0"/>
                <a:cs typeface="Times New Roman" panose="02020603050405020304" pitchFamily="18" charset="0"/>
              </a:rPr>
              <a:t>e dr</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v</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s</a:t>
            </a:r>
            <a:r>
              <a:rPr lang="en-IN" sz="1800" spc="-9"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u</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d</a:t>
            </a:r>
            <a:r>
              <a:rPr lang="en-IN" sz="1800" spc="4"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for</a:t>
            </a:r>
            <a:r>
              <a:rPr lang="en-IN" sz="1800" spc="-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al</a:t>
            </a:r>
            <a:r>
              <a:rPr lang="en-IN" sz="1800" dirty="0">
                <a:latin typeface="Times New Roman" panose="02020603050405020304" pitchFamily="18" charset="0"/>
                <a:cs typeface="Times New Roman" panose="02020603050405020304" pitchFamily="18" charset="0"/>
              </a:rPr>
              <a:t>l </a:t>
            </a:r>
            <a:r>
              <a:rPr lang="en-IN" sz="1800" spc="4" dirty="0">
                <a:latin typeface="Times New Roman" panose="02020603050405020304" pitchFamily="18" charset="0"/>
                <a:cs typeface="Times New Roman" panose="02020603050405020304" pitchFamily="18" charset="0"/>
              </a:rPr>
              <a:t>L</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a:t>
            </a:r>
            <a:r>
              <a:rPr lang="en-IN" sz="1800" spc="4" dirty="0">
                <a:latin typeface="Times New Roman" panose="02020603050405020304" pitchFamily="18" charset="0"/>
                <a:cs typeface="Times New Roman" panose="02020603050405020304" pitchFamily="18" charset="0"/>
              </a:rPr>
              <a:t>a</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rs</a:t>
            </a:r>
          </a:p>
          <a:p>
            <a:pPr marL="815847" marR="40515">
              <a:lnSpc>
                <a:spcPct val="95825"/>
              </a:lnSpc>
              <a:spcBef>
                <a:spcPts val="766"/>
              </a:spcBef>
            </a:pPr>
            <a:endParaRPr lang="en-IN" sz="1800" dirty="0">
              <a:latin typeface="Times New Roman" panose="02020603050405020304" pitchFamily="18" charset="0"/>
              <a:cs typeface="Times New Roman" panose="02020603050405020304" pitchFamily="18" charset="0"/>
            </a:endParaRPr>
          </a:p>
          <a:p>
            <a:pPr marL="127000" marR="40515" indent="0">
              <a:lnSpc>
                <a:spcPct val="95825"/>
              </a:lnSpc>
              <a:spcBef>
                <a:spcPts val="791"/>
              </a:spcBef>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t>
            </a:r>
            <a:r>
              <a:rPr lang="en-IN" sz="1800" i="1" spc="-3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ack</a:t>
            </a:r>
          </a:p>
          <a:p>
            <a:pPr marL="815847">
              <a:lnSpc>
                <a:spcPts val="1916"/>
              </a:lnSpc>
              <a:spcBef>
                <a:spcPts val="766"/>
              </a:spcBef>
            </a:pPr>
            <a:r>
              <a:rPr lang="en-IN" sz="1800" dirty="0">
                <a:latin typeface="Times New Roman" panose="02020603050405020304" pitchFamily="18" charset="0"/>
                <a:cs typeface="Times New Roman" panose="02020603050405020304" pitchFamily="18" charset="0"/>
              </a:rPr>
              <a:t>Con</a:t>
            </a:r>
            <a:r>
              <a:rPr lang="en-IN" sz="1800" spc="4" dirty="0">
                <a:latin typeface="Times New Roman" panose="02020603050405020304" pitchFamily="18" charset="0"/>
                <a:cs typeface="Times New Roman" panose="02020603050405020304" pitchFamily="18" charset="0"/>
              </a:rPr>
              <a:t>tai</a:t>
            </a:r>
            <a:r>
              <a:rPr lang="en-IN" sz="1800" dirty="0">
                <a:latin typeface="Times New Roman" panose="02020603050405020304" pitchFamily="18" charset="0"/>
                <a:cs typeface="Times New Roman" panose="02020603050405020304" pitchFamily="18" charset="0"/>
              </a:rPr>
              <a:t>ns</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tat</a:t>
            </a:r>
            <a:r>
              <a:rPr lang="en-IN" sz="1800" dirty="0">
                <a:latin typeface="Times New Roman" panose="02020603050405020304" pitchFamily="18" charset="0"/>
                <a:cs typeface="Times New Roman" panose="02020603050405020304" pitchFamily="18" charset="0"/>
              </a:rPr>
              <a:t>e</a:t>
            </a:r>
            <a:r>
              <a:rPr lang="en-IN" sz="1800" spc="-1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nfor</a:t>
            </a:r>
            <a:r>
              <a:rPr lang="en-IN" sz="1800" spc="-9" dirty="0">
                <a:latin typeface="Times New Roman" panose="02020603050405020304" pitchFamily="18" charset="0"/>
                <a:cs typeface="Times New Roman" panose="02020603050405020304" pitchFamily="18" charset="0"/>
              </a:rPr>
              <a:t>m</a:t>
            </a:r>
            <a:r>
              <a:rPr lang="en-IN" sz="1800" spc="4" dirty="0">
                <a:latin typeface="Times New Roman" panose="02020603050405020304" pitchFamily="18" charset="0"/>
                <a:cs typeface="Times New Roman" panose="02020603050405020304" pitchFamily="18" charset="0"/>
              </a:rPr>
              <a:t>ati</a:t>
            </a:r>
            <a:r>
              <a:rPr lang="en-IN" sz="1800" dirty="0">
                <a:latin typeface="Times New Roman" panose="02020603050405020304" pitchFamily="18" charset="0"/>
                <a:cs typeface="Times New Roman" panose="02020603050405020304" pitchFamily="18" charset="0"/>
              </a:rPr>
              <a:t>on, </a:t>
            </a:r>
            <a:r>
              <a:rPr lang="en-IN" sz="1800" spc="-4" dirty="0">
                <a:latin typeface="Times New Roman" panose="02020603050405020304" pitchFamily="18" charset="0"/>
                <a:cs typeface="Times New Roman" panose="02020603050405020304" pitchFamily="18" charset="0"/>
              </a:rPr>
              <a:t>w</a:t>
            </a:r>
            <a:r>
              <a:rPr lang="en-IN" sz="1800" dirty="0">
                <a:latin typeface="Times New Roman" panose="02020603050405020304" pitchFamily="18" charset="0"/>
                <a:cs typeface="Times New Roman" panose="02020603050405020304" pitchFamily="18" charset="0"/>
              </a:rPr>
              <a:t>h</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re </a:t>
            </a:r>
            <a:r>
              <a:rPr lang="en-IN" sz="1800" i="1" spc="-4" dirty="0" err="1">
                <a:solidFill>
                  <a:srgbClr val="CC0000"/>
                </a:solidFill>
                <a:latin typeface="Times New Roman" panose="02020603050405020304" pitchFamily="18" charset="0"/>
                <a:cs typeface="Times New Roman" panose="02020603050405020304" pitchFamily="18" charset="0"/>
              </a:rPr>
              <a:t>s</a:t>
            </a:r>
            <a:r>
              <a:rPr lang="en-IN" sz="1800" i="1" baseline="-21740" dirty="0" err="1">
                <a:solidFill>
                  <a:srgbClr val="CC0000"/>
                </a:solidFill>
                <a:latin typeface="Times New Roman" panose="02020603050405020304" pitchFamily="18" charset="0"/>
                <a:cs typeface="Times New Roman" panose="02020603050405020304" pitchFamily="18" charset="0"/>
              </a:rPr>
              <a:t>i</a:t>
            </a:r>
            <a:r>
              <a:rPr lang="en-IN" sz="1800" i="1" spc="160" baseline="-21740" dirty="0">
                <a:solidFill>
                  <a:srgbClr val="CC0000"/>
                </a:solidFill>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s</a:t>
            </a:r>
            <a:r>
              <a:rPr lang="en-IN" sz="1800" spc="-9" dirty="0">
                <a:latin typeface="Times New Roman" panose="02020603050405020304" pitchFamily="18" charset="0"/>
                <a:cs typeface="Times New Roman" panose="02020603050405020304" pitchFamily="18" charset="0"/>
              </a:rPr>
              <a:t> </a:t>
            </a:r>
            <a:r>
              <a:rPr lang="en-IN" sz="1800" i="1" spc="-4" dirty="0">
                <a:solidFill>
                  <a:srgbClr val="CC0000"/>
                </a:solidFill>
                <a:latin typeface="Times New Roman" panose="02020603050405020304" pitchFamily="18" charset="0"/>
                <a:cs typeface="Times New Roman" panose="02020603050405020304" pitchFamily="18" charset="0"/>
              </a:rPr>
              <a:t>s</a:t>
            </a:r>
            <a:r>
              <a:rPr lang="en-IN" sz="1800" i="1" spc="4" dirty="0">
                <a:solidFill>
                  <a:srgbClr val="CC0000"/>
                </a:solidFill>
                <a:latin typeface="Times New Roman" panose="02020603050405020304" pitchFamily="18" charset="0"/>
                <a:cs typeface="Times New Roman" panose="02020603050405020304" pitchFamily="18" charset="0"/>
              </a:rPr>
              <a:t>t</a:t>
            </a:r>
            <a:r>
              <a:rPr lang="en-IN" sz="1800" i="1" dirty="0">
                <a:solidFill>
                  <a:srgbClr val="CC0000"/>
                </a:solidFill>
                <a:latin typeface="Times New Roman" panose="02020603050405020304" pitchFamily="18" charset="0"/>
                <a:cs typeface="Times New Roman" panose="02020603050405020304" pitchFamily="18" charset="0"/>
              </a:rPr>
              <a:t>a</a:t>
            </a:r>
            <a:r>
              <a:rPr lang="en-IN" sz="1800" i="1" spc="4" dirty="0">
                <a:solidFill>
                  <a:srgbClr val="CC0000"/>
                </a:solidFill>
                <a:latin typeface="Times New Roman" panose="02020603050405020304" pitchFamily="18" charset="0"/>
                <a:cs typeface="Times New Roman" panose="02020603050405020304" pitchFamily="18" charset="0"/>
              </a:rPr>
              <a:t>t</a:t>
            </a:r>
            <a:r>
              <a:rPr lang="en-IN" sz="1800" i="1" dirty="0">
                <a:solidFill>
                  <a:srgbClr val="CC0000"/>
                </a:solidFill>
                <a:latin typeface="Times New Roman" panose="02020603050405020304" pitchFamily="18" charset="0"/>
                <a:cs typeface="Times New Roman" panose="02020603050405020304" pitchFamily="18" charset="0"/>
              </a:rPr>
              <a:t>e </a:t>
            </a:r>
            <a:r>
              <a:rPr lang="en-IN" sz="1800" i="1" dirty="0" err="1">
                <a:solidFill>
                  <a:srgbClr val="CC0000"/>
                </a:solidFill>
                <a:latin typeface="Times New Roman" panose="02020603050405020304" pitchFamily="18" charset="0"/>
                <a:cs typeface="Times New Roman" panose="02020603050405020304" pitchFamily="18" charset="0"/>
              </a:rPr>
              <a:t>i</a:t>
            </a:r>
            <a:endParaRPr lang="en-IN" sz="1800" dirty="0">
              <a:latin typeface="Times New Roman" panose="02020603050405020304" pitchFamily="18" charset="0"/>
              <a:cs typeface="Times New Roman" panose="02020603050405020304" pitchFamily="18" charset="0"/>
            </a:endParaRPr>
          </a:p>
          <a:p>
            <a:pPr marL="815847" marR="40515">
              <a:lnSpc>
                <a:spcPct val="95825"/>
              </a:lnSpc>
              <a:spcBef>
                <a:spcPts val="865"/>
              </a:spcBef>
            </a:pP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tate</a:t>
            </a:r>
            <a:r>
              <a:rPr lang="en-IN" sz="1800" dirty="0">
                <a:latin typeface="Times New Roman" panose="02020603050405020304" pitchFamily="18" charset="0"/>
                <a:cs typeface="Times New Roman" panose="02020603050405020304" pitchFamily="18" charset="0"/>
              </a:rPr>
              <a:t>s</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a</a:t>
            </a:r>
            <a:r>
              <a:rPr lang="en-IN" sz="1800" dirty="0">
                <a:latin typeface="Times New Roman" panose="02020603050405020304" pitchFamily="18" charset="0"/>
                <a:cs typeface="Times New Roman" panose="02020603050405020304" pitchFamily="18" charset="0"/>
              </a:rPr>
              <a:t>re ob</a:t>
            </a:r>
            <a:r>
              <a:rPr lang="en-IN" sz="1800" spc="4" dirty="0">
                <a:latin typeface="Times New Roman" panose="02020603050405020304" pitchFamily="18" charset="0"/>
                <a:cs typeface="Times New Roman" panose="02020603050405020304" pitchFamily="18" charset="0"/>
              </a:rPr>
              <a:t>tai</a:t>
            </a:r>
            <a:r>
              <a:rPr lang="en-IN" sz="1800" dirty="0">
                <a:latin typeface="Times New Roman" panose="02020603050405020304" pitchFamily="18" charset="0"/>
                <a:cs typeface="Times New Roman" panose="02020603050405020304" pitchFamily="18" charset="0"/>
              </a:rPr>
              <a:t>n</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d</a:t>
            </a:r>
            <a:r>
              <a:rPr lang="en-IN" sz="1800" spc="-19"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from gr</a:t>
            </a:r>
            <a:r>
              <a:rPr lang="en-IN" sz="1800" spc="4" dirty="0">
                <a:latin typeface="Times New Roman" panose="02020603050405020304" pitchFamily="18" charset="0"/>
                <a:cs typeface="Times New Roman" panose="02020603050405020304" pitchFamily="18" charset="0"/>
              </a:rPr>
              <a:t>a</a:t>
            </a:r>
            <a:r>
              <a:rPr lang="en-IN" sz="1800" spc="-9" dirty="0">
                <a:latin typeface="Times New Roman" panose="02020603050405020304" pitchFamily="18" charset="0"/>
                <a:cs typeface="Times New Roman" panose="02020603050405020304" pitchFamily="18" charset="0"/>
              </a:rPr>
              <a:t>mm</a:t>
            </a:r>
            <a:r>
              <a:rPr lang="en-IN" sz="1800" spc="4" dirty="0">
                <a:latin typeface="Times New Roman" panose="02020603050405020304" pitchFamily="18" charset="0"/>
                <a:cs typeface="Times New Roman" panose="02020603050405020304" pitchFamily="18" charset="0"/>
              </a:rPr>
              <a:t>a</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 a</a:t>
            </a:r>
            <a:r>
              <a:rPr lang="en-IN" sz="1800" dirty="0">
                <a:latin typeface="Times New Roman" panose="02020603050405020304" pitchFamily="18" charset="0"/>
                <a:cs typeface="Times New Roman" panose="02020603050405020304" pitchFamily="18" charset="0"/>
              </a:rPr>
              <a:t>n</a:t>
            </a:r>
            <a:r>
              <a:rPr lang="en-IN" sz="1800" spc="4" dirty="0">
                <a:latin typeface="Times New Roman" panose="02020603050405020304" pitchFamily="18" charset="0"/>
                <a:cs typeface="Times New Roman" panose="02020603050405020304" pitchFamily="18" charset="0"/>
              </a:rPr>
              <a:t>al</a:t>
            </a:r>
            <a:r>
              <a:rPr lang="en-IN" sz="1800" spc="25" dirty="0">
                <a:latin typeface="Times New Roman" panose="02020603050405020304" pitchFamily="18" charset="0"/>
                <a:cs typeface="Times New Roman" panose="02020603050405020304" pitchFamily="18" charset="0"/>
              </a:rPr>
              <a:t>y</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s</a:t>
            </a:r>
          </a:p>
          <a:p>
            <a:pPr marL="815847" marR="40515">
              <a:lnSpc>
                <a:spcPct val="95825"/>
              </a:lnSpc>
              <a:spcBef>
                <a:spcPts val="865"/>
              </a:spcBef>
            </a:pPr>
            <a:endParaRPr lang="en-IN" sz="1800" dirty="0">
              <a:latin typeface="Times New Roman" panose="02020603050405020304" pitchFamily="18" charset="0"/>
              <a:cs typeface="Times New Roman" panose="02020603050405020304" pitchFamily="18" charset="0"/>
            </a:endParaRPr>
          </a:p>
          <a:p>
            <a:pPr marL="127000" marR="40515" indent="0">
              <a:lnSpc>
                <a:spcPct val="95825"/>
              </a:lnSpc>
              <a:spcBef>
                <a:spcPts val="791"/>
              </a:spcBef>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t>
            </a:r>
            <a:r>
              <a:rPr lang="en-IN" sz="1800" i="1" spc="-39"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en-IN" sz="1800" i="1" spc="-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IN" sz="1800" i="1" spc="-14"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wh</a:t>
            </a:r>
            <a:r>
              <a:rPr lang="en-IN" sz="1800" spc="-4" dirty="0">
                <a:latin typeface="Times New Roman" panose="02020603050405020304" pitchFamily="18" charset="0"/>
                <a:cs typeface="Times New Roman" panose="02020603050405020304" pitchFamily="18" charset="0"/>
              </a:rPr>
              <a:t>i</a:t>
            </a:r>
            <a:r>
              <a:rPr lang="en-IN" sz="1800" dirty="0">
                <a:latin typeface="Times New Roman" panose="02020603050405020304" pitchFamily="18" charset="0"/>
                <a:cs typeface="Times New Roman" panose="02020603050405020304" pitchFamily="18" charset="0"/>
              </a:rPr>
              <a:t>ch</a:t>
            </a:r>
            <a:r>
              <a:rPr lang="en-IN" sz="1800" spc="-1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h</a:t>
            </a:r>
            <a:r>
              <a:rPr lang="en-IN" sz="1800" dirty="0">
                <a:latin typeface="Times New Roman" panose="02020603050405020304" pitchFamily="18" charset="0"/>
                <a:cs typeface="Times New Roman" panose="02020603050405020304" pitchFamily="18" charset="0"/>
              </a:rPr>
              <a:t>as</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t</a:t>
            </a:r>
            <a:r>
              <a:rPr lang="en-IN" sz="1800" spc="4" dirty="0">
                <a:latin typeface="Times New Roman" panose="02020603050405020304" pitchFamily="18" charset="0"/>
                <a:cs typeface="Times New Roman" panose="02020603050405020304" pitchFamily="18" charset="0"/>
              </a:rPr>
              <a:t>w</a:t>
            </a:r>
            <a:r>
              <a:rPr lang="en-IN" sz="1800" dirty="0">
                <a:latin typeface="Times New Roman" panose="02020603050405020304" pitchFamily="18" charset="0"/>
                <a:cs typeface="Times New Roman" panose="02020603050405020304" pitchFamily="18" charset="0"/>
              </a:rPr>
              <a:t>o </a:t>
            </a:r>
            <a:r>
              <a:rPr lang="en-IN" sz="1800" spc="4" dirty="0">
                <a:latin typeface="Times New Roman" panose="02020603050405020304" pitchFamily="18" charset="0"/>
                <a:cs typeface="Times New Roman" panose="02020603050405020304" pitchFamily="18" charset="0"/>
              </a:rPr>
              <a:t>p</a:t>
            </a:r>
            <a:r>
              <a:rPr lang="en-IN" sz="1800" dirty="0">
                <a:latin typeface="Times New Roman" panose="02020603050405020304" pitchFamily="18" charset="0"/>
                <a:cs typeface="Times New Roman" panose="02020603050405020304" pitchFamily="18" charset="0"/>
              </a:rPr>
              <a:t>a</a:t>
            </a:r>
            <a:r>
              <a:rPr lang="en-IN" sz="1800" spc="4"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t</a:t>
            </a:r>
            <a:r>
              <a:rPr lang="en-IN" sz="1800" dirty="0">
                <a:latin typeface="Times New Roman" panose="02020603050405020304" pitchFamily="18" charset="0"/>
                <a:cs typeface="Times New Roman" panose="02020603050405020304" pitchFamily="18" charset="0"/>
              </a:rPr>
              <a:t>s</a:t>
            </a:r>
          </a:p>
          <a:p>
            <a:pPr marL="815847" marR="40515">
              <a:lnSpc>
                <a:spcPct val="95825"/>
              </a:lnSpc>
              <a:spcBef>
                <a:spcPts val="766"/>
              </a:spcBef>
            </a:pPr>
            <a:r>
              <a:rPr lang="en-IN" sz="1800" spc="-4" dirty="0">
                <a:latin typeface="Times New Roman" panose="02020603050405020304" pitchFamily="18" charset="0"/>
                <a:cs typeface="Times New Roman" panose="02020603050405020304" pitchFamily="18" charset="0"/>
              </a:rPr>
              <a:t>A</a:t>
            </a:r>
            <a:r>
              <a:rPr lang="en-IN" sz="1800" spc="4" dirty="0">
                <a:latin typeface="Times New Roman" panose="02020603050405020304" pitchFamily="18" charset="0"/>
                <a:cs typeface="Times New Roman" panose="02020603050405020304" pitchFamily="18" charset="0"/>
              </a:rPr>
              <a:t>cti</a:t>
            </a:r>
            <a:r>
              <a:rPr lang="en-IN" sz="1800" dirty="0">
                <a:latin typeface="Times New Roman" panose="02020603050405020304" pitchFamily="18" charset="0"/>
                <a:cs typeface="Times New Roman" panose="02020603050405020304" pitchFamily="18" charset="0"/>
              </a:rPr>
              <a:t>on</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ecti</a:t>
            </a:r>
            <a:r>
              <a:rPr lang="en-IN" sz="1800" dirty="0">
                <a:latin typeface="Times New Roman" panose="02020603050405020304" pitchFamily="18" charset="0"/>
                <a:cs typeface="Times New Roman" panose="02020603050405020304" pitchFamily="18" charset="0"/>
              </a:rPr>
              <a:t>on:</a:t>
            </a:r>
            <a:r>
              <a:rPr lang="en-IN" sz="1800" spc="-1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s</a:t>
            </a:r>
            <a:r>
              <a:rPr lang="en-IN" sz="1800" dirty="0">
                <a:latin typeface="Times New Roman" panose="02020603050405020304" pitchFamily="18" charset="0"/>
                <a:cs typeface="Times New Roman" panose="02020603050405020304" pitchFamily="18" charset="0"/>
              </a:rPr>
              <a:t>p</a:t>
            </a:r>
            <a:r>
              <a:rPr lang="en-IN" sz="1800" spc="4" dirty="0">
                <a:latin typeface="Times New Roman" panose="02020603050405020304" pitchFamily="18" charset="0"/>
                <a:cs typeface="Times New Roman" panose="02020603050405020304" pitchFamily="18" charset="0"/>
              </a:rPr>
              <a:t>eci</a:t>
            </a:r>
            <a:r>
              <a:rPr lang="en-IN" sz="1800" dirty="0">
                <a:latin typeface="Times New Roman" panose="02020603050405020304" pitchFamily="18" charset="0"/>
                <a:cs typeface="Times New Roman" panose="02020603050405020304" pitchFamily="18" charset="0"/>
              </a:rPr>
              <a:t>f</a:t>
            </a:r>
            <a:r>
              <a:rPr lang="en-IN" sz="1800" spc="4" dirty="0">
                <a:latin typeface="Times New Roman" panose="02020603050405020304" pitchFamily="18" charset="0"/>
                <a:cs typeface="Times New Roman" panose="02020603050405020304" pitchFamily="18" charset="0"/>
              </a:rPr>
              <a:t>ie</a:t>
            </a:r>
            <a:r>
              <a:rPr lang="en-IN" sz="1800" dirty="0">
                <a:latin typeface="Times New Roman" panose="02020603050405020304" pitchFamily="18" charset="0"/>
                <a:cs typeface="Times New Roman" panose="02020603050405020304" pitchFamily="18" charset="0"/>
              </a:rPr>
              <a:t>s</a:t>
            </a:r>
            <a:r>
              <a:rPr lang="en-IN" sz="1800" spc="-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t</a:t>
            </a:r>
            <a:r>
              <a:rPr lang="en-IN" sz="1800" dirty="0">
                <a:latin typeface="Times New Roman" panose="02020603050405020304" pitchFamily="18" charset="0"/>
                <a:cs typeface="Times New Roman" panose="02020603050405020304" pitchFamily="18" charset="0"/>
              </a:rPr>
              <a:t>he</a:t>
            </a:r>
            <a:r>
              <a:rPr lang="en-IN" sz="1800" spc="-14"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a:t>
            </a:r>
            <a:r>
              <a:rPr lang="en-IN" sz="1800" spc="4" dirty="0">
                <a:latin typeface="Times New Roman" panose="02020603050405020304" pitchFamily="18" charset="0"/>
                <a:cs typeface="Times New Roman" panose="02020603050405020304" pitchFamily="18" charset="0"/>
              </a:rPr>
              <a:t>a</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r</a:t>
            </a:r>
            <a:r>
              <a:rPr lang="en-IN" sz="1800" spc="4" dirty="0">
                <a:latin typeface="Times New Roman" panose="02020603050405020304" pitchFamily="18" charset="0"/>
                <a:cs typeface="Times New Roman" panose="02020603050405020304" pitchFamily="18" charset="0"/>
              </a:rPr>
              <a:t> acti</a:t>
            </a:r>
            <a:r>
              <a:rPr lang="en-IN" sz="1800" dirty="0">
                <a:latin typeface="Times New Roman" panose="02020603050405020304" pitchFamily="18" charset="0"/>
                <a:cs typeface="Times New Roman" panose="02020603050405020304" pitchFamily="18" charset="0"/>
              </a:rPr>
              <a:t>ons</a:t>
            </a:r>
          </a:p>
          <a:p>
            <a:pPr marL="815847" marR="40515">
              <a:lnSpc>
                <a:spcPct val="95825"/>
              </a:lnSpc>
              <a:spcBef>
                <a:spcPts val="738"/>
              </a:spcBef>
            </a:pPr>
            <a:r>
              <a:rPr lang="en-IN" sz="1800" spc="-4" dirty="0" err="1">
                <a:latin typeface="Times New Roman" panose="02020603050405020304" pitchFamily="18" charset="0"/>
                <a:cs typeface="Times New Roman" panose="02020603050405020304" pitchFamily="18" charset="0"/>
              </a:rPr>
              <a:t>G</a:t>
            </a:r>
            <a:r>
              <a:rPr lang="en-IN" sz="1800" dirty="0" err="1">
                <a:latin typeface="Times New Roman" panose="02020603050405020304" pitchFamily="18" charset="0"/>
                <a:cs typeface="Times New Roman" panose="02020603050405020304" pitchFamily="18" charset="0"/>
              </a:rPr>
              <a:t>o</a:t>
            </a:r>
            <a:r>
              <a:rPr lang="en-IN" sz="1800" spc="4" dirty="0" err="1">
                <a:latin typeface="Times New Roman" panose="02020603050405020304" pitchFamily="18" charset="0"/>
                <a:cs typeface="Times New Roman" panose="02020603050405020304" pitchFamily="18" charset="0"/>
              </a:rPr>
              <a:t>t</a:t>
            </a:r>
            <a:r>
              <a:rPr lang="en-IN" sz="1800" dirty="0" err="1">
                <a:latin typeface="Times New Roman" panose="02020603050405020304" pitchFamily="18" charset="0"/>
                <a:cs typeface="Times New Roman" panose="02020603050405020304" pitchFamily="18" charset="0"/>
              </a:rPr>
              <a:t>o</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ecti</a:t>
            </a:r>
            <a:r>
              <a:rPr lang="en-IN" sz="1800" dirty="0">
                <a:latin typeface="Times New Roman" panose="02020603050405020304" pitchFamily="18" charset="0"/>
                <a:cs typeface="Times New Roman" panose="02020603050405020304" pitchFamily="18" charset="0"/>
              </a:rPr>
              <a:t>on: </a:t>
            </a:r>
            <a:r>
              <a:rPr lang="en-IN" sz="1800" spc="-4" dirty="0">
                <a:latin typeface="Times New Roman" panose="02020603050405020304" pitchFamily="18" charset="0"/>
                <a:cs typeface="Times New Roman" panose="02020603050405020304" pitchFamily="18" charset="0"/>
              </a:rPr>
              <a:t>s</a:t>
            </a:r>
            <a:r>
              <a:rPr lang="en-IN" sz="1800" dirty="0">
                <a:latin typeface="Times New Roman" panose="02020603050405020304" pitchFamily="18" charset="0"/>
                <a:cs typeface="Times New Roman" panose="02020603050405020304" pitchFamily="18" charset="0"/>
              </a:rPr>
              <a:t>p</a:t>
            </a:r>
            <a:r>
              <a:rPr lang="en-IN" sz="1800" spc="4" dirty="0">
                <a:latin typeface="Times New Roman" panose="02020603050405020304" pitchFamily="18" charset="0"/>
                <a:cs typeface="Times New Roman" panose="02020603050405020304" pitchFamily="18" charset="0"/>
              </a:rPr>
              <a:t>eci</a:t>
            </a:r>
            <a:r>
              <a:rPr lang="en-IN" sz="1800" dirty="0">
                <a:latin typeface="Times New Roman" panose="02020603050405020304" pitchFamily="18" charset="0"/>
                <a:cs typeface="Times New Roman" panose="02020603050405020304" pitchFamily="18" charset="0"/>
              </a:rPr>
              <a:t>f</a:t>
            </a:r>
            <a:r>
              <a:rPr lang="en-IN" sz="1800" spc="4" dirty="0">
                <a:latin typeface="Times New Roman" panose="02020603050405020304" pitchFamily="18" charset="0"/>
                <a:cs typeface="Times New Roman" panose="02020603050405020304" pitchFamily="18" charset="0"/>
              </a:rPr>
              <a:t>ie</a:t>
            </a:r>
            <a:r>
              <a:rPr lang="en-IN" sz="1800" dirty="0">
                <a:latin typeface="Times New Roman" panose="02020603050405020304" pitchFamily="18" charset="0"/>
                <a:cs typeface="Times New Roman" panose="02020603050405020304" pitchFamily="18" charset="0"/>
              </a:rPr>
              <a:t>s</a:t>
            </a:r>
            <a:r>
              <a:rPr lang="en-IN" sz="1800" spc="-19"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t</a:t>
            </a:r>
            <a:r>
              <a:rPr lang="en-IN" sz="1800" dirty="0">
                <a:latin typeface="Times New Roman" panose="02020603050405020304" pitchFamily="18" charset="0"/>
                <a:cs typeface="Times New Roman" panose="02020603050405020304" pitchFamily="18" charset="0"/>
              </a:rPr>
              <a:t>he </a:t>
            </a:r>
            <a:r>
              <a:rPr lang="en-IN" sz="1800" spc="-4" dirty="0">
                <a:latin typeface="Times New Roman" panose="02020603050405020304" pitchFamily="18" charset="0"/>
                <a:cs typeface="Times New Roman" panose="02020603050405020304" pitchFamily="18" charset="0"/>
              </a:rPr>
              <a:t>s</a:t>
            </a:r>
            <a:r>
              <a:rPr lang="en-IN" sz="1800" dirty="0">
                <a:latin typeface="Times New Roman" panose="02020603050405020304" pitchFamily="18" charset="0"/>
                <a:cs typeface="Times New Roman" panose="02020603050405020304" pitchFamily="18" charset="0"/>
              </a:rPr>
              <a:t>u</a:t>
            </a:r>
            <a:r>
              <a:rPr lang="en-IN" sz="1800" spc="4" dirty="0">
                <a:latin typeface="Times New Roman" panose="02020603050405020304" pitchFamily="18" charset="0"/>
                <a:cs typeface="Times New Roman" panose="02020603050405020304" pitchFamily="18" charset="0"/>
              </a:rPr>
              <a:t>cce</a:t>
            </a:r>
            <a:r>
              <a:rPr lang="en-IN" sz="1800" spc="-4" dirty="0">
                <a:latin typeface="Times New Roman" panose="02020603050405020304" pitchFamily="18" charset="0"/>
                <a:cs typeface="Times New Roman" panose="02020603050405020304" pitchFamily="18" charset="0"/>
              </a:rPr>
              <a:t>ss</a:t>
            </a:r>
            <a:r>
              <a:rPr lang="en-IN" sz="1800" dirty="0">
                <a:latin typeface="Times New Roman" panose="02020603050405020304" pitchFamily="18" charset="0"/>
                <a:cs typeface="Times New Roman" panose="02020603050405020304" pitchFamily="18" charset="0"/>
              </a:rPr>
              <a:t>or</a:t>
            </a:r>
            <a:r>
              <a:rPr lang="en-IN" sz="1800" spc="4" dirty="0">
                <a:latin typeface="Times New Roman" panose="02020603050405020304" pitchFamily="18" charset="0"/>
                <a:cs typeface="Times New Roman" panose="02020603050405020304" pitchFamily="18" charset="0"/>
              </a:rPr>
              <a:t> </a:t>
            </a:r>
            <a:r>
              <a:rPr lang="en-IN" sz="1800" spc="-4" dirty="0">
                <a:latin typeface="Times New Roman" panose="02020603050405020304" pitchFamily="18" charset="0"/>
                <a:cs typeface="Times New Roman" panose="02020603050405020304" pitchFamily="18" charset="0"/>
              </a:rPr>
              <a:t>s</a:t>
            </a:r>
            <a:r>
              <a:rPr lang="en-IN" sz="1800" spc="4" dirty="0">
                <a:latin typeface="Times New Roman" panose="02020603050405020304" pitchFamily="18" charset="0"/>
                <a:cs typeface="Times New Roman" panose="02020603050405020304" pitchFamily="18" charset="0"/>
              </a:rPr>
              <a:t>tates</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D7FCC40-EE6B-4CC1-A24A-F6D101315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1619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down)">
                                      <p:cBhvr>
                                        <p:cTn id="13" dur="500"/>
                                        <p:tgtEl>
                                          <p:spTgt spid="1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wipe(down)">
                                      <p:cBhvr>
                                        <p:cTn id="16" dur="5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wipe(down)">
                                      <p:cBhvr>
                                        <p:cTn id="21" dur="500"/>
                                        <p:tgtEl>
                                          <p:spTgt spid="1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xEl>
                                              <p:pRg st="6" end="6"/>
                                            </p:txEl>
                                          </p:spTgt>
                                        </p:tgtEl>
                                        <p:attrNameLst>
                                          <p:attrName>style.visibility</p:attrName>
                                        </p:attrNameLst>
                                      </p:cBhvr>
                                      <p:to>
                                        <p:strVal val="visible"/>
                                      </p:to>
                                    </p:set>
                                    <p:animEffect transition="in" filter="wipe(down)">
                                      <p:cBhvr>
                                        <p:cTn id="24" dur="500"/>
                                        <p:tgtEl>
                                          <p:spTgt spid="1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down)">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9" end="9"/>
                                            </p:txEl>
                                          </p:spTgt>
                                        </p:tgtEl>
                                        <p:attrNameLst>
                                          <p:attrName>style.visibility</p:attrName>
                                        </p:attrNameLst>
                                      </p:cBhvr>
                                      <p:to>
                                        <p:strVal val="visible"/>
                                      </p:to>
                                    </p:set>
                                    <p:animEffect transition="in" filter="wipe(down)">
                                      <p:cBhvr>
                                        <p:cTn id="32" dur="500"/>
                                        <p:tgtEl>
                                          <p:spTgt spid="12">
                                            <p:txEl>
                                              <p:pRg st="9" end="9"/>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animEffect transition="in" filter="wipe(down)">
                                      <p:cBhvr>
                                        <p:cTn id="35" dur="500"/>
                                        <p:tgtEl>
                                          <p:spTgt spid="12">
                                            <p:txEl>
                                              <p:pRg st="10" end="1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xEl>
                                              <p:pRg st="11" end="11"/>
                                            </p:txEl>
                                          </p:spTgt>
                                        </p:tgtEl>
                                        <p:attrNameLst>
                                          <p:attrName>style.visibility</p:attrName>
                                        </p:attrNameLst>
                                      </p:cBhvr>
                                      <p:to>
                                        <p:strVal val="visible"/>
                                      </p:to>
                                    </p:set>
                                    <p:animEffect transition="in" filter="wipe(down)">
                                      <p:cBhvr>
                                        <p:cTn id="38"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EC4F06-0780-4EE8-9A44-F708F970B7B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Various steps involved in the LR (0)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D25E4C5E-5898-4860-8D95-0E8DFB0E341C}"/>
              </a:ext>
            </a:extLst>
          </p:cNvPr>
          <p:cNvGraphicFramePr/>
          <p:nvPr>
            <p:extLst>
              <p:ext uri="{D42A27DB-BD31-4B8C-83A1-F6EECF244321}">
                <p14:modId xmlns:p14="http://schemas.microsoft.com/office/powerpoint/2010/main" val="1203592358"/>
              </p:ext>
            </p:extLst>
          </p:nvPr>
        </p:nvGraphicFramePr>
        <p:xfrm>
          <a:off x="533400" y="1083922"/>
          <a:ext cx="80772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340412BC-A094-4EAD-9925-E8A8C4347E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41017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8E1B4C-E175-4CAA-BF70-7E015CE0040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rPr>
              <a:t>Example: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IN" sz="1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a:t>
            </a:r>
          </a:p>
          <a:p>
            <a:pPr marL="0" indent="0">
              <a:lnSpc>
                <a:spcPct val="100000"/>
              </a:lnSpc>
              <a:buNone/>
            </a:pPr>
            <a:r>
              <a:rPr lang="en-IN" sz="1800" dirty="0">
                <a:latin typeface="Times New Roman" panose="02020603050405020304" pitchFamily="18" charset="0"/>
                <a:cs typeface="Times New Roman" panose="02020603050405020304" pitchFamily="18" charset="0"/>
              </a:rPr>
              <a:t>	S → AA  </a:t>
            </a:r>
          </a:p>
          <a:p>
            <a:pPr marL="0" indent="0">
              <a:lnSpc>
                <a:spcPct val="100000"/>
              </a:lnSpc>
              <a:buNone/>
            </a:pPr>
            <a:r>
              <a:rPr lang="en-IN" sz="1800" dirty="0">
                <a:latin typeface="Times New Roman" panose="02020603050405020304" pitchFamily="18" charset="0"/>
                <a:cs typeface="Times New Roman" panose="02020603050405020304" pitchFamily="18" charset="0"/>
              </a:rPr>
              <a:t>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 b  </a:t>
            </a:r>
          </a:p>
          <a:p>
            <a:pPr>
              <a:lnSpc>
                <a:spcPct val="100000"/>
              </a:lnSpc>
            </a:pPr>
            <a:endParaRPr lang="en-IN" sz="1800" dirty="0">
              <a:latin typeface="Times New Roman" panose="02020603050405020304" pitchFamily="18" charset="0"/>
              <a:cs typeface="Times New Roman" panose="02020603050405020304" pitchFamily="18" charset="0"/>
            </a:endParaRPr>
          </a:p>
          <a:p>
            <a:pPr>
              <a:lnSpc>
                <a:spcPct val="100000"/>
              </a:lnSpc>
            </a:pPr>
            <a:endParaRPr lang="en-IN" sz="1800" dirty="0">
              <a:latin typeface="Times New Roman" panose="02020603050405020304" pitchFamily="18" charset="0"/>
              <a:cs typeface="Times New Roman" panose="02020603050405020304" pitchFamily="18" charset="0"/>
            </a:endParaRPr>
          </a:p>
          <a:p>
            <a:pPr marL="0" indent="0">
              <a:buNone/>
            </a:pPr>
            <a:r>
              <a:rPr lang="en-IN" sz="1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r>
              <a:rPr lang="en-IN" sz="1800" dirty="0">
                <a:latin typeface="Times New Roman" panose="02020603050405020304" pitchFamily="18" charset="0"/>
                <a:cs typeface="Times New Roman" panose="02020603050405020304" pitchFamily="18" charset="0"/>
              </a:rPr>
              <a:t>: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Augment grammar G` is represented by</a:t>
            </a:r>
            <a:endParaRPr lang="en-IN" sz="1800" dirty="0">
              <a:latin typeface="Times New Roman" panose="02020603050405020304" pitchFamily="18" charset="0"/>
              <a:cs typeface="Times New Roman" panose="02020603050405020304" pitchFamily="18" charset="0"/>
            </a:endParaRPr>
          </a:p>
          <a:p>
            <a:pPr marL="0" indent="0">
              <a:lnSpc>
                <a:spcPct val="100000"/>
              </a:lnSpc>
              <a:buNone/>
            </a:pPr>
            <a:r>
              <a:rPr lang="en-IN" sz="1800" dirty="0">
                <a:latin typeface="Times New Roman" panose="02020603050405020304" pitchFamily="18" charset="0"/>
                <a:cs typeface="Times New Roman" panose="02020603050405020304" pitchFamily="18" charset="0"/>
              </a:rPr>
              <a:t>	</a:t>
            </a:r>
          </a:p>
          <a:p>
            <a:pPr marL="0" indent="0">
              <a:lnSpc>
                <a:spcPct val="100000"/>
              </a:lnSpc>
              <a:buNone/>
            </a:pPr>
            <a:r>
              <a:rPr lang="en-IN" sz="1800" dirty="0">
                <a:latin typeface="Times New Roman" panose="02020603050405020304" pitchFamily="18" charset="0"/>
                <a:cs typeface="Times New Roman" panose="02020603050405020304" pitchFamily="18" charset="0"/>
              </a:rPr>
              <a:t>		S`→ S  </a:t>
            </a:r>
          </a:p>
          <a:p>
            <a:pPr marL="0" indent="0">
              <a:lnSpc>
                <a:spcPct val="100000"/>
              </a:lnSpc>
              <a:buNone/>
            </a:pPr>
            <a:r>
              <a:rPr lang="en-IN" sz="1800" dirty="0">
                <a:latin typeface="Times New Roman" panose="02020603050405020304" pitchFamily="18" charset="0"/>
                <a:cs typeface="Times New Roman" panose="02020603050405020304" pitchFamily="18" charset="0"/>
              </a:rPr>
              <a:t>		S → AA  </a:t>
            </a:r>
          </a:p>
          <a:p>
            <a:pPr marL="0" indent="0">
              <a:lnSpc>
                <a:spcPct val="100000"/>
              </a:lnSpc>
              <a:buNone/>
            </a:pPr>
            <a:r>
              <a:rPr lang="en-IN" sz="1800" dirty="0">
                <a:latin typeface="Times New Roman" panose="02020603050405020304" pitchFamily="18" charset="0"/>
                <a:cs typeface="Times New Roman" panose="02020603050405020304" pitchFamily="18" charset="0"/>
              </a:rPr>
              <a:t>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 b  </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9DC0FD9-653D-4D1E-8B68-8A55EFFD3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281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 calcmode="lin" valueType="num">
                                      <p:cBhvr additive="base">
                                        <p:cTn id="21"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 calcmode="lin" valueType="num">
                                      <p:cBhvr additive="base">
                                        <p:cTn id="27"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animEffect transition="in" filter="wipe(down)">
                                      <p:cBhvr>
                                        <p:cTn id="33" dur="500"/>
                                        <p:tgtEl>
                                          <p:spTgt spid="1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
                                            <p:txEl>
                                              <p:pRg st="9" end="9"/>
                                            </p:txEl>
                                          </p:spTgt>
                                        </p:tgtEl>
                                        <p:attrNameLst>
                                          <p:attrName>style.visibility</p:attrName>
                                        </p:attrNameLst>
                                      </p:cBhvr>
                                      <p:to>
                                        <p:strVal val="visible"/>
                                      </p:to>
                                    </p:set>
                                    <p:animEffect transition="in" filter="wipe(down)">
                                      <p:cBhvr>
                                        <p:cTn id="38" dur="500"/>
                                        <p:tgtEl>
                                          <p:spTgt spid="12">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
                                            <p:txEl>
                                              <p:pRg st="10" end="10"/>
                                            </p:txEl>
                                          </p:spTgt>
                                        </p:tgtEl>
                                        <p:attrNameLst>
                                          <p:attrName>style.visibility</p:attrName>
                                        </p:attrNameLst>
                                      </p:cBhvr>
                                      <p:to>
                                        <p:strVal val="visible"/>
                                      </p:to>
                                    </p:set>
                                    <p:animEffect transition="in" filter="wipe(down)">
                                      <p:cBhvr>
                                        <p:cTn id="43" dur="500"/>
                                        <p:tgtEl>
                                          <p:spTgt spid="12">
                                            <p:txEl>
                                              <p:pRg st="10" end="1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2">
                                            <p:txEl>
                                              <p:pRg st="11" end="11"/>
                                            </p:txEl>
                                          </p:spTgt>
                                        </p:tgtEl>
                                        <p:attrNameLst>
                                          <p:attrName>style.visibility</p:attrName>
                                        </p:attrNameLst>
                                      </p:cBhvr>
                                      <p:to>
                                        <p:strVal val="visible"/>
                                      </p:to>
                                    </p:set>
                                    <p:animEffect transition="in" filter="wipe(down)">
                                      <p:cBhvr>
                                        <p:cTn id="46"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D76F04-42BC-456B-95D6-030773DBBAA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Canonical Collection of LR(0)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r>
              <a:rPr lang="en-US" sz="1800" dirty="0">
                <a:latin typeface="Times New Roman" panose="02020603050405020304" pitchFamily="18" charset="0"/>
                <a:cs typeface="Times New Roman" panose="02020603050405020304" pitchFamily="18" charset="0"/>
              </a:rPr>
              <a:t>An LR (0) item is a production G with dot at some position on the right side of the production.</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LR(0) items is useful to indicate that how much of the input has been scanned up to a given point in the process of parsing.</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 the LR (0), we place the reduce node in the entire row.</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D38F78C-A4BF-4D80-A936-38748DAC1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8540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 calcmode="lin" valueType="num">
                                      <p:cBhvr additive="base">
                                        <p:cTn id="1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D8E975-91BF-486D-9AF2-0798940DC378}"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EXAMPLE</a:t>
            </a: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lgn="just">
              <a:lnSpc>
                <a:spcPct val="100000"/>
              </a:lnSpc>
              <a:buNone/>
            </a:pPr>
            <a:r>
              <a:rPr lang="en-IN" sz="1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lnSpc>
                <a:spcPct val="100000"/>
              </a:lnSpc>
              <a:buNone/>
            </a:pPr>
            <a:r>
              <a:rPr lang="en-IN" sz="1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 → AA    &amp;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 b  </a:t>
            </a:r>
          </a:p>
          <a:p>
            <a:pPr marL="0" indent="0" algn="just">
              <a:lnSpc>
                <a:spcPct val="100000"/>
              </a:lnSpc>
              <a:buNone/>
            </a:pPr>
            <a:endParaRPr lang="en-IN" sz="1800" dirty="0">
              <a:latin typeface="Times New Roman" panose="02020603050405020304" pitchFamily="18" charset="0"/>
              <a:cs typeface="Times New Roman" panose="02020603050405020304" pitchFamily="18" charset="0"/>
            </a:endParaRPr>
          </a:p>
          <a:p>
            <a:pPr marL="0" indent="0" algn="just">
              <a:buNone/>
            </a:pPr>
            <a:r>
              <a:rPr lang="en-IN" sz="1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Add Augment Production and insert '•' symbol at the first position for S` → •S  production.</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800" dirty="0">
                <a:latin typeface="Times New Roman" panose="02020603050405020304" pitchFamily="18" charset="0"/>
                <a:cs typeface="Times New Roman" panose="02020603050405020304" pitchFamily="18" charset="0"/>
              </a:rPr>
              <a:t>	S` → •S  </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	S → •AA  </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	A → •b </a:t>
            </a: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240C05C-37EA-4C50-96A3-B00E07B7E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1480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 calcmode="lin" valueType="num">
                                      <p:cBhvr additive="base">
                                        <p:cTn id="1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anim calcmode="lin" valueType="num">
                                      <p:cBhvr additive="base">
                                        <p:cTn id="23"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animEffect transition="in" filter="wipe(down)">
                                      <p:cBhvr>
                                        <p:cTn id="29" dur="500"/>
                                        <p:tgtEl>
                                          <p:spTgt spid="1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2">
                                            <p:txEl>
                                              <p:pRg st="8" end="8"/>
                                            </p:txEl>
                                          </p:spTgt>
                                        </p:tgtEl>
                                        <p:attrNameLst>
                                          <p:attrName>style.visibility</p:attrName>
                                        </p:attrNameLst>
                                      </p:cBhvr>
                                      <p:to>
                                        <p:strVal val="visible"/>
                                      </p:to>
                                    </p:set>
                                    <p:animEffect transition="in" filter="wipe(down)">
                                      <p:cBhvr>
                                        <p:cTn id="34" dur="500"/>
                                        <p:tgtEl>
                                          <p:spTgt spid="1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animEffect transition="in" filter="wipe(down)">
                                      <p:cBhvr>
                                        <p:cTn id="39" dur="500"/>
                                        <p:tgtEl>
                                          <p:spTgt spid="12">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xEl>
                                              <p:pRg st="10" end="10"/>
                                            </p:txEl>
                                          </p:spTgt>
                                        </p:tgtEl>
                                        <p:attrNameLst>
                                          <p:attrName>style.visibility</p:attrName>
                                        </p:attrNameLst>
                                      </p:cBhvr>
                                      <p:to>
                                        <p:strVal val="visible"/>
                                      </p:to>
                                    </p:set>
                                    <p:animEffect transition="in" filter="wipe(down)">
                                      <p:cBhvr>
                                        <p:cTn id="44"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181B45-47C8-498F-8419-2F099004645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chemeClr val="tx1"/>
                </a:solidFill>
              </a:rPr>
              <a:t>Create Canonical Collection of LR(0) items</a:t>
            </a:r>
            <a:endParaRPr lang="en-US" sz="32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lgn="just">
              <a:buNone/>
            </a:pPr>
            <a:r>
              <a:rPr lang="en-US" sz="1800" i="1" dirty="0">
                <a:effectLst>
                  <a:outerShdw blurRad="38100" dist="38100" dir="2700000" algn="tl">
                    <a:srgbClr val="000000">
                      <a:alpha val="43137"/>
                    </a:srgbClr>
                  </a:outerShdw>
                </a:effectLst>
              </a:rPr>
              <a:t>I0 State:   </a:t>
            </a:r>
          </a:p>
          <a:p>
            <a:pPr marL="0" indent="0" algn="just">
              <a:buNone/>
            </a:pPr>
            <a:endParaRPr lang="en-US" sz="1800" dirty="0"/>
          </a:p>
          <a:p>
            <a:pPr marL="0" indent="0" algn="just">
              <a:buNone/>
            </a:pPr>
            <a:r>
              <a:rPr lang="en-US" sz="1800" dirty="0"/>
              <a:t>Add Augment production to the I0 State and Compute the Closure</a:t>
            </a:r>
          </a:p>
          <a:p>
            <a:pPr marL="0" indent="0" algn="just">
              <a:buNone/>
            </a:pPr>
            <a:endParaRPr lang="en-US" sz="1800" dirty="0"/>
          </a:p>
          <a:p>
            <a:pPr marL="0" indent="0" algn="just">
              <a:buNone/>
            </a:pPr>
            <a:r>
              <a:rPr lang="en-US" sz="1800" u="sng" dirty="0"/>
              <a:t>I0 = Closure (S` → •S)   </a:t>
            </a:r>
          </a:p>
          <a:p>
            <a:pPr marL="0" indent="0" algn="just">
              <a:buNone/>
            </a:pPr>
            <a:endParaRPr lang="en-US" sz="1800" dirty="0"/>
          </a:p>
          <a:p>
            <a:pPr marL="0" indent="0" algn="just">
              <a:buNone/>
            </a:pPr>
            <a:r>
              <a:rPr lang="en-US" sz="1800" dirty="0"/>
              <a:t>Add all productions starting with S in to I0 State because "•" is followed by the non-terminal. So, the I0 State becomes</a:t>
            </a:r>
          </a:p>
          <a:p>
            <a:pPr marL="0" indent="0">
              <a:buNone/>
            </a:pPr>
            <a:endParaRPr lang="en-US" sz="1800" b="1" dirty="0"/>
          </a:p>
          <a:p>
            <a:pPr marL="0" indent="0">
              <a:buNone/>
            </a:pPr>
            <a:r>
              <a:rPr lang="en-US" sz="1800" b="1" dirty="0"/>
              <a:t>I0 =</a:t>
            </a:r>
            <a:r>
              <a:rPr lang="en-US" sz="1800" dirty="0"/>
              <a:t> S` → •S</a:t>
            </a:r>
            <a:br>
              <a:rPr lang="en-US" sz="1800" dirty="0"/>
            </a:br>
            <a:r>
              <a:rPr lang="en-US" sz="1800" dirty="0"/>
              <a:t>       </a:t>
            </a:r>
            <a:r>
              <a:rPr lang="en-US" sz="1800" dirty="0" err="1"/>
              <a:t>S</a:t>
            </a:r>
            <a:r>
              <a:rPr lang="en-US" sz="1800" dirty="0"/>
              <a:t> → •AA</a:t>
            </a:r>
          </a:p>
          <a:p>
            <a:pPr marL="0" indent="0" algn="just">
              <a:buNone/>
            </a:pPr>
            <a:endParaRPr lang="en-US" sz="1800" dirty="0"/>
          </a:p>
          <a:p>
            <a:pPr marL="0" indent="0" algn="just">
              <a:buNone/>
            </a:pPr>
            <a:r>
              <a:rPr lang="en-US" sz="1800" dirty="0"/>
              <a:t>Add all productions starting with "A" in modified I0 State because "•" is followed by the non-terminal. So, the I0 State becomes.</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4904040-F1CF-4BDA-815A-25427D700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8465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 calcmode="lin" valueType="num">
                                      <p:cBhvr additive="base">
                                        <p:cTn id="10"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wipe(down)">
                                      <p:cBhvr>
                                        <p:cTn id="16" dur="500"/>
                                        <p:tgtEl>
                                          <p:spTgt spid="1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 calcmode="lin" valueType="num">
                                      <p:cBhvr additive="base">
                                        <p:cTn id="2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anim calcmode="lin" valueType="num">
                                      <p:cBhvr additive="base">
                                        <p:cTn id="27"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anim calcmode="lin" valueType="num">
                                      <p:cBhvr additive="base">
                                        <p:cTn id="33"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10D0E64F-BB5C-4A30-8895-5CCE8F366BE7}"/>
              </a:ext>
            </a:extLst>
          </p:cNvPr>
          <p:cNvSpPr txBox="1">
            <a:spLocks noGrp="1"/>
          </p:cNvSpPr>
          <p:nvPr>
            <p:ph idx="1"/>
          </p:nvPr>
        </p:nvSpPr>
        <p:spPr>
          <a:xfrm>
            <a:off x="533400" y="1214438"/>
            <a:ext cx="8001000" cy="4271962"/>
          </a:xfrm>
        </p:spPr>
        <p:txBody>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a:t>
            </a:r>
            <a:r>
              <a:rPr lang="en-US" altLang="en-US" sz="2000" dirty="0" err="1">
                <a:latin typeface="Times New Roman" panose="02020603050405020304" pitchFamily="18" charset="0"/>
                <a:cs typeface="Times New Roman" panose="02020603050405020304" pitchFamily="18" charset="0"/>
              </a:rPr>
              <a:t>enterpreneurial</a:t>
            </a:r>
            <a:r>
              <a:rPr lang="en-US" altLang="en-US" sz="2000" dirty="0">
                <a:latin typeface="Times New Roman" panose="02020603050405020304" pitchFamily="18" charset="0"/>
                <a:cs typeface="Times New Roman" panose="02020603050405020304" pitchFamily="18" charset="0"/>
              </a:rPr>
              <a:t> endeavors and to face global challenges.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1719417F-C8A4-408C-ABE8-01153A6027D5}"/>
              </a:ext>
            </a:extLst>
          </p:cNvPr>
          <p:cNvSpPr txBox="1">
            <a:spLocks noGrp="1"/>
          </p:cNvSpPr>
          <p:nvPr>
            <p:ph type="title"/>
          </p:nvPr>
        </p:nvSpPr>
        <p:spPr>
          <a:xfrm>
            <a:off x="1447800" y="0"/>
            <a:ext cx="7696200" cy="714375"/>
          </a:xfrm>
        </p:spPr>
        <p:style>
          <a:lnRef idx="1">
            <a:schemeClr val="accent5"/>
          </a:lnRef>
          <a:fillRef idx="2">
            <a:schemeClr val="accent5"/>
          </a:fillRef>
          <a:effectRef idx="1">
            <a:schemeClr val="accent5"/>
          </a:effectRef>
          <a:fontRef idx="minor">
            <a:schemeClr val="dk1"/>
          </a:fontRef>
        </p:style>
        <p:txBody>
          <a:bodyPr lIns="91440" tIns="45720" rIns="91440" bIns="45720" rtlCol="0"/>
          <a:lstStyle/>
          <a:p>
            <a:pPr eaLnBrk="1" fontAlgn="auto" hangingPunct="1">
              <a:spcBef>
                <a:spcPct val="0"/>
              </a:spcBef>
              <a:buClrTx/>
              <a:buSzTx/>
              <a:buFontTx/>
              <a:buNone/>
              <a:defRPr/>
            </a:pPr>
            <a:r>
              <a:rPr lang="en-US" sz="2800" dirty="0">
                <a:latin typeface="Times New Roman" pitchFamily="18" charset="0"/>
                <a:cs typeface="Times New Roman" pitchFamily="18" charset="0"/>
                <a:sym typeface="Arial" charset="0"/>
              </a:rPr>
              <a:t>Program Educational Objectives</a:t>
            </a:r>
            <a:endParaRPr lang="en-US" sz="2800" kern="1200" dirty="0">
              <a:latin typeface="Times New Roman" pitchFamily="18" charset="0"/>
              <a:cs typeface="Times New Roman" pitchFamily="18" charset="0"/>
              <a:sym typeface="Arial" charset="0"/>
            </a:endParaRPr>
          </a:p>
        </p:txBody>
      </p:sp>
      <p:sp>
        <p:nvSpPr>
          <p:cNvPr id="51205" name="Footer Placeholder 4">
            <a:extLst>
              <a:ext uri="{FF2B5EF4-FFF2-40B4-BE49-F238E27FC236}">
                <a16:creationId xmlns:a16="http://schemas.microsoft.com/office/drawing/2014/main" id="{E06A0733-3464-4B1A-8891-1F50800773C0}"/>
              </a:ext>
            </a:extLst>
          </p:cNvPr>
          <p:cNvSpPr>
            <a:spLocks noGrp="1"/>
          </p:cNvSpPr>
          <p:nvPr>
            <p:ph type="ftr" sz="quarter" idx="12"/>
          </p:nvPr>
        </p:nvSpPr>
        <p:spPr>
          <a:xfrm>
            <a:off x="2514600" y="6356350"/>
            <a:ext cx="419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1206" name="Slide Number Placeholder 8">
            <a:extLst>
              <a:ext uri="{FF2B5EF4-FFF2-40B4-BE49-F238E27FC236}">
                <a16:creationId xmlns:a16="http://schemas.microsoft.com/office/drawing/2014/main" id="{4F201249-2C63-4BA2-81F9-CAB8A91173A3}"/>
              </a:ext>
            </a:extLst>
          </p:cNvPr>
          <p:cNvSpPr>
            <a:spLocks noGrp="1"/>
          </p:cNvSpPr>
          <p:nvPr>
            <p:ph type="sldNum" sz="quarter" idx="13"/>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11</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1207" name="Date Placeholder 7">
            <a:extLst>
              <a:ext uri="{FF2B5EF4-FFF2-40B4-BE49-F238E27FC236}">
                <a16:creationId xmlns:a16="http://schemas.microsoft.com/office/drawing/2014/main" id="{A41018FE-3E90-4314-9132-DA54949E7A2B}"/>
              </a:ext>
            </a:extLst>
          </p:cNvPr>
          <p:cNvSpPr>
            <a:spLocks noGrp="1"/>
          </p:cNvSpPr>
          <p:nvPr>
            <p:ph type="dt" sz="quarter" idx="11"/>
          </p:nvPr>
        </p:nvSpPr>
        <p:spPr>
          <a:xfrm>
            <a:off x="-228600" y="6356350"/>
            <a:ext cx="3276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1D38D5DE-C2CB-4ABD-B13D-3B1D23564872}"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id="{B0C00753-8844-4AF2-B6E9-CB4E7048E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A419CD-F6C2-41BF-AED8-2EE7F7682FF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Create Canonical Collection of LR(0)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US" sz="1800" b="1" dirty="0"/>
              <a:t>I0=</a:t>
            </a:r>
            <a:r>
              <a:rPr lang="en-US" sz="1800" dirty="0"/>
              <a:t> S` → •S</a:t>
            </a:r>
            <a:br>
              <a:rPr lang="en-US" sz="1800" dirty="0"/>
            </a:br>
            <a:r>
              <a:rPr lang="en-US" sz="1800" dirty="0"/>
              <a:t>       </a:t>
            </a:r>
            <a:r>
              <a:rPr lang="en-US" sz="1800" dirty="0" err="1"/>
              <a:t>S</a:t>
            </a:r>
            <a:r>
              <a:rPr lang="en-US" sz="1800" dirty="0"/>
              <a:t> → •AA</a:t>
            </a:r>
            <a:br>
              <a:rPr lang="en-US" sz="1800" dirty="0"/>
            </a:br>
            <a:r>
              <a:rPr lang="en-US" sz="1800" dirty="0"/>
              <a:t>       A → •</a:t>
            </a:r>
            <a:r>
              <a:rPr lang="en-US" sz="1800" dirty="0" err="1"/>
              <a:t>aA</a:t>
            </a:r>
            <a:r>
              <a:rPr lang="en-US" sz="1800" dirty="0"/>
              <a:t/>
            </a:r>
            <a:br>
              <a:rPr lang="en-US" sz="1800" dirty="0"/>
            </a:br>
            <a:r>
              <a:rPr lang="en-US" sz="1800" dirty="0"/>
              <a:t>       A → •b</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US" sz="1800" b="1" u="sng" dirty="0">
                <a:latin typeface="Times New Roman" panose="02020603050405020304" pitchFamily="18" charset="0"/>
                <a:cs typeface="Times New Roman" panose="02020603050405020304" pitchFamily="18" charset="0"/>
              </a:rPr>
              <a:t>I1=</a:t>
            </a:r>
            <a:r>
              <a:rPr lang="en-US" sz="1800" u="sng" dirty="0">
                <a:latin typeface="Times New Roman" panose="02020603050405020304" pitchFamily="18" charset="0"/>
                <a:cs typeface="Times New Roman" panose="02020603050405020304" pitchFamily="18" charset="0"/>
              </a:rPr>
              <a:t> Go to (I0, S) </a:t>
            </a:r>
            <a:r>
              <a:rPr lang="en-US" sz="1800" dirty="0">
                <a:latin typeface="Times New Roman" panose="02020603050405020304" pitchFamily="18" charset="0"/>
                <a:cs typeface="Times New Roman" panose="02020603050405020304" pitchFamily="18" charset="0"/>
              </a:rPr>
              <a:t>= closure (S` → S•) = S` → 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Here, the Production is reduced so close the State.</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I1=</a:t>
            </a:r>
            <a:r>
              <a:rPr lang="en-US" sz="1800" dirty="0">
                <a:latin typeface="Times New Roman" panose="02020603050405020304" pitchFamily="18" charset="0"/>
                <a:cs typeface="Times New Roman" panose="02020603050405020304" pitchFamily="18" charset="0"/>
              </a:rPr>
              <a:t> S` → S•</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428D65E-AE31-42D8-A01E-C374C7A4ACB5}"/>
              </a:ext>
            </a:extLst>
          </p:cNvPr>
          <p:cNvPicPr>
            <a:picLocks noChangeAspect="1"/>
          </p:cNvPicPr>
          <p:nvPr/>
        </p:nvPicPr>
        <p:blipFill>
          <a:blip r:embed="rId3"/>
          <a:stretch>
            <a:fillRect/>
          </a:stretch>
        </p:blipFill>
        <p:spPr>
          <a:xfrm>
            <a:off x="4991100" y="836612"/>
            <a:ext cx="2171700" cy="1847850"/>
          </a:xfrm>
          <a:prstGeom prst="rect">
            <a:avLst/>
          </a:prstGeom>
        </p:spPr>
      </p:pic>
      <p:pic>
        <p:nvPicPr>
          <p:cNvPr id="10" name="Picture 9">
            <a:extLst>
              <a:ext uri="{FF2B5EF4-FFF2-40B4-BE49-F238E27FC236}">
                <a16:creationId xmlns:a16="http://schemas.microsoft.com/office/drawing/2014/main" id="{95CC0B6D-5D5C-4613-A3D1-AFE53CBB1F74}"/>
              </a:ext>
            </a:extLst>
          </p:cNvPr>
          <p:cNvPicPr>
            <a:picLocks noChangeAspect="1"/>
          </p:cNvPicPr>
          <p:nvPr/>
        </p:nvPicPr>
        <p:blipFill>
          <a:blip r:embed="rId4"/>
          <a:stretch>
            <a:fillRect/>
          </a:stretch>
        </p:blipFill>
        <p:spPr>
          <a:xfrm>
            <a:off x="4545330" y="3554094"/>
            <a:ext cx="3867150" cy="2790825"/>
          </a:xfrm>
          <a:prstGeom prst="rect">
            <a:avLst/>
          </a:prstGeom>
        </p:spPr>
      </p:pic>
      <p:pic>
        <p:nvPicPr>
          <p:cNvPr id="11" name="Picture 10">
            <a:extLst>
              <a:ext uri="{FF2B5EF4-FFF2-40B4-BE49-F238E27FC236}">
                <a16:creationId xmlns:a16="http://schemas.microsoft.com/office/drawing/2014/main" id="{CAAD32FD-6419-4A39-B1FA-3B55C14C7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67918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dow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down)">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down)">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F77EAB-A818-4582-8A14-1B1CA1B92C5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DRAWING DFD</a:t>
            </a:r>
          </a:p>
        </p:txBody>
      </p:sp>
      <p:pic>
        <p:nvPicPr>
          <p:cNvPr id="10" name="Picture 2" descr="Canonical Collection of LR(0) items">
            <a:extLst>
              <a:ext uri="{FF2B5EF4-FFF2-40B4-BE49-F238E27FC236}">
                <a16:creationId xmlns:a16="http://schemas.microsoft.com/office/drawing/2014/main" id="{9F730007-11A7-4AAB-BE6D-9739925182B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0" y="1180991"/>
            <a:ext cx="7620000" cy="48309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17D2EAF-2E52-4039-AC09-F93996580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9111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D224F0-3672-41FC-AC88-864C6CC8CA4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Canonical Collection of LR(0)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For I2, consider 2</a:t>
            </a:r>
            <a:r>
              <a:rPr lang="en-US" sz="1800" b="1" baseline="30000" dirty="0">
                <a:latin typeface="Times New Roman" panose="02020603050405020304" pitchFamily="18" charset="0"/>
                <a:cs typeface="Times New Roman" panose="02020603050405020304" pitchFamily="18" charset="0"/>
              </a:rPr>
              <a:t>nd</a:t>
            </a:r>
            <a:r>
              <a:rPr lang="en-US" sz="1800" b="1" dirty="0">
                <a:latin typeface="Times New Roman" panose="02020603050405020304" pitchFamily="18" charset="0"/>
                <a:cs typeface="Times New Roman" panose="02020603050405020304" pitchFamily="18" charset="0"/>
              </a:rPr>
              <a:t> production in I0 </a:t>
            </a:r>
            <a:r>
              <a:rPr lang="en-US" sz="1800" dirty="0">
                <a:latin typeface="Times New Roman" panose="02020603050405020304" pitchFamily="18" charset="0"/>
                <a:cs typeface="Times New Roman" panose="02020603050405020304" pitchFamily="18" charset="0"/>
              </a:rPr>
              <a:t>S → •AA</a:t>
            </a:r>
            <a:endParaRPr lang="en-US" sz="1800" b="1" dirty="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Go to (I0, A) = closure (S → A•A)</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Add all productions starting with A in to I2 State because "•" is followed by the non-terminal. So, the I2 State becomes</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I2 =</a:t>
            </a:r>
            <a:r>
              <a:rPr lang="en-US" sz="1800" dirty="0">
                <a:latin typeface="Times New Roman" panose="02020603050405020304" pitchFamily="18" charset="0"/>
                <a:cs typeface="Times New Roman" panose="02020603050405020304" pitchFamily="18" charset="0"/>
              </a:rPr>
              <a:t>S→A•A</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•b</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Go to (I2,a) = Closure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 (same as I3)</a:t>
            </a:r>
          </a:p>
          <a:p>
            <a:r>
              <a:rPr lang="en-US" sz="1800" dirty="0">
                <a:latin typeface="Times New Roman" panose="02020603050405020304" pitchFamily="18" charset="0"/>
                <a:cs typeface="Times New Roman" panose="02020603050405020304" pitchFamily="18" charset="0"/>
              </a:rPr>
              <a:t>Go to (I2, b) = Closure (A → b•) = (same as I4)</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0F3AA56-E332-415C-851B-D665D4FB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141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ipe(down)">
                                      <p:cBhvr>
                                        <p:cTn id="10" dur="500"/>
                                        <p:tgtEl>
                                          <p:spTgt spid="1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wipe(down)">
                                      <p:cBhvr>
                                        <p:cTn id="13" dur="500"/>
                                        <p:tgtEl>
                                          <p:spTgt spid="12">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animEffect transition="in" filter="wipe(down)">
                                      <p:cBhvr>
                                        <p:cTn id="19" dur="500"/>
                                        <p:tgtEl>
                                          <p:spTgt spid="12">
                                            <p:txEl>
                                              <p:pRg st="8" end="8"/>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9" end="9"/>
                                            </p:txEl>
                                          </p:spTgt>
                                        </p:tgtEl>
                                        <p:attrNameLst>
                                          <p:attrName>style.visibility</p:attrName>
                                        </p:attrNameLst>
                                      </p:cBhvr>
                                      <p:to>
                                        <p:strVal val="visible"/>
                                      </p:to>
                                    </p:set>
                                    <p:animEffect transition="in" filter="wipe(down)">
                                      <p:cBhvr>
                                        <p:cTn id="2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750025-CDB1-4918-BA2B-8EFE10764D06}"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Canonical Collection of LR(0)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US" sz="1800" b="1" dirty="0"/>
              <a:t>I3=</a:t>
            </a:r>
            <a:r>
              <a:rPr lang="en-US" sz="1800" dirty="0"/>
              <a:t> Go to (I0,a) = Closure (A → </a:t>
            </a:r>
            <a:r>
              <a:rPr lang="en-US" sz="1800" dirty="0" err="1"/>
              <a:t>a•A</a:t>
            </a:r>
            <a:r>
              <a:rPr lang="en-US" sz="1800" dirty="0"/>
              <a:t>)</a:t>
            </a:r>
          </a:p>
          <a:p>
            <a:endParaRPr lang="en-US" sz="1800" dirty="0"/>
          </a:p>
          <a:p>
            <a:pPr marL="0" indent="0">
              <a:buNone/>
            </a:pPr>
            <a:r>
              <a:rPr lang="en-US" sz="1800" dirty="0"/>
              <a:t>Add productions starting with A in I3.</a:t>
            </a:r>
          </a:p>
          <a:p>
            <a:pPr marL="0" indent="0">
              <a:buNone/>
            </a:pPr>
            <a:endParaRPr lang="en-US" sz="1800" dirty="0"/>
          </a:p>
          <a:p>
            <a:r>
              <a:rPr lang="en-US" sz="1800" dirty="0"/>
              <a:t>A → </a:t>
            </a:r>
            <a:r>
              <a:rPr lang="en-US" sz="1800" dirty="0" err="1"/>
              <a:t>a•A</a:t>
            </a:r>
            <a:r>
              <a:rPr lang="en-US" sz="1800" dirty="0"/>
              <a:t/>
            </a:r>
            <a:br>
              <a:rPr lang="en-US" sz="1800" dirty="0"/>
            </a:br>
            <a:r>
              <a:rPr lang="en-US" sz="1800" dirty="0"/>
              <a:t>A → •</a:t>
            </a:r>
            <a:r>
              <a:rPr lang="en-US" sz="1800" dirty="0" err="1"/>
              <a:t>aA</a:t>
            </a:r>
            <a:r>
              <a:rPr lang="en-US" sz="1800" dirty="0"/>
              <a:t/>
            </a:r>
            <a:br>
              <a:rPr lang="en-US" sz="1800" dirty="0"/>
            </a:br>
            <a:r>
              <a:rPr lang="en-US" sz="1800" dirty="0"/>
              <a:t>A → •b</a:t>
            </a:r>
          </a:p>
          <a:p>
            <a:endParaRPr lang="en-US" sz="1800" dirty="0"/>
          </a:p>
          <a:p>
            <a:r>
              <a:rPr lang="en-US" sz="1800" dirty="0"/>
              <a:t>Go to (I3, a) = Closure (A → </a:t>
            </a:r>
            <a:r>
              <a:rPr lang="en-US" sz="1800" dirty="0" err="1"/>
              <a:t>a•A</a:t>
            </a:r>
            <a:r>
              <a:rPr lang="en-US" sz="1800" dirty="0"/>
              <a:t>) = (same as I3)</a:t>
            </a:r>
            <a:br>
              <a:rPr lang="en-US" sz="1800" dirty="0"/>
            </a:br>
            <a:r>
              <a:rPr lang="en-US" sz="1800" dirty="0"/>
              <a:t>Go to (I3, b) = Closure (A → b•) = (same as I4)</a:t>
            </a:r>
          </a:p>
          <a:p>
            <a:endParaRPr lang="en-IN" sz="1800" dirty="0"/>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DA591B-8FDB-4726-B3DE-86C911FA6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9767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ipe(down)">
                                      <p:cBhvr>
                                        <p:cTn id="10" dur="500"/>
                                        <p:tgtEl>
                                          <p:spTgt spid="1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wipe(down)">
                                      <p:cBhvr>
                                        <p:cTn id="13" dur="500"/>
                                        <p:tgtEl>
                                          <p:spTgt spid="12">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F9A7D3-D7E9-4C8C-8FFC-3CE548A0C7F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rPr>
              <a:t>Canonical Collection of LR(0)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IN" sz="1800" b="1" dirty="0">
                <a:latin typeface="Times New Roman" panose="02020603050405020304" pitchFamily="18" charset="0"/>
                <a:cs typeface="Times New Roman" panose="02020603050405020304" pitchFamily="18" charset="0"/>
              </a:rPr>
              <a:t>I4=</a:t>
            </a:r>
            <a:r>
              <a:rPr lang="en-IN" sz="1800" dirty="0">
                <a:latin typeface="Times New Roman" panose="02020603050405020304" pitchFamily="18" charset="0"/>
                <a:cs typeface="Times New Roman" panose="02020603050405020304" pitchFamily="18" charset="0"/>
              </a:rPr>
              <a:t> Go to (I0, b) = closure (A → b•) = A → b•</a:t>
            </a: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I5=</a:t>
            </a:r>
            <a:r>
              <a:rPr lang="en-IN" sz="1800" dirty="0">
                <a:latin typeface="Times New Roman" panose="02020603050405020304" pitchFamily="18" charset="0"/>
                <a:cs typeface="Times New Roman" panose="02020603050405020304" pitchFamily="18" charset="0"/>
              </a:rPr>
              <a:t> Go to (I2, A) = Closure (S → AA•) = SA → A•</a:t>
            </a: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I6=</a:t>
            </a:r>
            <a:r>
              <a:rPr lang="en-IN" sz="1800" dirty="0">
                <a:latin typeface="Times New Roman" panose="02020603050405020304" pitchFamily="18" charset="0"/>
                <a:cs typeface="Times New Roman" panose="02020603050405020304" pitchFamily="18" charset="0"/>
              </a:rPr>
              <a:t> Go to (I3, A) = Closure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55C3FC1-1934-4E66-A0B9-65FE470F2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26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down)">
                                      <p:cBhvr>
                                        <p:cTn id="10" dur="500"/>
                                        <p:tgtEl>
                                          <p:spTgt spid="1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down)">
                                      <p:cBhvr>
                                        <p:cTn id="1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0C7DEA-0401-404C-B922-753286BC496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latin typeface="Times New Roman" panose="02020603050405020304" pitchFamily="18" charset="0"/>
                <a:cs typeface="Times New Roman" panose="02020603050405020304" pitchFamily="18" charset="0"/>
              </a:rPr>
              <a:t> LR(0)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r>
              <a:rPr lang="en-US" sz="1800" dirty="0">
                <a:latin typeface="Times New Roman" panose="02020603050405020304" pitchFamily="18" charset="0"/>
                <a:cs typeface="Times New Roman" panose="02020603050405020304" pitchFamily="18" charset="0"/>
              </a:rPr>
              <a:t>If a state is going to some other state on a terminal then it correspond to a shift move.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If a state is going to some other state on a variable then it correspond to go to move.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If a state contain the final item in the particular row then write the reduce node completely</a:t>
            </a:r>
          </a:p>
          <a:p>
            <a:pPr algn="just"/>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A58B5F1-A3D4-46A7-B321-4B195A77F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5617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dow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down)">
                                      <p:cBhvr>
                                        <p:cTn id="1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61800F-17A6-4DD3-AC85-075ECC00B5B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rPr>
              <a:t>Drawing DFD</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A09869BF-2CB7-46FE-8B57-272EC4C2929C}"/>
              </a:ext>
            </a:extLst>
          </p:cNvPr>
          <p:cNvGrpSpPr/>
          <p:nvPr/>
        </p:nvGrpSpPr>
        <p:grpSpPr>
          <a:xfrm>
            <a:off x="62805" y="1290494"/>
            <a:ext cx="8695157" cy="4393740"/>
            <a:chOff x="1058443" y="817163"/>
            <a:chExt cx="8695157" cy="4393740"/>
          </a:xfrm>
        </p:grpSpPr>
        <p:pic>
          <p:nvPicPr>
            <p:cNvPr id="10" name="Picture 2" descr="Canonical Collection of LR(0) items">
              <a:extLst>
                <a:ext uri="{FF2B5EF4-FFF2-40B4-BE49-F238E27FC236}">
                  <a16:creationId xmlns:a16="http://schemas.microsoft.com/office/drawing/2014/main" id="{55221D08-0991-4BB4-8CC1-7730F82C55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8443" y="1177417"/>
              <a:ext cx="7488884" cy="403348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8ADD0A0-180F-4FD3-9D8C-5B9D1B632D19}"/>
                </a:ext>
              </a:extLst>
            </p:cNvPr>
            <p:cNvGrpSpPr/>
            <p:nvPr/>
          </p:nvGrpSpPr>
          <p:grpSpPr>
            <a:xfrm>
              <a:off x="2819400" y="817163"/>
              <a:ext cx="6934200" cy="4271245"/>
              <a:chOff x="3412333" y="1027906"/>
              <a:chExt cx="8779667" cy="5649635"/>
            </a:xfrm>
          </p:grpSpPr>
          <p:sp>
            <p:nvSpPr>
              <p:cNvPr id="13" name="TextBox 12">
                <a:extLst>
                  <a:ext uri="{FF2B5EF4-FFF2-40B4-BE49-F238E27FC236}">
                    <a16:creationId xmlns:a16="http://schemas.microsoft.com/office/drawing/2014/main" id="{9BC7654D-8B57-40DC-9689-EA25CAC2D97D}"/>
                  </a:ext>
                </a:extLst>
              </p:cNvPr>
              <p:cNvSpPr txBox="1"/>
              <p:nvPr/>
            </p:nvSpPr>
            <p:spPr>
              <a:xfrm>
                <a:off x="7956750" y="1889165"/>
                <a:ext cx="1285875" cy="369332"/>
              </a:xfrm>
              <a:prstGeom prst="rect">
                <a:avLst/>
              </a:prstGeom>
              <a:noFill/>
            </p:spPr>
            <p:txBody>
              <a:bodyPr wrap="square" rtlCol="0">
                <a:spAutoFit/>
              </a:bodyPr>
              <a:lstStyle/>
              <a:p>
                <a:r>
                  <a:rPr lang="en-IN" b="1" dirty="0" err="1">
                    <a:solidFill>
                      <a:srgbClr val="FF0000"/>
                    </a:solidFill>
                  </a:rPr>
                  <a:t>goto</a:t>
                </a:r>
                <a:endParaRPr lang="en-IN" b="1" dirty="0">
                  <a:solidFill>
                    <a:srgbClr val="FF0000"/>
                  </a:solidFill>
                </a:endParaRPr>
              </a:p>
            </p:txBody>
          </p:sp>
          <p:sp>
            <p:nvSpPr>
              <p:cNvPr id="14" name="Rectangle 13">
                <a:extLst>
                  <a:ext uri="{FF2B5EF4-FFF2-40B4-BE49-F238E27FC236}">
                    <a16:creationId xmlns:a16="http://schemas.microsoft.com/office/drawing/2014/main" id="{E189BF1C-C09E-4A9F-91C4-74B3FC53A432}"/>
                  </a:ext>
                </a:extLst>
              </p:cNvPr>
              <p:cNvSpPr/>
              <p:nvPr/>
            </p:nvSpPr>
            <p:spPr>
              <a:xfrm>
                <a:off x="8466581" y="4307441"/>
                <a:ext cx="616194" cy="369332"/>
              </a:xfrm>
              <a:prstGeom prst="rect">
                <a:avLst/>
              </a:prstGeom>
            </p:spPr>
            <p:txBody>
              <a:bodyPr wrap="none">
                <a:spAutoFit/>
              </a:bodyPr>
              <a:lstStyle/>
              <a:p>
                <a:r>
                  <a:rPr lang="en-IN" b="1" dirty="0" err="1">
                    <a:solidFill>
                      <a:srgbClr val="FF0000"/>
                    </a:solidFill>
                  </a:rPr>
                  <a:t>goto</a:t>
                </a:r>
                <a:endParaRPr lang="en-IN" b="1" dirty="0">
                  <a:solidFill>
                    <a:srgbClr val="FF0000"/>
                  </a:solidFill>
                </a:endParaRPr>
              </a:p>
            </p:txBody>
          </p:sp>
          <p:sp>
            <p:nvSpPr>
              <p:cNvPr id="15" name="Rectangle 14">
                <a:extLst>
                  <a:ext uri="{FF2B5EF4-FFF2-40B4-BE49-F238E27FC236}">
                    <a16:creationId xmlns:a16="http://schemas.microsoft.com/office/drawing/2014/main" id="{BAA032BC-D30F-4C36-BF6D-1DA823CF34D1}"/>
                  </a:ext>
                </a:extLst>
              </p:cNvPr>
              <p:cNvSpPr/>
              <p:nvPr/>
            </p:nvSpPr>
            <p:spPr>
              <a:xfrm>
                <a:off x="3412333" y="2073831"/>
                <a:ext cx="785812" cy="369332"/>
              </a:xfrm>
              <a:prstGeom prst="rect">
                <a:avLst/>
              </a:prstGeom>
            </p:spPr>
            <p:txBody>
              <a:bodyPr wrap="square">
                <a:spAutoFit/>
              </a:bodyPr>
              <a:lstStyle/>
              <a:p>
                <a:r>
                  <a:rPr lang="en-IN" b="1" dirty="0" err="1">
                    <a:solidFill>
                      <a:srgbClr val="FF0000"/>
                    </a:solidFill>
                  </a:rPr>
                  <a:t>goto</a:t>
                </a:r>
                <a:endParaRPr lang="en-IN" b="1" dirty="0">
                  <a:solidFill>
                    <a:srgbClr val="FF0000"/>
                  </a:solidFill>
                </a:endParaRPr>
              </a:p>
            </p:txBody>
          </p:sp>
          <p:sp>
            <p:nvSpPr>
              <p:cNvPr id="16" name="Rectangle 15">
                <a:extLst>
                  <a:ext uri="{FF2B5EF4-FFF2-40B4-BE49-F238E27FC236}">
                    <a16:creationId xmlns:a16="http://schemas.microsoft.com/office/drawing/2014/main" id="{010BB20B-9D25-431B-9BA6-237EE8E8574A}"/>
                  </a:ext>
                </a:extLst>
              </p:cNvPr>
              <p:cNvSpPr/>
              <p:nvPr/>
            </p:nvSpPr>
            <p:spPr>
              <a:xfrm>
                <a:off x="3701928" y="3059668"/>
                <a:ext cx="616194" cy="369332"/>
              </a:xfrm>
              <a:prstGeom prst="rect">
                <a:avLst/>
              </a:prstGeom>
            </p:spPr>
            <p:txBody>
              <a:bodyPr wrap="none">
                <a:spAutoFit/>
              </a:bodyPr>
              <a:lstStyle/>
              <a:p>
                <a:r>
                  <a:rPr lang="en-IN" b="1" dirty="0" err="1">
                    <a:solidFill>
                      <a:srgbClr val="FF0000"/>
                    </a:solidFill>
                  </a:rPr>
                  <a:t>goto</a:t>
                </a:r>
                <a:endParaRPr lang="en-IN" b="1" dirty="0">
                  <a:solidFill>
                    <a:srgbClr val="FF0000"/>
                  </a:solidFill>
                </a:endParaRPr>
              </a:p>
            </p:txBody>
          </p:sp>
          <p:sp>
            <p:nvSpPr>
              <p:cNvPr id="17" name="Rectangle 16">
                <a:extLst>
                  <a:ext uri="{FF2B5EF4-FFF2-40B4-BE49-F238E27FC236}">
                    <a16:creationId xmlns:a16="http://schemas.microsoft.com/office/drawing/2014/main" id="{F5797EA9-66D4-4D59-80B6-60884A85F34B}"/>
                  </a:ext>
                </a:extLst>
              </p:cNvPr>
              <p:cNvSpPr/>
              <p:nvPr/>
            </p:nvSpPr>
            <p:spPr>
              <a:xfrm>
                <a:off x="3805239" y="3812143"/>
                <a:ext cx="627095" cy="369332"/>
              </a:xfrm>
              <a:prstGeom prst="rect">
                <a:avLst/>
              </a:prstGeom>
            </p:spPr>
            <p:txBody>
              <a:bodyPr wrap="none">
                <a:spAutoFit/>
              </a:bodyPr>
              <a:lstStyle/>
              <a:p>
                <a:r>
                  <a:rPr lang="en-IN" b="1" dirty="0">
                    <a:solidFill>
                      <a:srgbClr val="FF0000"/>
                    </a:solidFill>
                  </a:rPr>
                  <a:t>Shift</a:t>
                </a:r>
              </a:p>
            </p:txBody>
          </p:sp>
          <p:sp>
            <p:nvSpPr>
              <p:cNvPr id="18" name="Rectangle 17">
                <a:extLst>
                  <a:ext uri="{FF2B5EF4-FFF2-40B4-BE49-F238E27FC236}">
                    <a16:creationId xmlns:a16="http://schemas.microsoft.com/office/drawing/2014/main" id="{544820CD-A240-4883-B219-694C56795DA1}"/>
                  </a:ext>
                </a:extLst>
              </p:cNvPr>
              <p:cNvSpPr/>
              <p:nvPr/>
            </p:nvSpPr>
            <p:spPr>
              <a:xfrm>
                <a:off x="3732336" y="4594264"/>
                <a:ext cx="627095" cy="369332"/>
              </a:xfrm>
              <a:prstGeom prst="rect">
                <a:avLst/>
              </a:prstGeom>
            </p:spPr>
            <p:txBody>
              <a:bodyPr wrap="none">
                <a:spAutoFit/>
              </a:bodyPr>
              <a:lstStyle/>
              <a:p>
                <a:r>
                  <a:rPr lang="en-IN" b="1" dirty="0">
                    <a:solidFill>
                      <a:srgbClr val="FF0000"/>
                    </a:solidFill>
                  </a:rPr>
                  <a:t>Shift</a:t>
                </a:r>
              </a:p>
            </p:txBody>
          </p:sp>
          <p:sp>
            <p:nvSpPr>
              <p:cNvPr id="19" name="Rectangle 18">
                <a:extLst>
                  <a:ext uri="{FF2B5EF4-FFF2-40B4-BE49-F238E27FC236}">
                    <a16:creationId xmlns:a16="http://schemas.microsoft.com/office/drawing/2014/main" id="{17714A6D-1EFC-46DF-994A-9C481B8FC84E}"/>
                  </a:ext>
                </a:extLst>
              </p:cNvPr>
              <p:cNvSpPr/>
              <p:nvPr/>
            </p:nvSpPr>
            <p:spPr>
              <a:xfrm>
                <a:off x="6940019" y="4964667"/>
                <a:ext cx="627095" cy="369332"/>
              </a:xfrm>
              <a:prstGeom prst="rect">
                <a:avLst/>
              </a:prstGeom>
            </p:spPr>
            <p:txBody>
              <a:bodyPr wrap="none">
                <a:spAutoFit/>
              </a:bodyPr>
              <a:lstStyle/>
              <a:p>
                <a:r>
                  <a:rPr lang="en-IN" b="1" dirty="0">
                    <a:solidFill>
                      <a:srgbClr val="FF0000"/>
                    </a:solidFill>
                  </a:rPr>
                  <a:t>Shift</a:t>
                </a:r>
              </a:p>
            </p:txBody>
          </p:sp>
          <p:sp>
            <p:nvSpPr>
              <p:cNvPr id="20" name="Rectangle 19">
                <a:extLst>
                  <a:ext uri="{FF2B5EF4-FFF2-40B4-BE49-F238E27FC236}">
                    <a16:creationId xmlns:a16="http://schemas.microsoft.com/office/drawing/2014/main" id="{F35580FA-FE1F-43CD-8CE1-DC3289B0B742}"/>
                  </a:ext>
                </a:extLst>
              </p:cNvPr>
              <p:cNvSpPr/>
              <p:nvPr/>
            </p:nvSpPr>
            <p:spPr>
              <a:xfrm>
                <a:off x="6940018" y="3353132"/>
                <a:ext cx="868396" cy="488521"/>
              </a:xfrm>
              <a:prstGeom prst="rect">
                <a:avLst/>
              </a:prstGeom>
            </p:spPr>
            <p:txBody>
              <a:bodyPr wrap="square">
                <a:spAutoFit/>
              </a:bodyPr>
              <a:lstStyle/>
              <a:p>
                <a:r>
                  <a:rPr lang="en-IN" b="1" dirty="0">
                    <a:solidFill>
                      <a:srgbClr val="FF0000"/>
                    </a:solidFill>
                  </a:rPr>
                  <a:t>Shift</a:t>
                </a:r>
              </a:p>
            </p:txBody>
          </p:sp>
          <p:sp>
            <p:nvSpPr>
              <p:cNvPr id="21" name="Rectangle 20">
                <a:extLst>
                  <a:ext uri="{FF2B5EF4-FFF2-40B4-BE49-F238E27FC236}">
                    <a16:creationId xmlns:a16="http://schemas.microsoft.com/office/drawing/2014/main" id="{1FD836E9-3DA6-48E7-BA03-834DF1E88E84}"/>
                  </a:ext>
                </a:extLst>
              </p:cNvPr>
              <p:cNvSpPr/>
              <p:nvPr/>
            </p:nvSpPr>
            <p:spPr>
              <a:xfrm>
                <a:off x="7181319" y="4324532"/>
                <a:ext cx="627095" cy="369332"/>
              </a:xfrm>
              <a:prstGeom prst="rect">
                <a:avLst/>
              </a:prstGeom>
            </p:spPr>
            <p:txBody>
              <a:bodyPr wrap="none">
                <a:spAutoFit/>
              </a:bodyPr>
              <a:lstStyle/>
              <a:p>
                <a:r>
                  <a:rPr lang="en-IN" b="1" dirty="0">
                    <a:solidFill>
                      <a:srgbClr val="FF0000"/>
                    </a:solidFill>
                  </a:rPr>
                  <a:t>Shift</a:t>
                </a:r>
              </a:p>
            </p:txBody>
          </p:sp>
          <p:sp>
            <p:nvSpPr>
              <p:cNvPr id="22" name="Rectangle 21">
                <a:extLst>
                  <a:ext uri="{FF2B5EF4-FFF2-40B4-BE49-F238E27FC236}">
                    <a16:creationId xmlns:a16="http://schemas.microsoft.com/office/drawing/2014/main" id="{5890DB87-ADAB-430E-A8F0-E58CC27268D6}"/>
                  </a:ext>
                </a:extLst>
              </p:cNvPr>
              <p:cNvSpPr/>
              <p:nvPr/>
            </p:nvSpPr>
            <p:spPr>
              <a:xfrm>
                <a:off x="8147583" y="5136202"/>
                <a:ext cx="627095" cy="369332"/>
              </a:xfrm>
              <a:prstGeom prst="rect">
                <a:avLst/>
              </a:prstGeom>
            </p:spPr>
            <p:txBody>
              <a:bodyPr wrap="none">
                <a:spAutoFit/>
              </a:bodyPr>
              <a:lstStyle/>
              <a:p>
                <a:r>
                  <a:rPr lang="en-IN" b="1">
                    <a:solidFill>
                      <a:srgbClr val="FF0000"/>
                    </a:solidFill>
                  </a:rPr>
                  <a:t>Shift</a:t>
                </a:r>
                <a:endParaRPr lang="en-IN" b="1" dirty="0">
                  <a:solidFill>
                    <a:srgbClr val="FF0000"/>
                  </a:solidFill>
                </a:endParaRPr>
              </a:p>
            </p:txBody>
          </p:sp>
          <p:sp>
            <p:nvSpPr>
              <p:cNvPr id="23" name="TextBox 22">
                <a:extLst>
                  <a:ext uri="{FF2B5EF4-FFF2-40B4-BE49-F238E27FC236}">
                    <a16:creationId xmlns:a16="http://schemas.microsoft.com/office/drawing/2014/main" id="{9532ED19-E7C1-4393-B103-A1E4F73C24C9}"/>
                  </a:ext>
                </a:extLst>
              </p:cNvPr>
              <p:cNvSpPr txBox="1"/>
              <p:nvPr/>
            </p:nvSpPr>
            <p:spPr>
              <a:xfrm>
                <a:off x="5929313" y="1400175"/>
                <a:ext cx="1328737" cy="646331"/>
              </a:xfrm>
              <a:prstGeom prst="rect">
                <a:avLst/>
              </a:prstGeom>
              <a:noFill/>
            </p:spPr>
            <p:txBody>
              <a:bodyPr wrap="square" rtlCol="0">
                <a:spAutoFit/>
              </a:bodyPr>
              <a:lstStyle/>
              <a:p>
                <a:r>
                  <a:rPr lang="en-IN" dirty="0">
                    <a:solidFill>
                      <a:srgbClr val="FF0000"/>
                    </a:solidFill>
                  </a:rPr>
                  <a:t>Reduce Completed</a:t>
                </a:r>
              </a:p>
            </p:txBody>
          </p:sp>
          <p:sp>
            <p:nvSpPr>
              <p:cNvPr id="24" name="Rectangle 23">
                <a:extLst>
                  <a:ext uri="{FF2B5EF4-FFF2-40B4-BE49-F238E27FC236}">
                    <a16:creationId xmlns:a16="http://schemas.microsoft.com/office/drawing/2014/main" id="{628A4915-1CCB-4406-AB63-36A89582A371}"/>
                  </a:ext>
                </a:extLst>
              </p:cNvPr>
              <p:cNvSpPr/>
              <p:nvPr/>
            </p:nvSpPr>
            <p:spPr>
              <a:xfrm>
                <a:off x="10230950" y="1027906"/>
                <a:ext cx="1961050" cy="369332"/>
              </a:xfrm>
              <a:prstGeom prst="rect">
                <a:avLst/>
              </a:prstGeom>
            </p:spPr>
            <p:txBody>
              <a:bodyPr wrap="none">
                <a:spAutoFit/>
              </a:bodyPr>
              <a:lstStyle/>
              <a:p>
                <a:r>
                  <a:rPr lang="en-IN" dirty="0">
                    <a:solidFill>
                      <a:srgbClr val="FF0000"/>
                    </a:solidFill>
                  </a:rPr>
                  <a:t>Reduce Completed</a:t>
                </a:r>
              </a:p>
            </p:txBody>
          </p:sp>
          <p:sp>
            <p:nvSpPr>
              <p:cNvPr id="25" name="Rectangle 24">
                <a:extLst>
                  <a:ext uri="{FF2B5EF4-FFF2-40B4-BE49-F238E27FC236}">
                    <a16:creationId xmlns:a16="http://schemas.microsoft.com/office/drawing/2014/main" id="{DB046B19-5FFA-4BA6-87C1-21AF96DAF488}"/>
                  </a:ext>
                </a:extLst>
              </p:cNvPr>
              <p:cNvSpPr/>
              <p:nvPr/>
            </p:nvSpPr>
            <p:spPr>
              <a:xfrm>
                <a:off x="10230950" y="3722465"/>
                <a:ext cx="1961050" cy="369332"/>
              </a:xfrm>
              <a:prstGeom prst="rect">
                <a:avLst/>
              </a:prstGeom>
            </p:spPr>
            <p:txBody>
              <a:bodyPr wrap="none">
                <a:spAutoFit/>
              </a:bodyPr>
              <a:lstStyle/>
              <a:p>
                <a:r>
                  <a:rPr lang="en-IN" dirty="0">
                    <a:solidFill>
                      <a:srgbClr val="FF0000"/>
                    </a:solidFill>
                  </a:rPr>
                  <a:t>Reduce Completed</a:t>
                </a:r>
              </a:p>
            </p:txBody>
          </p:sp>
          <p:sp>
            <p:nvSpPr>
              <p:cNvPr id="26" name="Rectangle 25">
                <a:extLst>
                  <a:ext uri="{FF2B5EF4-FFF2-40B4-BE49-F238E27FC236}">
                    <a16:creationId xmlns:a16="http://schemas.microsoft.com/office/drawing/2014/main" id="{9470B235-5079-4EEB-8063-A88C8BA76F39}"/>
                  </a:ext>
                </a:extLst>
              </p:cNvPr>
              <p:cNvSpPr/>
              <p:nvPr/>
            </p:nvSpPr>
            <p:spPr>
              <a:xfrm>
                <a:off x="4632631" y="6308209"/>
                <a:ext cx="1961050" cy="369332"/>
              </a:xfrm>
              <a:prstGeom prst="rect">
                <a:avLst/>
              </a:prstGeom>
            </p:spPr>
            <p:txBody>
              <a:bodyPr wrap="none">
                <a:spAutoFit/>
              </a:bodyPr>
              <a:lstStyle/>
              <a:p>
                <a:r>
                  <a:rPr lang="en-IN" dirty="0">
                    <a:solidFill>
                      <a:srgbClr val="FF0000"/>
                    </a:solidFill>
                  </a:rPr>
                  <a:t>Reduce Completed</a:t>
                </a:r>
              </a:p>
            </p:txBody>
          </p:sp>
        </p:grpSp>
      </p:grpSp>
      <p:pic>
        <p:nvPicPr>
          <p:cNvPr id="28" name="Picture 27">
            <a:extLst>
              <a:ext uri="{FF2B5EF4-FFF2-40B4-BE49-F238E27FC236}">
                <a16:creationId xmlns:a16="http://schemas.microsoft.com/office/drawing/2014/main" id="{6DCB09EE-83C7-48C0-85F6-6A60FCBCE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97447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51A2A-A570-4EDB-A214-DEDEF083C62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LR(0)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pic>
        <p:nvPicPr>
          <p:cNvPr id="10" name="Picture 2" descr="Canonical Collection of LR(0) items 1">
            <a:extLst>
              <a:ext uri="{FF2B5EF4-FFF2-40B4-BE49-F238E27FC236}">
                <a16:creationId xmlns:a16="http://schemas.microsoft.com/office/drawing/2014/main" id="{32BAA74F-A2D9-471E-8283-976C156CCC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108" y="1905000"/>
            <a:ext cx="8645784"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953F285-6237-4EE1-8FB7-91F2F5419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20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ACA0E4-9DD2-44D8-8074-B5F324998E0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chemeClr val="tx1"/>
                </a:solidFill>
                <a:latin typeface="Times New Roman" panose="02020603050405020304" pitchFamily="18" charset="0"/>
                <a:cs typeface="Times New Roman" panose="02020603050405020304" pitchFamily="18" charset="0"/>
              </a:rPr>
              <a:t>LR(0)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Productions are numbered as follows:</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  →      AA    ... (1)   </a:t>
            </a:r>
          </a:p>
          <a:p>
            <a:pPr marL="0" indent="0" algn="just">
              <a:buNone/>
            </a:pP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 (2)   </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    →    b     ... (3)  </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CB43FD2-A67A-472A-AF33-15E692B76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415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 calcmode="lin" valueType="num">
                                      <p:cBhvr additive="base">
                                        <p:cTn id="1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anim calcmode="lin" valueType="num">
                                      <p:cBhvr additive="base">
                                        <p:cTn id="2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D7DD89-C1DD-417C-B41E-1739F0A2CAF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LR(0) Table-</a:t>
            </a:r>
            <a:r>
              <a:rPr lang="en-US" sz="2400" dirty="0">
                <a:solidFill>
                  <a:schemeClr val="tx1"/>
                </a:solidFill>
                <a:latin typeface="Times New Roman" panose="02020603050405020304" pitchFamily="18" charset="0"/>
                <a:cs typeface="Times New Roman" panose="02020603050405020304" pitchFamily="18" charset="0"/>
              </a:rPr>
              <a:t> Explanation</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787346"/>
            <a:ext cx="8229600" cy="5059363"/>
          </a:xfrm>
        </p:spPr>
        <p:txBody>
          <a:bodyPr>
            <a:noAutofit/>
          </a:bodyPr>
          <a:lstStyle/>
          <a:p>
            <a:pPr algn="just"/>
            <a:r>
              <a:rPr lang="en-US" sz="1800" dirty="0">
                <a:latin typeface="Times New Roman" panose="02020603050405020304" pitchFamily="18" charset="0"/>
                <a:cs typeface="Times New Roman" panose="02020603050405020304" pitchFamily="18" charset="0"/>
              </a:rPr>
              <a:t>I1 contains the final item which drives(S` → S•), so action {I1, $} = Accept.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I4 contains the final item which drives A → b• and that production corresponds to the production number 3 so write it as r3 in the entire row.</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I5 contains the final item which drives S → AA• and that production corresponds to the production number 1 so write it as r1 in the entire row.</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I6 contains the final item which drives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and that production corresponds to the production number 2 so write it as r2 in the entire row.</a:t>
            </a: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70AFC33-3CDD-47C2-A339-ED6632F7D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285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 calcmode="lin" valueType="num">
                                      <p:cBhvr additive="base">
                                        <p:cTn id="1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AA8E83D7-607A-4080-925F-87D94BD4206E}"/>
              </a:ext>
            </a:extLst>
          </p:cNvPr>
          <p:cNvSpPr txBox="1">
            <a:spLocks noGrp="1"/>
          </p:cNvSpPr>
          <p:nvPr>
            <p:ph idx="1"/>
          </p:nvPr>
        </p:nvSpPr>
        <p:spPr>
          <a:xfrm>
            <a:off x="533400" y="1214438"/>
            <a:ext cx="8001000" cy="4729162"/>
          </a:xfrm>
        </p:spPr>
        <p:txBody>
          <a:bodyPr>
            <a:normAutofit/>
          </a:bodyPr>
          <a:lstStyle/>
          <a:p>
            <a:pPr algn="just">
              <a:spcBef>
                <a:spcPct val="0"/>
              </a:spcBef>
              <a:spcAft>
                <a:spcPct val="0"/>
              </a:spcAft>
              <a:buClr>
                <a:srgbClr val="000000"/>
              </a:buClr>
              <a:buNone/>
            </a:pPr>
            <a:r>
              <a:rPr lang="en-IN" altLang="en-US" sz="2400" dirty="0"/>
              <a:t>Subject Result: 100 %</a:t>
            </a:r>
          </a:p>
          <a:p>
            <a:pPr algn="just">
              <a:spcBef>
                <a:spcPct val="0"/>
              </a:spcBef>
              <a:spcAft>
                <a:spcPct val="0"/>
              </a:spcAft>
              <a:buClr>
                <a:srgbClr val="000000"/>
              </a:buClr>
              <a:buNone/>
            </a:pPr>
            <a:endParaRPr lang="en-IN" altLang="en-US" sz="2400" dirty="0"/>
          </a:p>
          <a:p>
            <a:pPr algn="just">
              <a:spcBef>
                <a:spcPct val="0"/>
              </a:spcBef>
              <a:spcAft>
                <a:spcPct val="0"/>
              </a:spcAft>
              <a:buClr>
                <a:srgbClr val="000000"/>
              </a:buClr>
              <a:buNone/>
            </a:pPr>
            <a:r>
              <a:rPr lang="en-IN" altLang="en-US" sz="2400" dirty="0"/>
              <a:t>Department Result: 99 %</a:t>
            </a:r>
          </a:p>
          <a:p>
            <a:pPr algn="just">
              <a:spcBef>
                <a:spcPct val="0"/>
              </a:spcBef>
              <a:spcAft>
                <a:spcPct val="0"/>
              </a:spcAft>
              <a:buClr>
                <a:srgbClr val="000000"/>
              </a:buClr>
              <a:buNone/>
            </a:pPr>
            <a:endParaRPr lang="en-IN" altLang="en-US" sz="2400" dirty="0"/>
          </a:p>
          <a:p>
            <a:pPr algn="just">
              <a:spcBef>
                <a:spcPct val="0"/>
              </a:spcBef>
              <a:spcAft>
                <a:spcPct val="0"/>
              </a:spcAft>
              <a:buClr>
                <a:srgbClr val="000000"/>
              </a:buClr>
              <a:buNone/>
            </a:pPr>
            <a:r>
              <a:rPr lang="en-IN" altLang="en-US" sz="2400" dirty="0"/>
              <a:t>Faculty-Wise Result:</a:t>
            </a:r>
          </a:p>
          <a:p>
            <a:pPr algn="just">
              <a:spcBef>
                <a:spcPct val="0"/>
              </a:spcBef>
              <a:spcAft>
                <a:spcPct val="0"/>
              </a:spcAft>
              <a:buClr>
                <a:srgbClr val="000000"/>
              </a:buClr>
              <a:buNone/>
            </a:pPr>
            <a:endParaRPr lang="en-IN" altLang="en-US" sz="2400" dirty="0"/>
          </a:p>
          <a:p>
            <a:pPr algn="just">
              <a:spcBef>
                <a:spcPct val="0"/>
              </a:spcBef>
              <a:spcAft>
                <a:spcPct val="0"/>
              </a:spcAft>
              <a:buClr>
                <a:srgbClr val="000000"/>
              </a:buClr>
              <a:buNone/>
            </a:pPr>
            <a:r>
              <a:rPr lang="en-IN" altLang="en-US" sz="2400" dirty="0"/>
              <a:t>Ms </a:t>
            </a:r>
            <a:r>
              <a:rPr lang="en-IN" altLang="en-US" sz="2400" dirty="0" err="1"/>
              <a:t>Divya</a:t>
            </a:r>
            <a:r>
              <a:rPr lang="en-IN" altLang="en-US" sz="2400" dirty="0"/>
              <a:t> Chaudhary (A): 100%</a:t>
            </a:r>
          </a:p>
          <a:p>
            <a:pPr algn="just">
              <a:spcBef>
                <a:spcPct val="0"/>
              </a:spcBef>
              <a:spcAft>
                <a:spcPct val="0"/>
              </a:spcAft>
              <a:buClr>
                <a:srgbClr val="000000"/>
              </a:buClr>
              <a:buNone/>
            </a:pPr>
            <a:r>
              <a:rPr lang="en-IN" altLang="en-US" sz="2400" dirty="0"/>
              <a:t>Mr. Rohit Chaudhary (B): 100%</a:t>
            </a:r>
          </a:p>
          <a:p>
            <a:pPr algn="just">
              <a:spcBef>
                <a:spcPct val="0"/>
              </a:spcBef>
              <a:spcAft>
                <a:spcPct val="0"/>
              </a:spcAft>
              <a:buClr>
                <a:srgbClr val="000000"/>
              </a:buClr>
              <a:buNone/>
            </a:pPr>
            <a:r>
              <a:rPr lang="en-IN" altLang="en-US" sz="2400" dirty="0"/>
              <a:t>Mr. </a:t>
            </a:r>
            <a:r>
              <a:rPr lang="en-IN" altLang="en-US" sz="2400" dirty="0" err="1"/>
              <a:t>Vivek</a:t>
            </a:r>
            <a:r>
              <a:rPr lang="en-IN" altLang="en-US" sz="2400" dirty="0"/>
              <a:t> Sharma      (C): 97.06%</a:t>
            </a:r>
          </a:p>
          <a:p>
            <a:pPr algn="just">
              <a:spcBef>
                <a:spcPct val="0"/>
              </a:spcBef>
              <a:spcAft>
                <a:spcPct val="0"/>
              </a:spcAft>
              <a:buClr>
                <a:srgbClr val="000000"/>
              </a:buClr>
              <a:buNone/>
            </a:pPr>
            <a:r>
              <a:rPr lang="en-IN" altLang="en-US" sz="2400" dirty="0"/>
              <a:t>Ms. </a:t>
            </a:r>
            <a:r>
              <a:rPr lang="en-IN" altLang="en-US" sz="2400" dirty="0" err="1"/>
              <a:t>Divya</a:t>
            </a:r>
            <a:r>
              <a:rPr lang="en-IN" altLang="en-US" sz="2400" dirty="0"/>
              <a:t> Chaudhary(D): 100%</a:t>
            </a:r>
          </a:p>
          <a:p>
            <a:pPr algn="just">
              <a:spcBef>
                <a:spcPct val="0"/>
              </a:spcBef>
              <a:spcAft>
                <a:spcPct val="0"/>
              </a:spcAft>
              <a:buClr>
                <a:srgbClr val="000000"/>
              </a:buClr>
              <a:buFont typeface="Arial" panose="020B0604020202020204" pitchFamily="34" charset="0"/>
              <a:buNone/>
            </a:pPr>
            <a:endParaRPr lang="en-IN" altLang="en-US" sz="2400" dirty="0"/>
          </a:p>
        </p:txBody>
      </p:sp>
      <p:sp>
        <p:nvSpPr>
          <p:cNvPr id="7" name="Title 1">
            <a:extLst>
              <a:ext uri="{FF2B5EF4-FFF2-40B4-BE49-F238E27FC236}">
                <a16:creationId xmlns:a16="http://schemas.microsoft.com/office/drawing/2014/main" id="{6C269D1B-1C71-46D4-97DD-E9E98F1F98FA}"/>
              </a:ext>
            </a:extLst>
          </p:cNvPr>
          <p:cNvSpPr txBox="1">
            <a:spLocks noGrp="1"/>
          </p:cNvSpPr>
          <p:nvPr>
            <p:ph type="title"/>
          </p:nvPr>
        </p:nvSpPr>
        <p:spPr>
          <a:xfrm>
            <a:off x="1785938" y="0"/>
            <a:ext cx="7358062" cy="714375"/>
          </a:xfrm>
        </p:spPr>
        <p:style>
          <a:lnRef idx="1">
            <a:schemeClr val="accent5"/>
          </a:lnRef>
          <a:fillRef idx="2">
            <a:schemeClr val="accent5"/>
          </a:fillRef>
          <a:effectRef idx="1">
            <a:schemeClr val="accent5"/>
          </a:effectRef>
          <a:fontRef idx="minor">
            <a:schemeClr val="dk1"/>
          </a:fontRef>
        </p:style>
        <p:txBody>
          <a:bodyPr lIns="91440" tIns="45720" rIns="91440" bIns="45720" rtlCol="0"/>
          <a:lstStyle/>
          <a:p>
            <a:pPr eaLnBrk="1" fontAlgn="auto" hangingPunct="1">
              <a:spcBef>
                <a:spcPct val="0"/>
              </a:spcBef>
              <a:buClrTx/>
              <a:buSzTx/>
              <a:buFontTx/>
              <a:buNone/>
              <a:defRPr/>
            </a:pPr>
            <a:r>
              <a:rPr lang="en-US" sz="3200" kern="1200" dirty="0">
                <a:latin typeface="Times New Roman" pitchFamily="18" charset="0"/>
                <a:cs typeface="Times New Roman" pitchFamily="18" charset="0"/>
                <a:sym typeface="Arial" charset="0"/>
              </a:rPr>
              <a:t>Result Analysis</a:t>
            </a:r>
          </a:p>
        </p:txBody>
      </p:sp>
      <p:sp>
        <p:nvSpPr>
          <p:cNvPr id="52229" name="Footer Placeholder 4">
            <a:extLst>
              <a:ext uri="{FF2B5EF4-FFF2-40B4-BE49-F238E27FC236}">
                <a16:creationId xmlns:a16="http://schemas.microsoft.com/office/drawing/2014/main" id="{D13FEE09-441B-4F95-96A6-91181D72A552}"/>
              </a:ext>
            </a:extLst>
          </p:cNvPr>
          <p:cNvSpPr>
            <a:spLocks noGrp="1"/>
          </p:cNvSpPr>
          <p:nvPr>
            <p:ph type="ftr" sz="quarter" idx="12"/>
          </p:nvPr>
        </p:nvSpPr>
        <p:spPr>
          <a:xfrm>
            <a:off x="2514600" y="6356350"/>
            <a:ext cx="4191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a:solidFill>
                <a:srgbClr val="888888"/>
              </a:solidFill>
              <a:latin typeface="Calibri" panose="020F0502020204030204" pitchFamily="34" charset="0"/>
              <a:sym typeface="Calibri" panose="020F0502020204030204" pitchFamily="34" charset="0"/>
            </a:endParaRPr>
          </a:p>
        </p:txBody>
      </p:sp>
      <p:sp>
        <p:nvSpPr>
          <p:cNvPr id="52230" name="Slide Number Placeholder 8">
            <a:extLst>
              <a:ext uri="{FF2B5EF4-FFF2-40B4-BE49-F238E27FC236}">
                <a16:creationId xmlns:a16="http://schemas.microsoft.com/office/drawing/2014/main" id="{D79C5C8A-AFC2-4C7D-99A7-FECD9C2BCD46}"/>
              </a:ext>
            </a:extLst>
          </p:cNvPr>
          <p:cNvSpPr>
            <a:spLocks noGrp="1"/>
          </p:cNvSpPr>
          <p:nvPr>
            <p:ph type="sldNum" sz="quarter" idx="13"/>
          </p:nvPr>
        </p:nvSpPr>
        <p:spPr bwMode="auto">
          <a:xfrm>
            <a:off x="7239000" y="6320008"/>
            <a:ext cx="1651782"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12</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2231" name="Date Placeholder 7">
            <a:extLst>
              <a:ext uri="{FF2B5EF4-FFF2-40B4-BE49-F238E27FC236}">
                <a16:creationId xmlns:a16="http://schemas.microsoft.com/office/drawing/2014/main" id="{C9161480-6915-48B2-AA7C-B24B1C3239FE}"/>
              </a:ext>
            </a:extLst>
          </p:cNvPr>
          <p:cNvSpPr>
            <a:spLocks noGrp="1"/>
          </p:cNvSpPr>
          <p:nvPr>
            <p:ph type="dt" sz="quarter" idx="11"/>
          </p:nvPr>
        </p:nvSpPr>
        <p:spPr>
          <a:xfrm>
            <a:off x="838200" y="6356350"/>
            <a:ext cx="1066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93732F21-3187-43EF-830A-CF65E5319F62}"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id="{CDB1F6B5-4FD2-4335-B29D-A22D58C6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447800" cy="58175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4FB044-88F9-4584-85D5-FFCF2F5C1D9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rPr>
              <a:t>LR(0) Table-</a:t>
            </a:r>
            <a:r>
              <a:rPr lang="en-US" sz="2400" dirty="0">
                <a:solidFill>
                  <a:schemeClr val="tx1"/>
                </a:solidFill>
              </a:rPr>
              <a:t>Explanation:</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r>
              <a:rPr lang="en-US" sz="1800" dirty="0">
                <a:latin typeface="Times New Roman" panose="02020603050405020304" pitchFamily="18" charset="0"/>
                <a:cs typeface="Times New Roman" panose="02020603050405020304" pitchFamily="18" charset="0"/>
              </a:rPr>
              <a:t>I0 on S is going to I1 so write it as 1.</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I0 on A is going to I2 so write it as 2.</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I2 on A is going to I5 so write it as 5.</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I3 on A is going to I6 so write it as 6.</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I0, I2and I3on a are going to I3 so write it as S3 which means that shift 3.</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I0, I2 and I3 on b are going to I4 so write it as S4 which means that shift 4.</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I4, I5 and I6 all states contains the final item because they contain • in the right most end. So rate the production as production number.</a:t>
            </a:r>
          </a:p>
          <a:p>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28AD91E-90A9-4537-97DA-2A99B6C89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97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 calcmode="lin" valueType="num">
                                      <p:cBhvr additive="base">
                                        <p:cTn id="1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anim calcmode="lin" valueType="num">
                                      <p:cBhvr additive="base">
                                        <p:cTn id="23"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anim calcmode="lin" valueType="num">
                                      <p:cBhvr additive="base">
                                        <p:cTn id="27"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anim calcmode="lin" valueType="num">
                                      <p:cBhvr additive="base">
                                        <p:cTn id="31" dur="500" fill="hold"/>
                                        <p:tgtEl>
                                          <p:spTgt spid="12">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0A1AB7-C383-4DA1-B978-4AB50A47484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SLR Parser(CO2)</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SLR (1) refers to simple LR Parsing.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same as LR(0) parsing.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only difference is in the parsing table.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construct SLR (1) parsing table, we use canonical collection of LR (0) item.</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the SLR (1) parsing, we place the reduce move only in the follow of left hand side</a:t>
            </a:r>
          </a:p>
          <a:p>
            <a:pPr marL="0" indent="0">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6C06A49-1AD7-4A08-9E8E-F2E7EA4A4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2667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animEffect transition="in" filter="wipe(down)">
                                      <p:cBhvr>
                                        <p:cTn id="17" dur="500"/>
                                        <p:tgtEl>
                                          <p:spTgt spid="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9" end="9"/>
                                            </p:txEl>
                                          </p:spTgt>
                                        </p:tgtEl>
                                        <p:attrNameLst>
                                          <p:attrName>style.visibility</p:attrName>
                                        </p:attrNameLst>
                                      </p:cBhvr>
                                      <p:to>
                                        <p:strVal val="visible"/>
                                      </p:to>
                                    </p:set>
                                    <p:animEffect transition="in" filter="wipe(down)">
                                      <p:cBhvr>
                                        <p:cTn id="22" dur="500"/>
                                        <p:tgtEl>
                                          <p:spTgt spid="12">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xEl>
                                              <p:pRg st="12" end="12"/>
                                            </p:txEl>
                                          </p:spTgt>
                                        </p:tgtEl>
                                        <p:attrNameLst>
                                          <p:attrName>style.visibility</p:attrName>
                                        </p:attrNameLst>
                                      </p:cBhvr>
                                      <p:to>
                                        <p:strVal val="visible"/>
                                      </p:to>
                                    </p:set>
                                    <p:animEffect transition="in" filter="wipe(down)">
                                      <p:cBhvr>
                                        <p:cTn id="27" dur="5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81EC77-1C47-4F01-A973-3B51294CEC3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Various steps involved in the SLR (1)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D25E4C5E-5898-4860-8D95-0E8DFB0E341C}"/>
              </a:ext>
            </a:extLst>
          </p:cNvPr>
          <p:cNvGraphicFramePr/>
          <p:nvPr>
            <p:extLst>
              <p:ext uri="{D42A27DB-BD31-4B8C-83A1-F6EECF244321}">
                <p14:modId xmlns:p14="http://schemas.microsoft.com/office/powerpoint/2010/main" val="532691279"/>
              </p:ext>
            </p:extLst>
          </p:nvPr>
        </p:nvGraphicFramePr>
        <p:xfrm>
          <a:off x="533400" y="1083922"/>
          <a:ext cx="80772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603F2C01-47DA-47EE-89BB-B307112D4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4782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AD82CB-F1C6-49B5-82AF-3944EC1A9EB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SLR (1) Table Construction</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lgn="just">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steps which use to construct SLR (1) Table is given below:</a:t>
            </a:r>
          </a:p>
          <a:p>
            <a:pPr marL="0" indent="0" algn="just">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If a state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going to some other state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j</a:t>
            </a:r>
            <a:r>
              <a:rPr lang="en-US" sz="1800" dirty="0">
                <a:latin typeface="Times New Roman" panose="02020603050405020304" pitchFamily="18" charset="0"/>
                <a:cs typeface="Times New Roman" panose="02020603050405020304" pitchFamily="18" charset="0"/>
              </a:rPr>
              <a:t>) on a terminal then it corresponds to a shift move in the action part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If a state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going to some other state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j</a:t>
            </a:r>
            <a:r>
              <a:rPr lang="en-US" sz="1800" dirty="0">
                <a:latin typeface="Times New Roman" panose="02020603050405020304" pitchFamily="18" charset="0"/>
                <a:cs typeface="Times New Roman" panose="02020603050405020304" pitchFamily="18" charset="0"/>
              </a:rPr>
              <a:t>) on a variable then it correspond to go to move in the Go to part.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If a state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contains the final item, which has no transitions to the next state then the production is known as reduce production. For all terminals X in FOLLOW (A), write the reduce entry along with their production numbers</a:t>
            </a:r>
            <a:endParaRPr lang="en-IN"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5D825B8-AE1A-4969-8BB6-1A92F8F50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31512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79B3C1-BC1E-401C-8C0E-52A1420E8818}"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817163"/>
            <a:ext cx="8229600" cy="5447113"/>
          </a:xfrm>
        </p:spPr>
        <p:txBody>
          <a:bodyPr>
            <a:noAutofit/>
          </a:bodyPr>
          <a:lstStyle/>
          <a:p>
            <a:pPr marL="0" indent="0">
              <a:buNone/>
            </a:pPr>
            <a:r>
              <a:rPr lang="de-DE" sz="180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a:t>
            </a:r>
          </a:p>
          <a:p>
            <a:pPr marL="0" indent="0">
              <a:buNone/>
            </a:pPr>
            <a:r>
              <a:rPr lang="de-DE" sz="1800" b="0" i="0" dirty="0">
                <a:solidFill>
                  <a:srgbClr val="000000"/>
                </a:solidFill>
                <a:effectLst/>
                <a:latin typeface="Times New Roman" panose="02020603050405020304" pitchFamily="18" charset="0"/>
                <a:cs typeface="Times New Roman" panose="02020603050405020304" pitchFamily="18" charset="0"/>
              </a:rPr>
              <a:t>		S → E</a:t>
            </a:r>
            <a:r>
              <a:rPr lang="de-DE" sz="1800" dirty="0">
                <a:latin typeface="Times New Roman" panose="02020603050405020304" pitchFamily="18" charset="0"/>
                <a:cs typeface="Times New Roman" panose="02020603050405020304" pitchFamily="18" charset="0"/>
              </a:rPr>
              <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		</a:t>
            </a:r>
            <a:r>
              <a:rPr lang="de-DE" sz="1800" b="0" i="0" dirty="0">
                <a:solidFill>
                  <a:srgbClr val="000000"/>
                </a:solidFill>
                <a:effectLst/>
                <a:latin typeface="Times New Roman" panose="02020603050405020304" pitchFamily="18" charset="0"/>
                <a:cs typeface="Times New Roman" panose="02020603050405020304" pitchFamily="18" charset="0"/>
              </a:rPr>
              <a:t>E → E + T | T</a:t>
            </a:r>
            <a:r>
              <a:rPr lang="de-DE" sz="1800" dirty="0">
                <a:latin typeface="Times New Roman" panose="02020603050405020304" pitchFamily="18" charset="0"/>
                <a:cs typeface="Times New Roman" panose="02020603050405020304" pitchFamily="18" charset="0"/>
              </a:rPr>
              <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		</a:t>
            </a:r>
            <a:r>
              <a:rPr lang="de-DE" sz="1800" b="0" i="0" dirty="0">
                <a:solidFill>
                  <a:srgbClr val="000000"/>
                </a:solidFill>
                <a:effectLst/>
                <a:latin typeface="Times New Roman" panose="02020603050405020304" pitchFamily="18" charset="0"/>
                <a:cs typeface="Times New Roman" panose="02020603050405020304" pitchFamily="18" charset="0"/>
              </a:rPr>
              <a:t>T → T * F | F</a:t>
            </a:r>
            <a:r>
              <a:rPr lang="de-DE" sz="1800" dirty="0">
                <a:latin typeface="Times New Roman" panose="02020603050405020304" pitchFamily="18" charset="0"/>
                <a:cs typeface="Times New Roman" panose="02020603050405020304" pitchFamily="18" charset="0"/>
              </a:rPr>
              <a:t/>
            </a:r>
            <a:br>
              <a:rPr lang="de-DE" sz="1800" dirty="0">
                <a:latin typeface="Times New Roman" panose="02020603050405020304" pitchFamily="18" charset="0"/>
                <a:cs typeface="Times New Roman" panose="02020603050405020304" pitchFamily="18" charset="0"/>
              </a:rPr>
            </a:br>
            <a:r>
              <a:rPr lang="de-DE" sz="1800" dirty="0">
                <a:latin typeface="Times New Roman" panose="02020603050405020304" pitchFamily="18" charset="0"/>
                <a:cs typeface="Times New Roman" panose="02020603050405020304" pitchFamily="18" charset="0"/>
              </a:rPr>
              <a:t>		</a:t>
            </a:r>
            <a:r>
              <a:rPr lang="de-DE" sz="1800" b="0" i="0" dirty="0">
                <a:solidFill>
                  <a:srgbClr val="000000"/>
                </a:solidFill>
                <a:effectLst/>
                <a:latin typeface="Times New Roman" panose="02020603050405020304" pitchFamily="18" charset="0"/>
                <a:cs typeface="Times New Roman" panose="02020603050405020304" pitchFamily="18" charset="0"/>
              </a:rPr>
              <a:t>F → id</a:t>
            </a:r>
            <a:endParaRPr lang="en-IN" sz="1800" dirty="0">
              <a:latin typeface="Times New Roman" panose="02020603050405020304" pitchFamily="18" charset="0"/>
              <a:cs typeface="Times New Roman" panose="02020603050405020304" pitchFamily="18" charset="0"/>
            </a:endParaRPr>
          </a:p>
          <a:p>
            <a:pPr marL="0" indent="0">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US" sz="180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180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1:- </a:t>
            </a:r>
            <a:r>
              <a:rPr lang="en-US" sz="1800" b="0" i="0" dirty="0">
                <a:solidFill>
                  <a:srgbClr val="000000"/>
                </a:solidFill>
                <a:effectLst/>
                <a:latin typeface="Times New Roman" panose="02020603050405020304" pitchFamily="18" charset="0"/>
                <a:cs typeface="Times New Roman" panose="02020603050405020304" pitchFamily="18" charset="0"/>
              </a:rPr>
              <a:t>Add Augment Production and insert '•' symbol at the first position </a:t>
            </a:r>
            <a:r>
              <a:rPr lang="en-US" sz="1800" dirty="0">
                <a:solidFill>
                  <a:srgbClr val="000000"/>
                </a:solidFill>
                <a:latin typeface="Times New Roman" panose="02020603050405020304" pitchFamily="18" charset="0"/>
                <a:cs typeface="Times New Roman" panose="02020603050405020304" pitchFamily="18" charset="0"/>
              </a:rPr>
              <a:t>of Augment Production </a:t>
            </a:r>
            <a:r>
              <a:rPr lang="en-US" sz="1800" b="0" i="0" dirty="0">
                <a:solidFill>
                  <a:srgbClr val="000000"/>
                </a:solidFill>
                <a:effectLst/>
                <a:latin typeface="Times New Roman" panose="02020603050405020304" pitchFamily="18" charset="0"/>
                <a:cs typeface="Times New Roman" panose="02020603050405020304" pitchFamily="18" charset="0"/>
              </a:rPr>
              <a:t>					</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					</a:t>
            </a:r>
            <a:br>
              <a:rPr lang="en-US" sz="1800" b="0" i="0" dirty="0">
                <a:solidFill>
                  <a:srgbClr val="000000"/>
                </a:solidFill>
                <a:effectLst/>
                <a:latin typeface="Times New Roman" panose="02020603050405020304" pitchFamily="18" charset="0"/>
                <a:cs typeface="Times New Roman" panose="02020603050405020304" pitchFamily="18" charset="0"/>
              </a:rPr>
            </a:b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de-DE" sz="1800" dirty="0">
                <a:solidFill>
                  <a:srgbClr val="000000"/>
                </a:solidFill>
                <a:latin typeface="Times New Roman" panose="02020603050405020304" pitchFamily="18" charset="0"/>
                <a:cs typeface="Times New Roman" panose="02020603050405020304" pitchFamily="18" charset="0"/>
              </a:rPr>
              <a:t>S → E	 	</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dirty="0">
                <a:solidFill>
                  <a:srgbClr val="000000"/>
                </a:solidFill>
                <a:latin typeface="Times New Roman" panose="02020603050405020304" pitchFamily="18" charset="0"/>
                <a:cs typeface="Times New Roman" panose="02020603050405020304" pitchFamily="18" charset="0"/>
              </a:rPr>
              <a:t> S` → •E </a:t>
            </a:r>
            <a:r>
              <a:rPr lang="en-US" sz="1800" b="0" i="0" dirty="0">
                <a:solidFill>
                  <a:srgbClr val="000000"/>
                </a:solidFill>
                <a:effectLst/>
                <a:latin typeface="Times New Roman" panose="02020603050405020304" pitchFamily="18" charset="0"/>
                <a:cs typeface="Times New Roman" panose="02020603050405020304" pitchFamily="18" charset="0"/>
              </a:rPr>
              <a:t>		</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F06CC86-1924-40D0-A1EF-CAE25A3E9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186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2FE4C3-343C-4264-B843-9D991C3D4D9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914400"/>
            <a:ext cx="8229600" cy="5310586"/>
          </a:xfrm>
        </p:spPr>
        <p:txBody>
          <a:bodyPr>
            <a:normAutofit/>
          </a:bodyPr>
          <a:lstStyle/>
          <a:p>
            <a:pPr marL="0" indent="0" algn="l">
              <a:buNone/>
            </a:pPr>
            <a:r>
              <a:rPr lang="en-US" sz="180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2: Compute Canonical Collection </a:t>
            </a:r>
          </a:p>
          <a:p>
            <a:pPr marL="0" indent="0" algn="l">
              <a:buNone/>
            </a:pPr>
            <a:endParaRPr lang="en-US"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1" i="0" u="sng"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800" b="1" i="0" u="sng" dirty="0">
                <a:solidFill>
                  <a:srgbClr val="000000"/>
                </a:solidFill>
                <a:effectLst/>
                <a:latin typeface="Times New Roman" panose="02020603050405020304" pitchFamily="18" charset="0"/>
                <a:cs typeface="Times New Roman" panose="02020603050405020304" pitchFamily="18" charset="0"/>
              </a:rPr>
              <a:t>I0 State:</a:t>
            </a:r>
          </a:p>
          <a:p>
            <a:pPr marL="0" indent="0" algn="l">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l">
              <a:buNone/>
            </a:pP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1" i="0" dirty="0">
                <a:solidFill>
                  <a:srgbClr val="000000"/>
                </a:solidFill>
                <a:effectLst/>
                <a:latin typeface="Times New Roman" panose="02020603050405020304" pitchFamily="18" charset="0"/>
                <a:cs typeface="Times New Roman" panose="02020603050405020304" pitchFamily="18" charset="0"/>
              </a:rPr>
              <a:t>I0 =</a:t>
            </a:r>
            <a:r>
              <a:rPr lang="en-US" sz="1800" b="0" i="0" dirty="0">
                <a:solidFill>
                  <a:srgbClr val="000000"/>
                </a:solidFill>
                <a:effectLst/>
                <a:latin typeface="Times New Roman" panose="02020603050405020304" pitchFamily="18" charset="0"/>
                <a:cs typeface="Times New Roman" panose="02020603050405020304" pitchFamily="18" charset="0"/>
              </a:rPr>
              <a:t> Closure (S` → •E)</a:t>
            </a:r>
          </a:p>
          <a:p>
            <a:pPr marL="0" indent="0" algn="l">
              <a:buNone/>
            </a:pPr>
            <a:endParaRPr lang="en-US" sz="1800" b="1" i="0" dirty="0">
              <a:solidFill>
                <a:srgbClr val="000000"/>
              </a:solidFill>
              <a:effectLst/>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9B0658D8-0AB3-4A16-AF4D-EE5C009A4CE2}"/>
              </a:ext>
            </a:extLst>
          </p:cNvPr>
          <p:cNvSpPr/>
          <p:nvPr/>
        </p:nvSpPr>
        <p:spPr>
          <a:xfrm>
            <a:off x="3352800" y="2133599"/>
            <a:ext cx="1447800" cy="609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l">
              <a:buNone/>
            </a:pPr>
            <a:r>
              <a:rPr lang="en-US" sz="1800" b="0" i="0" dirty="0">
                <a:solidFill>
                  <a:srgbClr val="000000"/>
                </a:solidFill>
                <a:effectLst/>
                <a:latin typeface="Times New Roman" panose="02020603050405020304" pitchFamily="18" charset="0"/>
                <a:cs typeface="Times New Roman" panose="02020603050405020304" pitchFamily="18" charset="0"/>
              </a:rPr>
              <a:t>S` → •E</a:t>
            </a:r>
          </a:p>
        </p:txBody>
      </p:sp>
      <p:sp>
        <p:nvSpPr>
          <p:cNvPr id="5" name="Oval 4">
            <a:extLst>
              <a:ext uri="{FF2B5EF4-FFF2-40B4-BE49-F238E27FC236}">
                <a16:creationId xmlns:a16="http://schemas.microsoft.com/office/drawing/2014/main" id="{8712E5DC-DBDB-4FA4-85A7-F97D1F776B6A}"/>
              </a:ext>
            </a:extLst>
          </p:cNvPr>
          <p:cNvSpPr/>
          <p:nvPr/>
        </p:nvSpPr>
        <p:spPr>
          <a:xfrm>
            <a:off x="609600" y="4135834"/>
            <a:ext cx="25146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S` → •E</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E</a:t>
            </a:r>
            <a:r>
              <a:rPr lang="en-US" sz="1800" b="0" i="0" dirty="0">
                <a:solidFill>
                  <a:srgbClr val="000000"/>
                </a:solidFill>
                <a:effectLst/>
                <a:latin typeface="Times New Roman" panose="02020603050405020304" pitchFamily="18" charset="0"/>
                <a:cs typeface="Times New Roman" panose="02020603050405020304" pitchFamily="18" charset="0"/>
              </a:rPr>
              <a:t> → •E + T</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        E → •T</a:t>
            </a:r>
          </a:p>
        </p:txBody>
      </p:sp>
      <p:sp>
        <p:nvSpPr>
          <p:cNvPr id="10" name="Oval 9">
            <a:extLst>
              <a:ext uri="{FF2B5EF4-FFF2-40B4-BE49-F238E27FC236}">
                <a16:creationId xmlns:a16="http://schemas.microsoft.com/office/drawing/2014/main" id="{B7569956-C469-483C-B995-9E13B13B9C5E}"/>
              </a:ext>
            </a:extLst>
          </p:cNvPr>
          <p:cNvSpPr/>
          <p:nvPr/>
        </p:nvSpPr>
        <p:spPr>
          <a:xfrm>
            <a:off x="5040085" y="3597176"/>
            <a:ext cx="2514600" cy="214411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rgbClr val="000000"/>
                </a:solidFill>
                <a:latin typeface="Times New Roman" panose="02020603050405020304" pitchFamily="18" charset="0"/>
                <a:cs typeface="Times New Roman" panose="02020603050405020304" pitchFamily="18" charset="0"/>
              </a:rPr>
              <a:t>       S` → •E</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E</a:t>
            </a:r>
            <a:r>
              <a:rPr lang="en-US" dirty="0">
                <a:solidFill>
                  <a:srgbClr val="000000"/>
                </a:solidFill>
                <a:latin typeface="Times New Roman" panose="02020603050405020304" pitchFamily="18" charset="0"/>
                <a:cs typeface="Times New Roman" panose="02020603050405020304" pitchFamily="18" charset="0"/>
              </a:rPr>
              <a:t> → •E + T</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E → •T</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 * F</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T → •F</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F</a:t>
            </a:r>
            <a:r>
              <a:rPr lang="en-US" dirty="0">
                <a:solidFill>
                  <a:srgbClr val="000000"/>
                </a:solidFill>
                <a:latin typeface="Times New Roman" panose="02020603050405020304" pitchFamily="18" charset="0"/>
                <a:cs typeface="Times New Roman" panose="02020603050405020304" pitchFamily="18" charset="0"/>
              </a:rPr>
              <a:t> → •id</a:t>
            </a:r>
          </a:p>
        </p:txBody>
      </p:sp>
      <p:sp>
        <p:nvSpPr>
          <p:cNvPr id="11" name="Arrow: Right 10">
            <a:extLst>
              <a:ext uri="{FF2B5EF4-FFF2-40B4-BE49-F238E27FC236}">
                <a16:creationId xmlns:a16="http://schemas.microsoft.com/office/drawing/2014/main" id="{D4C93978-E7B3-4C0F-BB66-22F877CC8975}"/>
              </a:ext>
            </a:extLst>
          </p:cNvPr>
          <p:cNvSpPr/>
          <p:nvPr/>
        </p:nvSpPr>
        <p:spPr>
          <a:xfrm>
            <a:off x="3581400" y="4572000"/>
            <a:ext cx="990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3B5C03ED-8703-4944-9DBF-D420C0253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93927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down)">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06EAFD-15C4-49C1-891A-CCAC70176BA9}"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817163"/>
            <a:ext cx="8229600" cy="5126437"/>
          </a:xfrm>
        </p:spPr>
        <p:txBody>
          <a:bodyPr>
            <a:normAutofit/>
          </a:bodyPr>
          <a:lstStyle/>
          <a:p>
            <a:pPr marL="0" indent="0">
              <a:buNone/>
            </a:pPr>
            <a:r>
              <a:rPr lang="en-IN" sz="1800" b="1" i="0" dirty="0">
                <a:effectLst/>
                <a:latin typeface="Times New Roman" panose="02020603050405020304" pitchFamily="18" charset="0"/>
                <a:cs typeface="Times New Roman" panose="02020603050405020304" pitchFamily="18" charset="0"/>
              </a:rPr>
              <a:t>I1=</a:t>
            </a:r>
            <a:r>
              <a:rPr lang="en-IN" sz="1800" b="0" i="0" dirty="0">
                <a:solidFill>
                  <a:srgbClr val="000000"/>
                </a:solidFill>
                <a:effectLst/>
                <a:latin typeface="Times New Roman" panose="02020603050405020304" pitchFamily="18" charset="0"/>
                <a:cs typeface="Times New Roman" panose="02020603050405020304" pitchFamily="18" charset="0"/>
              </a:rPr>
              <a:t> Go to (I0, E) </a:t>
            </a:r>
          </a:p>
          <a:p>
            <a:pPr marL="0" indent="0">
              <a:buNone/>
            </a:pPr>
            <a:endParaRPr lang="en-IN" sz="1800" dirty="0">
              <a:solidFill>
                <a:srgbClr val="000000"/>
              </a:solidFill>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marL="0" indent="0">
              <a:buNone/>
            </a:pPr>
            <a:r>
              <a:rPr lang="en-IN" sz="1800" b="1" i="0" dirty="0">
                <a:effectLst/>
                <a:latin typeface="Times New Roman" panose="02020603050405020304" pitchFamily="18" charset="0"/>
                <a:cs typeface="Times New Roman" panose="02020603050405020304" pitchFamily="18" charset="0"/>
              </a:rPr>
              <a:t>I2=</a:t>
            </a:r>
            <a:r>
              <a:rPr lang="en-IN" sz="1800" b="0" i="0" dirty="0">
                <a:solidFill>
                  <a:srgbClr val="000000"/>
                </a:solidFill>
                <a:effectLst/>
                <a:latin typeface="Times New Roman" panose="02020603050405020304" pitchFamily="18" charset="0"/>
                <a:cs typeface="Times New Roman" panose="02020603050405020304" pitchFamily="18" charset="0"/>
              </a:rPr>
              <a:t> Go to (I0, T) </a:t>
            </a:r>
          </a:p>
          <a:p>
            <a:pPr marL="0" indent="0">
              <a:buNone/>
            </a:pPr>
            <a:endParaRPr lang="en-IN" sz="1800" dirty="0">
              <a:solidFill>
                <a:srgbClr val="000000"/>
              </a:solidFill>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marL="0" indent="0">
              <a:buNone/>
            </a:pPr>
            <a:endParaRPr lang="en-IN" sz="1800" b="1" i="0" dirty="0">
              <a:effectLst/>
              <a:latin typeface="Times New Roman" panose="02020603050405020304" pitchFamily="18" charset="0"/>
              <a:cs typeface="Times New Roman" panose="02020603050405020304" pitchFamily="18" charset="0"/>
            </a:endParaRPr>
          </a:p>
          <a:p>
            <a:pPr marL="0" indent="0">
              <a:buNone/>
            </a:pPr>
            <a:r>
              <a:rPr lang="en-IN" sz="1800" b="1" i="0" dirty="0">
                <a:effectLst/>
                <a:latin typeface="Times New Roman" panose="02020603050405020304" pitchFamily="18" charset="0"/>
                <a:cs typeface="Times New Roman" panose="02020603050405020304" pitchFamily="18" charset="0"/>
              </a:rPr>
              <a:t>I3=</a:t>
            </a:r>
            <a:r>
              <a:rPr lang="en-IN" sz="1800" b="0" i="0" dirty="0">
                <a:solidFill>
                  <a:srgbClr val="000000"/>
                </a:solidFill>
                <a:effectLst/>
                <a:latin typeface="Times New Roman" panose="02020603050405020304" pitchFamily="18" charset="0"/>
                <a:cs typeface="Times New Roman" panose="02020603050405020304" pitchFamily="18" charset="0"/>
              </a:rPr>
              <a:t> Go to (I0, F)</a:t>
            </a:r>
          </a:p>
          <a:p>
            <a:pPr marL="0" indent="0">
              <a:buNone/>
            </a:pPr>
            <a:endParaRPr lang="en-IN" sz="1800" b="0" i="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IN" sz="1800" b="0" i="0" dirty="0">
                <a:solidFill>
                  <a:srgbClr val="000000"/>
                </a:solidFill>
                <a:effectLst/>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marL="0" indent="0">
              <a:buNone/>
            </a:pPr>
            <a:r>
              <a:rPr lang="en-IN" sz="1800" b="1" i="0" dirty="0">
                <a:effectLst/>
                <a:latin typeface="Times New Roman" panose="02020603050405020304" pitchFamily="18" charset="0"/>
                <a:cs typeface="Times New Roman" panose="02020603050405020304" pitchFamily="18" charset="0"/>
              </a:rPr>
              <a:t>I4=</a:t>
            </a:r>
            <a:r>
              <a:rPr lang="en-IN" sz="1800" b="0" i="0" dirty="0">
                <a:solidFill>
                  <a:srgbClr val="000000"/>
                </a:solidFill>
                <a:effectLst/>
                <a:latin typeface="Times New Roman" panose="02020603050405020304" pitchFamily="18" charset="0"/>
                <a:cs typeface="Times New Roman" panose="02020603050405020304" pitchFamily="18" charset="0"/>
              </a:rPr>
              <a:t> Go to (I0, id)</a:t>
            </a: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0AEA7D43-CB79-49BB-9E98-756EC0C498BC}"/>
              </a:ext>
            </a:extLst>
          </p:cNvPr>
          <p:cNvSpPr/>
          <p:nvPr/>
        </p:nvSpPr>
        <p:spPr>
          <a:xfrm>
            <a:off x="3505200" y="1143000"/>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S` → E• </a:t>
            </a:r>
          </a:p>
          <a:p>
            <a:pPr algn="ctr"/>
            <a:r>
              <a:rPr lang="en-IN" sz="1800" b="0" i="0" dirty="0">
                <a:solidFill>
                  <a:srgbClr val="000000"/>
                </a:solidFill>
                <a:effectLst/>
                <a:latin typeface="Times New Roman" panose="02020603050405020304" pitchFamily="18" charset="0"/>
                <a:cs typeface="Times New Roman" panose="02020603050405020304" pitchFamily="18" charset="0"/>
              </a:rPr>
              <a:t>E → E• + T</a:t>
            </a:r>
            <a:endParaRPr lang="en-IN" dirty="0"/>
          </a:p>
        </p:txBody>
      </p:sp>
      <p:sp>
        <p:nvSpPr>
          <p:cNvPr id="5" name="Oval 4">
            <a:extLst>
              <a:ext uri="{FF2B5EF4-FFF2-40B4-BE49-F238E27FC236}">
                <a16:creationId xmlns:a16="http://schemas.microsoft.com/office/drawing/2014/main" id="{EB391DE5-0312-4C66-A7FA-B6D56760B302}"/>
              </a:ext>
            </a:extLst>
          </p:cNvPr>
          <p:cNvSpPr/>
          <p:nvPr/>
        </p:nvSpPr>
        <p:spPr>
          <a:xfrm>
            <a:off x="3505200" y="2449624"/>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E → T•</a:t>
            </a:r>
          </a:p>
          <a:p>
            <a:pPr algn="ctr"/>
            <a:r>
              <a:rPr lang="en-IN" sz="1800" b="0" i="0" dirty="0">
                <a:solidFill>
                  <a:srgbClr val="000000"/>
                </a:solidFill>
                <a:effectLst/>
                <a:latin typeface="Times New Roman" panose="02020603050405020304" pitchFamily="18" charset="0"/>
                <a:cs typeface="Times New Roman" panose="02020603050405020304" pitchFamily="18" charset="0"/>
              </a:rPr>
              <a:t>T→T• * F</a:t>
            </a:r>
            <a:endParaRPr lang="en-IN" dirty="0"/>
          </a:p>
        </p:txBody>
      </p:sp>
      <p:sp>
        <p:nvSpPr>
          <p:cNvPr id="12" name="Oval 11">
            <a:extLst>
              <a:ext uri="{FF2B5EF4-FFF2-40B4-BE49-F238E27FC236}">
                <a16:creationId xmlns:a16="http://schemas.microsoft.com/office/drawing/2014/main" id="{E3FA8178-D5B4-4D9B-BA01-785C8276C0AE}"/>
              </a:ext>
            </a:extLst>
          </p:cNvPr>
          <p:cNvSpPr/>
          <p:nvPr/>
        </p:nvSpPr>
        <p:spPr>
          <a:xfrm>
            <a:off x="3505200" y="3683997"/>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T → F•</a:t>
            </a:r>
            <a:endParaRPr lang="en-IN" dirty="0"/>
          </a:p>
        </p:txBody>
      </p:sp>
      <p:sp>
        <p:nvSpPr>
          <p:cNvPr id="14" name="Oval 13">
            <a:extLst>
              <a:ext uri="{FF2B5EF4-FFF2-40B4-BE49-F238E27FC236}">
                <a16:creationId xmlns:a16="http://schemas.microsoft.com/office/drawing/2014/main" id="{57EB64DE-F484-438F-80D7-E583EF63A9DF}"/>
              </a:ext>
            </a:extLst>
          </p:cNvPr>
          <p:cNvSpPr/>
          <p:nvPr/>
        </p:nvSpPr>
        <p:spPr>
          <a:xfrm>
            <a:off x="3505200" y="5121277"/>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F → id•</a:t>
            </a:r>
            <a:endParaRPr lang="en-IN" dirty="0"/>
          </a:p>
        </p:txBody>
      </p:sp>
      <p:pic>
        <p:nvPicPr>
          <p:cNvPr id="13" name="Picture 12">
            <a:extLst>
              <a:ext uri="{FF2B5EF4-FFF2-40B4-BE49-F238E27FC236}">
                <a16:creationId xmlns:a16="http://schemas.microsoft.com/office/drawing/2014/main" id="{06E58A76-B1B5-406A-8796-3A737DD07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91121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additive="base">
                                        <p:cTn id="5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 calcmode="lin" valueType="num">
                                      <p:cBhvr additive="base">
                                        <p:cTn id="5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2" grpId="0" animBg="1"/>
      <p:bldP spid="1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CCC8E4-9EE5-42B4-8E8B-7AB5B943FE2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817163"/>
            <a:ext cx="8229600" cy="5407823"/>
          </a:xfrm>
        </p:spPr>
        <p:txBody>
          <a:bodyPr>
            <a:normAutofit/>
          </a:bodyPr>
          <a:lstStyle/>
          <a:p>
            <a:pPr marL="0" indent="0">
              <a:buNone/>
            </a:pPr>
            <a:r>
              <a:rPr lang="en-IN" sz="1800" b="1" i="0" dirty="0">
                <a:effectLst/>
                <a:latin typeface="Times New Roman" panose="02020603050405020304" pitchFamily="18" charset="0"/>
                <a:cs typeface="Times New Roman" panose="02020603050405020304" pitchFamily="18" charset="0"/>
              </a:rPr>
              <a:t>I5=</a:t>
            </a:r>
            <a:r>
              <a:rPr lang="en-IN" sz="1800" b="0" i="0" dirty="0">
                <a:solidFill>
                  <a:srgbClr val="000000"/>
                </a:solidFill>
                <a:effectLst/>
                <a:latin typeface="Times New Roman" panose="02020603050405020304" pitchFamily="18" charset="0"/>
                <a:cs typeface="Times New Roman" panose="02020603050405020304" pitchFamily="18" charset="0"/>
              </a:rPr>
              <a:t> Go to (I1, +) </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l"/>
            <a:endParaRPr lang="en-US" sz="1800" dirty="0">
              <a:solidFill>
                <a:srgbClr val="000000"/>
              </a:solidFill>
              <a:latin typeface="Times New Roman" panose="02020603050405020304" pitchFamily="18" charset="0"/>
              <a:cs typeface="Times New Roman" panose="02020603050405020304" pitchFamily="18" charset="0"/>
            </a:endParaRPr>
          </a:p>
          <a:p>
            <a:pPr algn="l"/>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l">
              <a:buNone/>
            </a:pPr>
            <a:r>
              <a:rPr lang="en-US" sz="1800" b="0" i="0" dirty="0">
                <a:solidFill>
                  <a:srgbClr val="000000"/>
                </a:solidFill>
                <a:effectLst/>
                <a:latin typeface="Times New Roman" panose="02020603050405020304" pitchFamily="18" charset="0"/>
                <a:cs typeface="Times New Roman" panose="02020603050405020304" pitchFamily="18" charset="0"/>
              </a:rPr>
              <a:t>Go to (I5, F) = Closure (T → F•) = (same as I3)</a:t>
            </a:r>
          </a:p>
          <a:p>
            <a:pPr marL="0" indent="0" algn="l">
              <a:buNone/>
            </a:pPr>
            <a:r>
              <a:rPr lang="en-US" sz="1800" b="0" i="0" dirty="0">
                <a:solidFill>
                  <a:srgbClr val="000000"/>
                </a:solidFill>
                <a:effectLst/>
                <a:latin typeface="Times New Roman" panose="02020603050405020304" pitchFamily="18" charset="0"/>
                <a:cs typeface="Times New Roman" panose="02020603050405020304" pitchFamily="18" charset="0"/>
              </a:rPr>
              <a:t/>
            </a:r>
            <a:br>
              <a:rPr lang="en-US" sz="1800" b="0" i="0" dirty="0">
                <a:solidFill>
                  <a:srgbClr val="000000"/>
                </a:solidFill>
                <a:effectLst/>
                <a:latin typeface="Times New Roman" panose="02020603050405020304" pitchFamily="18" charset="0"/>
                <a:cs typeface="Times New Roman" panose="02020603050405020304" pitchFamily="18" charset="0"/>
              </a:rPr>
            </a:b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800" b="0" i="0" dirty="0">
                <a:solidFill>
                  <a:srgbClr val="000000"/>
                </a:solidFill>
                <a:effectLst/>
                <a:latin typeface="Times New Roman" panose="02020603050405020304" pitchFamily="18" charset="0"/>
                <a:cs typeface="Times New Roman" panose="02020603050405020304" pitchFamily="18" charset="0"/>
              </a:rPr>
              <a:t>Go to (I5, id) = Closure (F → id•) = (same as I4)</a:t>
            </a:r>
          </a:p>
          <a:p>
            <a:pPr marL="0" indent="0" algn="l">
              <a:buNone/>
            </a:pPr>
            <a:endParaRPr lang="en-US"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US"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800" b="1" i="0" dirty="0">
                <a:solidFill>
                  <a:srgbClr val="000000"/>
                </a:solidFill>
                <a:effectLst/>
                <a:latin typeface="Times New Roman" panose="02020603050405020304" pitchFamily="18" charset="0"/>
                <a:cs typeface="Times New Roman" panose="02020603050405020304" pitchFamily="18" charset="0"/>
              </a:rPr>
              <a:t>I6=</a:t>
            </a:r>
            <a:r>
              <a:rPr lang="en-US" sz="1800" b="0" i="0" dirty="0">
                <a:solidFill>
                  <a:srgbClr val="000000"/>
                </a:solidFill>
                <a:effectLst/>
                <a:latin typeface="Times New Roman" panose="02020603050405020304" pitchFamily="18" charset="0"/>
                <a:cs typeface="Times New Roman" panose="02020603050405020304" pitchFamily="18" charset="0"/>
              </a:rPr>
              <a:t> Go to (I2, *) = Closure ()</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C1E46662-BDFD-447B-876B-8FCBFABA2071}"/>
              </a:ext>
            </a:extLst>
          </p:cNvPr>
          <p:cNvSpPr/>
          <p:nvPr/>
        </p:nvSpPr>
        <p:spPr>
          <a:xfrm>
            <a:off x="495300" y="1514874"/>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rgbClr val="000000"/>
                </a:solidFill>
                <a:latin typeface="Times New Roman" panose="02020603050405020304" pitchFamily="18" charset="0"/>
                <a:cs typeface="Times New Roman" panose="02020603050405020304" pitchFamily="18" charset="0"/>
              </a:rPr>
              <a:t>E → E +•T</a:t>
            </a:r>
            <a:endParaRPr lang="en-IN" dirty="0"/>
          </a:p>
        </p:txBody>
      </p:sp>
      <p:sp>
        <p:nvSpPr>
          <p:cNvPr id="11" name="Oval 10">
            <a:extLst>
              <a:ext uri="{FF2B5EF4-FFF2-40B4-BE49-F238E27FC236}">
                <a16:creationId xmlns:a16="http://schemas.microsoft.com/office/drawing/2014/main" id="{AA3071C6-A141-4A2C-A13B-35DD1F8EFD34}"/>
              </a:ext>
            </a:extLst>
          </p:cNvPr>
          <p:cNvSpPr/>
          <p:nvPr/>
        </p:nvSpPr>
        <p:spPr>
          <a:xfrm>
            <a:off x="3200400" y="1248173"/>
            <a:ext cx="2209800" cy="1219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latin typeface="Times New Roman" panose="02020603050405020304" pitchFamily="18" charset="0"/>
                <a:cs typeface="Times New Roman" panose="02020603050405020304" pitchFamily="18" charset="0"/>
              </a:rPr>
              <a:t>E → E +•T</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 * F</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T → •F</a:t>
            </a:r>
            <a:endParaRPr lang="en-IN" dirty="0"/>
          </a:p>
        </p:txBody>
      </p:sp>
      <p:sp>
        <p:nvSpPr>
          <p:cNvPr id="12" name="Oval 11">
            <a:extLst>
              <a:ext uri="{FF2B5EF4-FFF2-40B4-BE49-F238E27FC236}">
                <a16:creationId xmlns:a16="http://schemas.microsoft.com/office/drawing/2014/main" id="{3C8E1365-9A0F-4069-AA08-A7CCF93F2948}"/>
              </a:ext>
            </a:extLst>
          </p:cNvPr>
          <p:cNvSpPr/>
          <p:nvPr/>
        </p:nvSpPr>
        <p:spPr>
          <a:xfrm>
            <a:off x="6172200" y="1248173"/>
            <a:ext cx="2209800" cy="1219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latin typeface="Times New Roman" panose="02020603050405020304" pitchFamily="18" charset="0"/>
                <a:cs typeface="Times New Roman" panose="02020603050405020304" pitchFamily="18" charset="0"/>
              </a:rPr>
              <a:t>E → E +•T</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 * F</a:t>
            </a:r>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T → •F</a:t>
            </a:r>
          </a:p>
          <a:p>
            <a:pPr algn="ctr"/>
            <a:r>
              <a:rPr lang="en-US" dirty="0">
                <a:solidFill>
                  <a:srgbClr val="000000"/>
                </a:solidFill>
                <a:latin typeface="Times New Roman" panose="02020603050405020304" pitchFamily="18" charset="0"/>
                <a:cs typeface="Times New Roman" panose="02020603050405020304" pitchFamily="18" charset="0"/>
              </a:rPr>
              <a:t>F → •id</a:t>
            </a:r>
          </a:p>
        </p:txBody>
      </p:sp>
      <p:sp>
        <p:nvSpPr>
          <p:cNvPr id="2" name="Arrow: Right 1">
            <a:extLst>
              <a:ext uri="{FF2B5EF4-FFF2-40B4-BE49-F238E27FC236}">
                <a16:creationId xmlns:a16="http://schemas.microsoft.com/office/drawing/2014/main" id="{09AE1B9B-BB8E-4574-8EE7-DD7E01894AC1}"/>
              </a:ext>
            </a:extLst>
          </p:cNvPr>
          <p:cNvSpPr/>
          <p:nvPr/>
        </p:nvSpPr>
        <p:spPr>
          <a:xfrm>
            <a:off x="2517321" y="1716684"/>
            <a:ext cx="419100" cy="282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1F60C08F-AC13-4BCC-8E7D-DE8C5377FA53}"/>
              </a:ext>
            </a:extLst>
          </p:cNvPr>
          <p:cNvSpPr/>
          <p:nvPr/>
        </p:nvSpPr>
        <p:spPr>
          <a:xfrm>
            <a:off x="5581650" y="1716684"/>
            <a:ext cx="419100" cy="282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9DA3D14-8D5B-4EC1-96FC-1A057512A032}"/>
              </a:ext>
            </a:extLst>
          </p:cNvPr>
          <p:cNvSpPr/>
          <p:nvPr/>
        </p:nvSpPr>
        <p:spPr>
          <a:xfrm>
            <a:off x="6667500" y="2986493"/>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T → F•</a:t>
            </a:r>
            <a:endParaRPr lang="en-IN" dirty="0"/>
          </a:p>
        </p:txBody>
      </p:sp>
      <p:sp>
        <p:nvSpPr>
          <p:cNvPr id="15" name="Oval 14">
            <a:extLst>
              <a:ext uri="{FF2B5EF4-FFF2-40B4-BE49-F238E27FC236}">
                <a16:creationId xmlns:a16="http://schemas.microsoft.com/office/drawing/2014/main" id="{DE9110E6-48A0-449A-B635-3FA0E5E581B9}"/>
              </a:ext>
            </a:extLst>
          </p:cNvPr>
          <p:cNvSpPr/>
          <p:nvPr/>
        </p:nvSpPr>
        <p:spPr>
          <a:xfrm>
            <a:off x="6667500" y="4015192"/>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F → id•</a:t>
            </a:r>
            <a:endParaRPr lang="en-IN" dirty="0"/>
          </a:p>
        </p:txBody>
      </p:sp>
      <p:sp>
        <p:nvSpPr>
          <p:cNvPr id="16" name="Oval 15">
            <a:extLst>
              <a:ext uri="{FF2B5EF4-FFF2-40B4-BE49-F238E27FC236}">
                <a16:creationId xmlns:a16="http://schemas.microsoft.com/office/drawing/2014/main" id="{6DA57E32-1536-4CDD-8A45-C8FC6F057A70}"/>
              </a:ext>
            </a:extLst>
          </p:cNvPr>
          <p:cNvSpPr/>
          <p:nvPr/>
        </p:nvSpPr>
        <p:spPr>
          <a:xfrm>
            <a:off x="1219200" y="5399663"/>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latin typeface="Times New Roman" panose="02020603050405020304" pitchFamily="18" charset="0"/>
                <a:cs typeface="Times New Roman" panose="02020603050405020304" pitchFamily="18" charset="0"/>
              </a:rPr>
              <a:t>T → T * •F</a:t>
            </a:r>
            <a:endParaRPr lang="en-IN" dirty="0"/>
          </a:p>
        </p:txBody>
      </p:sp>
      <p:sp>
        <p:nvSpPr>
          <p:cNvPr id="17" name="Oval 16">
            <a:extLst>
              <a:ext uri="{FF2B5EF4-FFF2-40B4-BE49-F238E27FC236}">
                <a16:creationId xmlns:a16="http://schemas.microsoft.com/office/drawing/2014/main" id="{6C33F5BE-3229-4D31-B76E-F2E4A2D53A8C}"/>
              </a:ext>
            </a:extLst>
          </p:cNvPr>
          <p:cNvSpPr/>
          <p:nvPr/>
        </p:nvSpPr>
        <p:spPr>
          <a:xfrm>
            <a:off x="4819650" y="5260139"/>
            <a:ext cx="2362200" cy="96484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rgbClr val="000000"/>
                </a:solidFill>
                <a:latin typeface="Times New Roman" panose="02020603050405020304" pitchFamily="18" charset="0"/>
                <a:cs typeface="Times New Roman" panose="02020603050405020304" pitchFamily="18" charset="0"/>
              </a:rPr>
              <a:t>T → T * •F </a:t>
            </a:r>
            <a:r>
              <a:rPr lang="en-IN" dirty="0" err="1">
                <a:solidFill>
                  <a:srgbClr val="000000"/>
                </a:solidFill>
                <a:latin typeface="Times New Roman" panose="02020603050405020304" pitchFamily="18" charset="0"/>
                <a:cs typeface="Times New Roman" panose="02020603050405020304" pitchFamily="18" charset="0"/>
              </a:rPr>
              <a:t>F</a:t>
            </a:r>
            <a:r>
              <a:rPr lang="en-IN" dirty="0">
                <a:solidFill>
                  <a:srgbClr val="000000"/>
                </a:solidFill>
                <a:latin typeface="Times New Roman" panose="02020603050405020304" pitchFamily="18" charset="0"/>
                <a:cs typeface="Times New Roman" panose="02020603050405020304" pitchFamily="18" charset="0"/>
              </a:rPr>
              <a:t> → •id</a:t>
            </a:r>
          </a:p>
        </p:txBody>
      </p:sp>
      <p:sp>
        <p:nvSpPr>
          <p:cNvPr id="18" name="Arrow: Right 17">
            <a:extLst>
              <a:ext uri="{FF2B5EF4-FFF2-40B4-BE49-F238E27FC236}">
                <a16:creationId xmlns:a16="http://schemas.microsoft.com/office/drawing/2014/main" id="{20B94D27-8AF0-4DCF-ACA5-8DFAE5CD3ECB}"/>
              </a:ext>
            </a:extLst>
          </p:cNvPr>
          <p:cNvSpPr/>
          <p:nvPr/>
        </p:nvSpPr>
        <p:spPr>
          <a:xfrm>
            <a:off x="3569154" y="5562174"/>
            <a:ext cx="419100" cy="282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65A0824E-A755-4F15-8CE5-8609D6560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7689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wipe(down)">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arn(inVertical)">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down)">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 grpId="0" animBg="1"/>
      <p:bldP spid="5" grpId="0" animBg="1"/>
      <p:bldP spid="14" grpId="0" animBg="1"/>
      <p:bldP spid="15" grpId="0" animBg="1"/>
      <p:bldP spid="16" grpId="0" animBg="1"/>
      <p:bldP spid="17" grpId="0" animBg="1"/>
      <p:bldP spid="1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DF3BFD-EF00-4BE5-96F0-2C5A8272DD2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538843" y="990600"/>
            <a:ext cx="8229600" cy="4525963"/>
          </a:xfrm>
        </p:spPr>
        <p:txBody>
          <a:bodyPr>
            <a:normAutofit/>
          </a:bodyPr>
          <a:lstStyle/>
          <a:p>
            <a:pPr marL="0" indent="0" algn="l">
              <a:buNone/>
            </a:pPr>
            <a:r>
              <a:rPr lang="en-IN" sz="1800" b="1" i="0" dirty="0">
                <a:solidFill>
                  <a:srgbClr val="000000"/>
                </a:solidFill>
                <a:effectLst/>
                <a:latin typeface="Times New Roman" panose="02020603050405020304" pitchFamily="18" charset="0"/>
                <a:cs typeface="Times New Roman" panose="02020603050405020304" pitchFamily="18" charset="0"/>
              </a:rPr>
              <a:t>I6 =</a:t>
            </a:r>
            <a:r>
              <a:rPr lang="en-IN" sz="1800" b="0" i="0" dirty="0">
                <a:solidFill>
                  <a:srgbClr val="000000"/>
                </a:solidFill>
                <a:effectLst/>
                <a:latin typeface="Times New Roman" panose="02020603050405020304" pitchFamily="18" charset="0"/>
                <a:cs typeface="Times New Roman" panose="02020603050405020304" pitchFamily="18" charset="0"/>
              </a:rPr>
              <a:t> Go to (I6, id) = Closure (F → id•) = (same as I4) </a:t>
            </a:r>
          </a:p>
          <a:p>
            <a:pPr marL="0" indent="0" algn="l">
              <a:buNone/>
            </a:pPr>
            <a:endParaRPr lang="en-IN"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IN"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IN"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IN" sz="1800" b="1"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IN" sz="1800" b="1" i="0" dirty="0">
                <a:solidFill>
                  <a:srgbClr val="000000"/>
                </a:solidFill>
                <a:effectLst/>
                <a:latin typeface="Times New Roman" panose="02020603050405020304" pitchFamily="18" charset="0"/>
                <a:cs typeface="Times New Roman" panose="02020603050405020304" pitchFamily="18" charset="0"/>
              </a:rPr>
              <a:t>I7=</a:t>
            </a:r>
            <a:r>
              <a:rPr lang="en-IN" sz="1800" b="0" i="0" dirty="0">
                <a:solidFill>
                  <a:srgbClr val="000000"/>
                </a:solidFill>
                <a:effectLst/>
                <a:latin typeface="Times New Roman" panose="02020603050405020304" pitchFamily="18" charset="0"/>
                <a:cs typeface="Times New Roman" panose="02020603050405020304" pitchFamily="18" charset="0"/>
              </a:rPr>
              <a:t> Go to (I5, T) </a:t>
            </a:r>
            <a:endParaRPr lang="en-IN" sz="1800"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IN"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endParaRPr lang="en-IN" sz="1800"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IN" sz="18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IN" sz="1800" b="0" i="0" dirty="0">
                <a:solidFill>
                  <a:srgbClr val="000000"/>
                </a:solidFill>
                <a:effectLst/>
                <a:latin typeface="Times New Roman" panose="02020603050405020304" pitchFamily="18" charset="0"/>
                <a:cs typeface="Times New Roman" panose="02020603050405020304" pitchFamily="18" charset="0"/>
              </a:rPr>
              <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1" i="0" dirty="0">
                <a:solidFill>
                  <a:srgbClr val="000000"/>
                </a:solidFill>
                <a:effectLst/>
                <a:latin typeface="Times New Roman" panose="02020603050405020304" pitchFamily="18" charset="0"/>
                <a:cs typeface="Times New Roman" panose="02020603050405020304" pitchFamily="18" charset="0"/>
              </a:rPr>
              <a:t>I8=</a:t>
            </a:r>
            <a:r>
              <a:rPr lang="en-IN" sz="1800" b="0" i="0" dirty="0">
                <a:solidFill>
                  <a:srgbClr val="000000"/>
                </a:solidFill>
                <a:effectLst/>
                <a:latin typeface="Times New Roman" panose="02020603050405020304" pitchFamily="18" charset="0"/>
                <a:cs typeface="Times New Roman" panose="02020603050405020304" pitchFamily="18" charset="0"/>
              </a:rPr>
              <a:t> Go to (I6, F)</a:t>
            </a:r>
            <a:endParaRPr lang="en-IN" sz="1800"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82C3E6AE-E1CD-4779-B4C1-F59FF7F2FF0B}"/>
              </a:ext>
            </a:extLst>
          </p:cNvPr>
          <p:cNvSpPr/>
          <p:nvPr/>
        </p:nvSpPr>
        <p:spPr>
          <a:xfrm>
            <a:off x="3701143" y="1828800"/>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800" b="0" i="0" dirty="0">
                <a:solidFill>
                  <a:srgbClr val="000000"/>
                </a:solidFill>
                <a:effectLst/>
                <a:latin typeface="Times New Roman" panose="02020603050405020304" pitchFamily="18" charset="0"/>
                <a:cs typeface="Times New Roman" panose="02020603050405020304" pitchFamily="18" charset="0"/>
              </a:rPr>
              <a:t>F → id•</a:t>
            </a:r>
            <a:endParaRPr lang="en-IN" dirty="0"/>
          </a:p>
        </p:txBody>
      </p:sp>
      <p:sp>
        <p:nvSpPr>
          <p:cNvPr id="11" name="Oval 10">
            <a:extLst>
              <a:ext uri="{FF2B5EF4-FFF2-40B4-BE49-F238E27FC236}">
                <a16:creationId xmlns:a16="http://schemas.microsoft.com/office/drawing/2014/main" id="{E96E79B2-7593-4D88-BD99-F2C048771979}"/>
              </a:ext>
            </a:extLst>
          </p:cNvPr>
          <p:cNvSpPr/>
          <p:nvPr/>
        </p:nvSpPr>
        <p:spPr>
          <a:xfrm>
            <a:off x="1796143" y="3429000"/>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rgbClr val="000000"/>
                </a:solidFill>
                <a:latin typeface="Times New Roman" panose="02020603050405020304" pitchFamily="18" charset="0"/>
                <a:cs typeface="Times New Roman" panose="02020603050405020304" pitchFamily="18" charset="0"/>
              </a:rPr>
              <a:t>E → E + T•</a:t>
            </a:r>
            <a:endParaRPr lang="en-IN" dirty="0"/>
          </a:p>
        </p:txBody>
      </p:sp>
      <p:sp>
        <p:nvSpPr>
          <p:cNvPr id="12" name="Oval 11">
            <a:extLst>
              <a:ext uri="{FF2B5EF4-FFF2-40B4-BE49-F238E27FC236}">
                <a16:creationId xmlns:a16="http://schemas.microsoft.com/office/drawing/2014/main" id="{B293D165-B30F-4D90-AE76-1F7C783FA872}"/>
              </a:ext>
            </a:extLst>
          </p:cNvPr>
          <p:cNvSpPr/>
          <p:nvPr/>
        </p:nvSpPr>
        <p:spPr>
          <a:xfrm>
            <a:off x="5317670" y="3314698"/>
            <a:ext cx="2062844" cy="91440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rgbClr val="000000"/>
                </a:solidFill>
                <a:latin typeface="Times New Roman" panose="02020603050405020304" pitchFamily="18" charset="0"/>
                <a:cs typeface="Times New Roman" panose="02020603050405020304" pitchFamily="18" charset="0"/>
              </a:rPr>
              <a:t>E → E + T•</a:t>
            </a:r>
          </a:p>
          <a:p>
            <a:pPr algn="ctr"/>
            <a:r>
              <a:rPr lang="en-IN" dirty="0">
                <a:solidFill>
                  <a:srgbClr val="000000"/>
                </a:solidFill>
                <a:latin typeface="Times New Roman" panose="02020603050405020304" pitchFamily="18" charset="0"/>
                <a:cs typeface="Times New Roman" panose="02020603050405020304" pitchFamily="18" charset="0"/>
              </a:rPr>
              <a:t>T → T• * F</a:t>
            </a:r>
          </a:p>
        </p:txBody>
      </p:sp>
      <p:sp>
        <p:nvSpPr>
          <p:cNvPr id="2" name="Arrow: Right 1">
            <a:extLst>
              <a:ext uri="{FF2B5EF4-FFF2-40B4-BE49-F238E27FC236}">
                <a16:creationId xmlns:a16="http://schemas.microsoft.com/office/drawing/2014/main" id="{2EC135ED-F7E9-45F0-8E47-2D1ADBD4747A}"/>
              </a:ext>
            </a:extLst>
          </p:cNvPr>
          <p:cNvSpPr/>
          <p:nvPr/>
        </p:nvSpPr>
        <p:spPr>
          <a:xfrm>
            <a:off x="4204606" y="3624942"/>
            <a:ext cx="609600" cy="293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8CBB0A7-EE75-4D92-BADD-9D80B9588683}"/>
              </a:ext>
            </a:extLst>
          </p:cNvPr>
          <p:cNvSpPr/>
          <p:nvPr/>
        </p:nvSpPr>
        <p:spPr>
          <a:xfrm>
            <a:off x="3701143" y="5156089"/>
            <a:ext cx="1905000" cy="6857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rgbClr val="000000"/>
                </a:solidFill>
                <a:latin typeface="Times New Roman" panose="02020603050405020304" pitchFamily="18" charset="0"/>
                <a:cs typeface="Times New Roman" panose="02020603050405020304" pitchFamily="18" charset="0"/>
              </a:rPr>
              <a:t>T → T * F•</a:t>
            </a:r>
            <a:endParaRPr lang="en-IN" dirty="0"/>
          </a:p>
        </p:txBody>
      </p:sp>
      <p:pic>
        <p:nvPicPr>
          <p:cNvPr id="14" name="Picture 13">
            <a:extLst>
              <a:ext uri="{FF2B5EF4-FFF2-40B4-BE49-F238E27FC236}">
                <a16:creationId xmlns:a16="http://schemas.microsoft.com/office/drawing/2014/main" id="{5FB236B4-A5F1-4D38-8FB6-1079A4475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271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 calcmode="lin" valueType="num">
                                      <p:cBhvr additive="base">
                                        <p:cTn id="3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42997D-3862-4395-86AB-7BBF601C5BB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609600" y="915270"/>
            <a:ext cx="8229600" cy="4525963"/>
          </a:xfrm>
        </p:spPr>
        <p:txBody>
          <a:bodyPr>
            <a:normAutofit/>
          </a:bodyPr>
          <a:lstStyle/>
          <a:p>
            <a:pPr marL="0" indent="0">
              <a:buNone/>
            </a:pPr>
            <a:r>
              <a:rPr lang="en-IN" sz="1800" b="0" i="0" dirty="0">
                <a:solidFill>
                  <a:srgbClr val="610B38"/>
                </a:solidFill>
                <a:effectLst/>
                <a:latin typeface="Times New Roman" panose="02020603050405020304" pitchFamily="18" charset="0"/>
                <a:cs typeface="Times New Roman" panose="02020603050405020304" pitchFamily="18" charset="0"/>
              </a:rPr>
              <a:t>Step-3 Drawing DFD:</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26" name="Picture 2" descr="SLR (1) Parsing 3">
            <a:extLst>
              <a:ext uri="{FF2B5EF4-FFF2-40B4-BE49-F238E27FC236}">
                <a16:creationId xmlns:a16="http://schemas.microsoft.com/office/drawing/2014/main" id="{F21207A0-CF96-454B-8807-16A4C14D5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71" y="1405881"/>
            <a:ext cx="7924800" cy="46473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9DB587-4E69-49D2-BB8F-C1EEE60311F7}"/>
              </a:ext>
            </a:extLst>
          </p:cNvPr>
          <p:cNvSpPr txBox="1"/>
          <p:nvPr/>
        </p:nvSpPr>
        <p:spPr>
          <a:xfrm>
            <a:off x="8077200" y="1828800"/>
            <a:ext cx="30168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1</a:t>
            </a:r>
          </a:p>
        </p:txBody>
      </p:sp>
      <p:sp>
        <p:nvSpPr>
          <p:cNvPr id="15" name="TextBox 14">
            <a:extLst>
              <a:ext uri="{FF2B5EF4-FFF2-40B4-BE49-F238E27FC236}">
                <a16:creationId xmlns:a16="http://schemas.microsoft.com/office/drawing/2014/main" id="{BFAE6FC8-1E1E-4A1C-AD13-959305F3DD36}"/>
              </a:ext>
            </a:extLst>
          </p:cNvPr>
          <p:cNvSpPr txBox="1"/>
          <p:nvPr/>
        </p:nvSpPr>
        <p:spPr>
          <a:xfrm>
            <a:off x="4191000" y="3059668"/>
            <a:ext cx="30168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2</a:t>
            </a:r>
          </a:p>
        </p:txBody>
      </p:sp>
      <p:sp>
        <p:nvSpPr>
          <p:cNvPr id="17" name="TextBox 16">
            <a:extLst>
              <a:ext uri="{FF2B5EF4-FFF2-40B4-BE49-F238E27FC236}">
                <a16:creationId xmlns:a16="http://schemas.microsoft.com/office/drawing/2014/main" id="{34F6A4F8-F1D4-4494-9068-AE3FE8A26D31}"/>
              </a:ext>
            </a:extLst>
          </p:cNvPr>
          <p:cNvSpPr txBox="1"/>
          <p:nvPr/>
        </p:nvSpPr>
        <p:spPr>
          <a:xfrm>
            <a:off x="8225171" y="3113249"/>
            <a:ext cx="30168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3</a:t>
            </a:r>
          </a:p>
        </p:txBody>
      </p:sp>
      <p:sp>
        <p:nvSpPr>
          <p:cNvPr id="21" name="TextBox 20">
            <a:extLst>
              <a:ext uri="{FF2B5EF4-FFF2-40B4-BE49-F238E27FC236}">
                <a16:creationId xmlns:a16="http://schemas.microsoft.com/office/drawing/2014/main" id="{C039B44B-9CB8-4ACA-AFBD-ABEB1CEB409E}"/>
              </a:ext>
            </a:extLst>
          </p:cNvPr>
          <p:cNvSpPr txBox="1"/>
          <p:nvPr/>
        </p:nvSpPr>
        <p:spPr>
          <a:xfrm>
            <a:off x="4191000" y="4250450"/>
            <a:ext cx="30168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4</a:t>
            </a:r>
          </a:p>
        </p:txBody>
      </p:sp>
      <p:sp>
        <p:nvSpPr>
          <p:cNvPr id="23" name="TextBox 22">
            <a:extLst>
              <a:ext uri="{FF2B5EF4-FFF2-40B4-BE49-F238E27FC236}">
                <a16:creationId xmlns:a16="http://schemas.microsoft.com/office/drawing/2014/main" id="{CF11B5F2-2121-4DAE-A150-F2B117B4E061}"/>
              </a:ext>
            </a:extLst>
          </p:cNvPr>
          <p:cNvSpPr txBox="1"/>
          <p:nvPr/>
        </p:nvSpPr>
        <p:spPr>
          <a:xfrm>
            <a:off x="4054385" y="5769018"/>
            <a:ext cx="30168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5</a:t>
            </a:r>
          </a:p>
        </p:txBody>
      </p:sp>
      <p:sp>
        <p:nvSpPr>
          <p:cNvPr id="25" name="TextBox 24">
            <a:extLst>
              <a:ext uri="{FF2B5EF4-FFF2-40B4-BE49-F238E27FC236}">
                <a16:creationId xmlns:a16="http://schemas.microsoft.com/office/drawing/2014/main" id="{02285324-2183-46F2-B85C-57DD8614F725}"/>
              </a:ext>
            </a:extLst>
          </p:cNvPr>
          <p:cNvSpPr txBox="1"/>
          <p:nvPr/>
        </p:nvSpPr>
        <p:spPr>
          <a:xfrm>
            <a:off x="3752699" y="2013466"/>
            <a:ext cx="17505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IN" dirty="0"/>
              <a:t>ACCEPTED STATE</a:t>
            </a:r>
          </a:p>
        </p:txBody>
      </p:sp>
      <p:pic>
        <p:nvPicPr>
          <p:cNvPr id="16" name="Picture 15">
            <a:extLst>
              <a:ext uri="{FF2B5EF4-FFF2-40B4-BE49-F238E27FC236}">
                <a16:creationId xmlns:a16="http://schemas.microsoft.com/office/drawing/2014/main" id="{3D4EE602-BEF6-415F-8218-9A6A689AA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96799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F07DA384-37D6-4169-B171-F551AFB58F28}"/>
              </a:ext>
            </a:extLst>
          </p:cNvPr>
          <p:cNvSpPr>
            <a:spLocks noGrp="1"/>
          </p:cNvSpPr>
          <p:nvPr>
            <p:ph type="dt" sz="quarter" idx="11"/>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CDD0DE4B-19CF-47D0-8503-0392AAD55BB8}"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 THEORY EXAMINATION 20__-20__</a:t>
            </a:r>
          </a:p>
          <a:p>
            <a:pPr marL="0" indent="0" algn="ctr">
              <a:buFont typeface="Arial" panose="020B0604020202020204" pitchFamily="34" charset="0"/>
              <a:buNone/>
              <a:defRPr/>
            </a:pPr>
            <a:r>
              <a:rPr lang="en-IN" sz="2000" dirty="0">
                <a:sym typeface="Arial" charset="0"/>
              </a:rPr>
              <a:t>COMPILER DESIGN</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a:solidFill>
                            <a:schemeClr val="tx1"/>
                          </a:solidFill>
                        </a:rPr>
                        <a:t>Q.No.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2"/>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13"/>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73844"/>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A02D1F-D7AA-4289-B795-921741BD7EF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533400" y="817163"/>
            <a:ext cx="8229600" cy="512643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Productions are numbered as follows: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E-&gt;E+T. ………………(1)</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E-&gt;T. …………………(2)</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T-&gt;T*F. ………………(3)</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T-&gt;F. ………………….(4)</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F-&gt;id. ………………….(5)</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C9A04E7-644E-4F7C-B907-6E6214615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1044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down)">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439EE9-041D-4369-8166-C6EC01971AA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533400" y="817163"/>
            <a:ext cx="8229600" cy="5126437"/>
          </a:xfrm>
        </p:spPr>
        <p:txBody>
          <a:bodyPr>
            <a:normAutofit/>
          </a:bodyPr>
          <a:lstStyle/>
          <a:p>
            <a:pPr marL="0" indent="0" algn="l">
              <a:buNone/>
            </a:pPr>
            <a:endParaRPr lang="en-IN" sz="180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r>
              <a:rPr lang="en-IN" sz="180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and Follow Function</a:t>
            </a:r>
            <a:endParaRPr lang="en-IN" sz="1800"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endParaRPr lang="en-IN" sz="1800" b="0" i="0" dirty="0">
              <a:solidFill>
                <a:srgbClr val="610B4B"/>
              </a:solidFill>
              <a:effectLst/>
              <a:latin typeface="Times New Roman" panose="02020603050405020304" pitchFamily="18" charset="0"/>
              <a:cs typeface="Times New Roman" panose="02020603050405020304" pitchFamily="18" charset="0"/>
            </a:endParaRPr>
          </a:p>
          <a:p>
            <a:pPr marL="0" indent="0" algn="l">
              <a:buNone/>
            </a:pPr>
            <a:r>
              <a:rPr lang="en-IN" sz="1800" b="0" i="0" dirty="0">
                <a:solidFill>
                  <a:srgbClr val="000000"/>
                </a:solidFill>
                <a:effectLst/>
                <a:latin typeface="Times New Roman" panose="02020603050405020304" pitchFamily="18" charset="0"/>
                <a:cs typeface="Times New Roman" panose="02020603050405020304" pitchFamily="18" charset="0"/>
              </a:rPr>
              <a:t>	First (E) = First (E ) ∪ First (T)</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First (T) = First (T ) ∪ First (F)</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First (F) = {id}</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First (T) = {id}</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First (E) = {id}</a:t>
            </a:r>
          </a:p>
          <a:p>
            <a:pPr marL="0" indent="0" algn="l">
              <a:buNone/>
            </a:pPr>
            <a:r>
              <a:rPr lang="en-IN" sz="1800" b="0" i="0" dirty="0">
                <a:solidFill>
                  <a:srgbClr val="000000"/>
                </a:solidFill>
                <a:effectLst/>
                <a:latin typeface="Times New Roman" panose="02020603050405020304" pitchFamily="18" charset="0"/>
                <a:cs typeface="Times New Roman" panose="02020603050405020304" pitchFamily="18" charset="0"/>
              </a:rPr>
              <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Follow (E) = First (+T) ∪ {$} = {+, $}</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Follow (T) = First (*F) ∪ First (F)U Follow (E)</a:t>
            </a:r>
            <a:r>
              <a:rPr lang="en-IN" sz="1800" dirty="0">
                <a:solidFill>
                  <a:srgbClr val="000000"/>
                </a:solidFill>
                <a:latin typeface="Times New Roman" panose="02020603050405020304" pitchFamily="18" charset="0"/>
                <a:cs typeface="Times New Roman" panose="02020603050405020304" pitchFamily="18" charset="0"/>
              </a:rPr>
              <a:t> </a:t>
            </a:r>
            <a:r>
              <a:rPr lang="en-IN" sz="1800" b="0" i="0" dirty="0">
                <a:solidFill>
                  <a:srgbClr val="000000"/>
                </a:solidFill>
                <a:effectLst/>
                <a:latin typeface="Times New Roman" panose="02020603050405020304" pitchFamily="18" charset="0"/>
                <a:cs typeface="Times New Roman" panose="02020603050405020304" pitchFamily="18" charset="0"/>
              </a:rPr>
              <a:t>= {*, +, $}</a:t>
            </a:r>
            <a:br>
              <a:rPr lang="en-IN" sz="1800" b="0" i="0" dirty="0">
                <a:solidFill>
                  <a:srgbClr val="000000"/>
                </a:solidFill>
                <a:effectLst/>
                <a:latin typeface="Times New Roman" panose="02020603050405020304" pitchFamily="18" charset="0"/>
                <a:cs typeface="Times New Roman" panose="02020603050405020304" pitchFamily="18" charset="0"/>
              </a:rPr>
            </a:br>
            <a:r>
              <a:rPr lang="en-IN" sz="1800" b="0" i="0" dirty="0">
                <a:solidFill>
                  <a:srgbClr val="000000"/>
                </a:solidFill>
                <a:effectLst/>
                <a:latin typeface="Times New Roman" panose="02020603050405020304" pitchFamily="18" charset="0"/>
                <a:cs typeface="Times New Roman" panose="02020603050405020304" pitchFamily="18" charset="0"/>
              </a:rPr>
              <a:t>	Follow (F) = {*, +, $}</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E080530-E9A4-4859-8E26-AFFD1A97C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10151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512281-37A8-4CD7-9285-F5E09EECF23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990600"/>
            <a:ext cx="8229600" cy="5135563"/>
          </a:xfrm>
        </p:spPr>
        <p:txBody>
          <a:bodyPr>
            <a:normAutofit/>
          </a:bodyPr>
          <a:lstStyle/>
          <a:p>
            <a:pPr marL="0" indent="0">
              <a:buNone/>
            </a:pPr>
            <a:r>
              <a:rPr lang="en-IN" sz="1800" b="0" i="0" dirty="0">
                <a:solidFill>
                  <a:srgbClr val="610B4B"/>
                </a:solidFill>
                <a:effectLst/>
                <a:latin typeface="Times New Roman" panose="02020603050405020304" pitchFamily="18" charset="0"/>
                <a:cs typeface="Times New Roman" panose="02020603050405020304" pitchFamily="18" charset="0"/>
              </a:rPr>
              <a:t>Step-4 SLR (1) Table</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2050" name="Picture 2" descr="SLR (1) Parsing 4">
            <a:extLst>
              <a:ext uri="{FF2B5EF4-FFF2-40B4-BE49-F238E27FC236}">
                <a16:creationId xmlns:a16="http://schemas.microsoft.com/office/drawing/2014/main" id="{82088E6A-5F76-4CC0-8374-CC5CD3408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051169" cy="41679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C079245-7D51-439F-A1CC-8A173EFB3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5518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heel(1)">
                                      <p:cBhvr>
                                        <p:cTn id="12"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E56CCC-5024-47D2-AFE7-D3342BFFED2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Example-SLR(1)</a:t>
            </a:r>
          </a:p>
        </p:txBody>
      </p:sp>
      <p:sp>
        <p:nvSpPr>
          <p:cNvPr id="3" name="Content Placeholder 2">
            <a:extLst>
              <a:ext uri="{FF2B5EF4-FFF2-40B4-BE49-F238E27FC236}">
                <a16:creationId xmlns:a16="http://schemas.microsoft.com/office/drawing/2014/main" id="{77241EEE-E396-436C-AA61-13A9DC0D18DB}"/>
              </a:ext>
            </a:extLst>
          </p:cNvPr>
          <p:cNvSpPr>
            <a:spLocks noGrp="1"/>
          </p:cNvSpPr>
          <p:nvPr>
            <p:ph idx="1"/>
          </p:nvPr>
        </p:nvSpPr>
        <p:spPr>
          <a:xfrm>
            <a:off x="457200" y="828593"/>
            <a:ext cx="8229600" cy="5396393"/>
          </a:xfrm>
        </p:spPr>
        <p:txBody>
          <a:bodyPr>
            <a:normAutofit/>
          </a:bodyPr>
          <a:lstStyle/>
          <a:p>
            <a:pPr algn="l">
              <a:buFont typeface="Arial" panose="020B0604020202020204" pitchFamily="34" charset="0"/>
              <a:buChar char="•"/>
            </a:pPr>
            <a:r>
              <a:rPr lang="en-IN" sz="1800" b="0" dirty="0">
                <a:solidFill>
                  <a:srgbClr val="000000"/>
                </a:solidFill>
                <a:effectLst/>
                <a:latin typeface="Times New Roman" panose="02020603050405020304" pitchFamily="18" charset="0"/>
                <a:cs typeface="Times New Roman" panose="02020603050405020304" pitchFamily="18" charset="0"/>
              </a:rPr>
              <a:t>I1 contains the final item which drives S → E• and follow (S) = {$}, so action {I1, $} = Accept</a:t>
            </a:r>
          </a:p>
          <a:p>
            <a:pPr algn="l">
              <a:buFont typeface="Arial" panose="020B0604020202020204" pitchFamily="34" charset="0"/>
              <a:buChar char="•"/>
            </a:pPr>
            <a:endParaRPr lang="en-IN" sz="1800"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1800" b="0" dirty="0">
                <a:solidFill>
                  <a:srgbClr val="000000"/>
                </a:solidFill>
                <a:effectLst/>
                <a:latin typeface="Times New Roman" panose="02020603050405020304" pitchFamily="18" charset="0"/>
                <a:cs typeface="Times New Roman" panose="02020603050405020304" pitchFamily="18" charset="0"/>
              </a:rPr>
              <a:t>I2 contains the final item which drives E → T• and follow (E) = {+, $}, so action {I2, +} = R2, action {I2, $} = R2</a:t>
            </a:r>
          </a:p>
          <a:p>
            <a:pPr algn="l">
              <a:buFont typeface="Arial" panose="020B0604020202020204" pitchFamily="34" charset="0"/>
              <a:buChar char="•"/>
            </a:pPr>
            <a:endParaRPr lang="en-IN" sz="1800"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1800" b="0" dirty="0">
                <a:solidFill>
                  <a:srgbClr val="000000"/>
                </a:solidFill>
                <a:effectLst/>
                <a:latin typeface="Times New Roman" panose="02020603050405020304" pitchFamily="18" charset="0"/>
                <a:cs typeface="Times New Roman" panose="02020603050405020304" pitchFamily="18" charset="0"/>
              </a:rPr>
              <a:t>I3 contains the final item which drives T → F• and follow (T) = {+, *, $}, so action {I3, +} = R4, action {I3, *} = R4, action {I3, $} = R4</a:t>
            </a:r>
          </a:p>
          <a:p>
            <a:pPr algn="l">
              <a:buFont typeface="Arial" panose="020B0604020202020204" pitchFamily="34" charset="0"/>
              <a:buChar char="•"/>
            </a:pPr>
            <a:endParaRPr lang="en-IN" sz="1800" b="0" dirty="0">
              <a:solidFill>
                <a:srgbClr val="000000"/>
              </a:solidFill>
              <a:effectLst/>
              <a:latin typeface="Times New Roman" panose="02020603050405020304" pitchFamily="18" charset="0"/>
              <a:cs typeface="Times New Roman" panose="02020603050405020304" pitchFamily="18" charset="0"/>
            </a:endParaRPr>
          </a:p>
          <a:p>
            <a:r>
              <a:rPr lang="en-IN" sz="1800" dirty="0">
                <a:solidFill>
                  <a:srgbClr val="000000"/>
                </a:solidFill>
                <a:latin typeface="Times New Roman" panose="02020603050405020304" pitchFamily="18" charset="0"/>
                <a:cs typeface="Times New Roman" panose="02020603050405020304" pitchFamily="18" charset="0"/>
              </a:rPr>
              <a:t>I4 contains the final item which drives F → id• and follow (F) = {+, *, $}, so action {I4, +} = R5, action {I4, *} = R5, action {I4, $} = R5</a:t>
            </a:r>
          </a:p>
          <a:p>
            <a:endParaRPr lang="en-IN" sz="1800" dirty="0">
              <a:solidFill>
                <a:srgbClr val="000000"/>
              </a:solidFill>
              <a:latin typeface="Times New Roman" panose="02020603050405020304" pitchFamily="18" charset="0"/>
              <a:cs typeface="Times New Roman" panose="02020603050405020304" pitchFamily="18" charset="0"/>
            </a:endParaRPr>
          </a:p>
          <a:p>
            <a:r>
              <a:rPr lang="en-IN" sz="1800" dirty="0">
                <a:solidFill>
                  <a:srgbClr val="000000"/>
                </a:solidFill>
                <a:latin typeface="Times New Roman" panose="02020603050405020304" pitchFamily="18" charset="0"/>
                <a:cs typeface="Times New Roman" panose="02020603050405020304" pitchFamily="18" charset="0"/>
              </a:rPr>
              <a:t>I7 contains the final item which drives E → E + T• and follow (E) = {+, $}, so action {I7, +} = R1, action {I7, $} = R1</a:t>
            </a:r>
          </a:p>
          <a:p>
            <a:endParaRPr lang="en-IN" sz="1800" dirty="0">
              <a:solidFill>
                <a:srgbClr val="000000"/>
              </a:solidFill>
              <a:latin typeface="Times New Roman" panose="02020603050405020304" pitchFamily="18" charset="0"/>
              <a:cs typeface="Times New Roman" panose="02020603050405020304" pitchFamily="18" charset="0"/>
            </a:endParaRPr>
          </a:p>
          <a:p>
            <a:r>
              <a:rPr lang="en-IN" sz="1800" dirty="0">
                <a:solidFill>
                  <a:srgbClr val="000000"/>
                </a:solidFill>
                <a:latin typeface="Times New Roman" panose="02020603050405020304" pitchFamily="18" charset="0"/>
                <a:cs typeface="Times New Roman" panose="02020603050405020304" pitchFamily="18" charset="0"/>
              </a:rPr>
              <a:t>I8 contains the final item which drives T → T * F• and follow (T) = {+, *, $}, so action {I8, +} = R3, action {I8, *} = R3, action {I8, $} = R3.</a:t>
            </a:r>
          </a:p>
          <a:p>
            <a:pPr algn="l">
              <a:buFont typeface="Arial" panose="020B0604020202020204" pitchFamily="34" charset="0"/>
              <a:buChar char="•"/>
            </a:pPr>
            <a:endParaRPr lang="en-IN" sz="1800" b="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F6636FF-E309-48D1-BEE6-14EB82573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760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38FDEE-A88A-46A7-AD08-0C9E1BA77CC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chemeClr val="tx1"/>
                </a:solidFill>
                <a:effectLst/>
                <a:latin typeface="Times New Roman" panose="02020603050405020304" pitchFamily="18" charset="0"/>
                <a:cs typeface="Times New Roman" panose="02020603050405020304" pitchFamily="18" charset="0"/>
              </a:rPr>
              <a:t>Example</a:t>
            </a: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817163"/>
            <a:ext cx="8229600" cy="5059363"/>
          </a:xfrm>
        </p:spPr>
        <p:txBody>
          <a:bodyPr>
            <a:noAutofit/>
          </a:bodyPr>
          <a:lstStyle/>
          <a:p>
            <a:pPr marL="0" indent="0">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a:t>
            </a:r>
          </a:p>
          <a:p>
            <a:pPr marL="0" indent="0">
              <a:buNone/>
            </a:pPr>
            <a:r>
              <a:rPr lang="en-IN" sz="1800" dirty="0">
                <a:latin typeface="Times New Roman" panose="02020603050405020304" pitchFamily="18" charset="0"/>
                <a:cs typeface="Times New Roman" panose="02020603050405020304" pitchFamily="18" charset="0"/>
              </a:rPr>
              <a:t>		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(A)/a</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Step 1:- Augmented Grammar</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a:t>
            </a:r>
          </a:p>
          <a:p>
            <a:pPr marL="0" indent="0">
              <a:buNone/>
            </a:pPr>
            <a:r>
              <a:rPr lang="en-IN"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			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a:t>
            </a:r>
          </a:p>
          <a:p>
            <a:pPr marL="0" indent="0">
              <a:buNone/>
            </a:pPr>
            <a:r>
              <a:rPr lang="en-IN" sz="1800" dirty="0">
                <a:latin typeface="Times New Roman" panose="02020603050405020304" pitchFamily="18" charset="0"/>
                <a:cs typeface="Times New Roman" panose="02020603050405020304" pitchFamily="18" charset="0"/>
              </a:rPr>
              <a:t>			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Step 2:- </a:t>
            </a:r>
            <a:r>
              <a:rPr lang="en-US" sz="1800" dirty="0">
                <a:latin typeface="Times New Roman" panose="02020603050405020304" pitchFamily="18" charset="0"/>
                <a:cs typeface="Times New Roman" panose="02020603050405020304" pitchFamily="18" charset="0"/>
              </a:rPr>
              <a:t>Create Canonical Collection of LR(0) items</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Find out the canonical collection of each production.</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4338626-C331-4049-B87E-51DFC6D44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7585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anim calcmode="lin" valueType="num">
                                      <p:cBhvr additive="base">
                                        <p:cTn id="25"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 calcmode="lin" valueType="num">
                                      <p:cBhvr additive="base">
                                        <p:cTn id="31"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anim calcmode="lin" valueType="num">
                                      <p:cBhvr additive="base">
                                        <p:cTn id="43"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11" end="11"/>
                                            </p:txEl>
                                          </p:spTgt>
                                        </p:tgtEl>
                                        <p:attrNameLst>
                                          <p:attrName>style.visibility</p:attrName>
                                        </p:attrNameLst>
                                      </p:cBhvr>
                                      <p:to>
                                        <p:strVal val="visible"/>
                                      </p:to>
                                    </p:set>
                                    <p:anim calcmode="lin" valueType="num">
                                      <p:cBhvr additive="base">
                                        <p:cTn id="49" dur="500" fill="hold"/>
                                        <p:tgtEl>
                                          <p:spTgt spid="12">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xEl>
                                              <p:pRg st="13" end="13"/>
                                            </p:txEl>
                                          </p:spTgt>
                                        </p:tgtEl>
                                        <p:attrNameLst>
                                          <p:attrName>style.visibility</p:attrName>
                                        </p:attrNameLst>
                                      </p:cBhvr>
                                      <p:to>
                                        <p:strVal val="visible"/>
                                      </p:to>
                                    </p:set>
                                    <p:anim calcmode="lin" valueType="num">
                                      <p:cBhvr additive="base">
                                        <p:cTn id="55" dur="500" fill="hold"/>
                                        <p:tgtEl>
                                          <p:spTgt spid="12">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392E70-B88A-4E92-AAE6-9380B45AD5E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Drawing DFD:</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Step:-3 Drawing DFD:</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FF9AC1CB-61D5-4147-B517-38DCDB466441}"/>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200" y="1676399"/>
            <a:ext cx="8322915" cy="44497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1D6B3447-25C5-4A43-94D7-78127918D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587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2F9AE-289F-49A7-8EFA-67446A32763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Example-SLR (1) </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Productions are numbered as follows:</a:t>
            </a:r>
          </a:p>
          <a:p>
            <a:pPr marL="0" indent="0">
              <a:buNone/>
            </a:pPr>
            <a:r>
              <a:rPr lang="en-IN"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 (A).         ....(1)</a:t>
            </a:r>
          </a:p>
          <a:p>
            <a:pPr marL="0" indent="0">
              <a:buNone/>
            </a:pPr>
            <a:r>
              <a:rPr lang="en-IN"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 a.           ….(2)</a:t>
            </a:r>
          </a:p>
          <a:p>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Calculate the follow function:</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Follow of A will be { ), $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So, just place production number on the follow of A.</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433C888-DC2B-422A-91B0-1DF6BA8C9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5449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254AC8-FD48-4077-9008-A6BA317EC59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SLR (1)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pic>
        <p:nvPicPr>
          <p:cNvPr id="10" name="Content Placeholder 4">
            <a:extLst>
              <a:ext uri="{FF2B5EF4-FFF2-40B4-BE49-F238E27FC236}">
                <a16:creationId xmlns:a16="http://schemas.microsoft.com/office/drawing/2014/main" id="{745E119B-2D56-4DC9-B69A-EF897D9D9970}"/>
              </a:ext>
            </a:extLst>
          </p:cNvPr>
          <p:cNvPicPr>
            <a:picLocks noGrp="1" noChangeAspect="1"/>
          </p:cNvPicPr>
          <p:nvPr>
            <p:ph idx="1"/>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200" y="1266227"/>
            <a:ext cx="8229600" cy="46605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7E200B83-05B7-4D0F-B4C7-6EAA1FFBB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3267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71F229-7DB0-40E7-BB99-318D8DD43F4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Parsing Input String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C1369393-3C46-4764-A929-4DB0E15D08B4}"/>
              </a:ext>
            </a:extLst>
          </p:cNvPr>
          <p:cNvPicPr>
            <a:picLocks noGrp="1" noChangeAspect="1"/>
          </p:cNvPicPr>
          <p:nvPr>
            <p:ph idx="1"/>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27940" y="1066800"/>
            <a:ext cx="7958859" cy="50593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4F25B63B-4066-469E-88F1-8220348AE5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14713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891A57-110B-447A-B781-0EF8009C99B6}"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CLR (1) Parsing(CO2)</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CLR refers to canonical lookahead.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CLR parsing use the canonical collection of LR (1) items to build the CLR (1) parsing table.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CLR (1) parsing table produces the more number of states as compare to the SLR (1) parsing.</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the CLR (1), we place the reduce node only in the lookahead symbols.</a:t>
            </a:r>
          </a:p>
          <a:p>
            <a:pPr algn="ct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alt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BF23F376-56FE-479A-A401-3FFF9AA34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53747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id="{1583C611-A80D-43ED-8102-CB220BA542E2}"/>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F5A5DDA6-396E-4280-876A-4E57825CA3E3}"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210312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a:solidFill>
                            <a:schemeClr val="tx1"/>
                          </a:solidFill>
                        </a:rPr>
                        <a:t>Q.No.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a:solidFill>
                            <a:schemeClr val="tx1"/>
                          </a:solidFill>
                        </a:rPr>
                        <a:t>Q.No.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2"/>
          </p:nvPr>
        </p:nvSpPr>
        <p:spPr>
          <a:xfrm>
            <a:off x="30480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13"/>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93577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F64035-BDAD-46DA-A857-EEAF43DA9DF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Various steps involved in the CLR (1)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D25E4C5E-5898-4860-8D95-0E8DFB0E341C}"/>
              </a:ext>
            </a:extLst>
          </p:cNvPr>
          <p:cNvGraphicFramePr/>
          <p:nvPr>
            <p:extLst>
              <p:ext uri="{D42A27DB-BD31-4B8C-83A1-F6EECF244321}">
                <p14:modId xmlns:p14="http://schemas.microsoft.com/office/powerpoint/2010/main" val="3510836422"/>
              </p:ext>
            </p:extLst>
          </p:nvPr>
        </p:nvGraphicFramePr>
        <p:xfrm>
          <a:off x="533400" y="1083922"/>
          <a:ext cx="80772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A6C9DAEF-4A59-4FE8-A6E8-AB25E35E2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43559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5EBBF4-099F-4E06-B227-BF34D56A2B5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CLR (1)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57200" y="1070371"/>
            <a:ext cx="8229600" cy="5098258"/>
          </a:xfrm>
        </p:spPr>
        <p:txBody>
          <a:bodyPr>
            <a:normAutofit/>
          </a:bodyPr>
          <a:lstStyle/>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LR (1) item is a collection of LR (0) items and a look ahead symbol.</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look ahead is used to determine that where we place the final item.</a:t>
            </a:r>
          </a:p>
          <a:p>
            <a:pPr algn="just"/>
            <a:r>
              <a:rPr lang="en-US" sz="1800" dirty="0">
                <a:latin typeface="Times New Roman" panose="02020603050405020304" pitchFamily="18" charset="0"/>
                <a:cs typeface="Times New Roman" panose="02020603050405020304" pitchFamily="18" charset="0"/>
              </a:rPr>
              <a:t>The look ahead always add $ symbol for the argument production.</a:t>
            </a:r>
          </a:p>
          <a:p>
            <a:pPr algn="just"/>
            <a:endParaRPr lang="en-IN"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B0DB869A-AE4D-4930-B123-263FF3CE6AC6}"/>
              </a:ext>
            </a:extLst>
          </p:cNvPr>
          <p:cNvSpPr/>
          <p:nvPr/>
        </p:nvSpPr>
        <p:spPr>
          <a:xfrm>
            <a:off x="1828800" y="2857500"/>
            <a:ext cx="5943600" cy="1143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en-US" sz="2400" b="1" dirty="0">
                <a:latin typeface="Times New Roman" panose="02020603050405020304" pitchFamily="18" charset="0"/>
                <a:cs typeface="Times New Roman" panose="02020603050405020304" pitchFamily="18" charset="0"/>
              </a:rPr>
              <a:t>LR (1) item = LR (0) item + look ahead</a:t>
            </a:r>
          </a:p>
        </p:txBody>
      </p:sp>
      <p:sp>
        <p:nvSpPr>
          <p:cNvPr id="5" name="Rectangle: Rounded Corners 4">
            <a:extLst>
              <a:ext uri="{FF2B5EF4-FFF2-40B4-BE49-F238E27FC236}">
                <a16:creationId xmlns:a16="http://schemas.microsoft.com/office/drawing/2014/main" id="{703CFD05-0AAE-4EBA-822F-84A80C90D786}"/>
              </a:ext>
            </a:extLst>
          </p:cNvPr>
          <p:cNvSpPr/>
          <p:nvPr/>
        </p:nvSpPr>
        <p:spPr>
          <a:xfrm>
            <a:off x="3505200" y="817163"/>
            <a:ext cx="2286000"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en-US" sz="2400" b="1" dirty="0">
                <a:latin typeface="Times New Roman" panose="02020603050405020304" pitchFamily="18" charset="0"/>
                <a:cs typeface="Times New Roman" panose="02020603050405020304" pitchFamily="18" charset="0"/>
              </a:rPr>
              <a:t>LR (1) item</a:t>
            </a:r>
          </a:p>
        </p:txBody>
      </p:sp>
      <p:pic>
        <p:nvPicPr>
          <p:cNvPr id="12" name="Picture 11">
            <a:extLst>
              <a:ext uri="{FF2B5EF4-FFF2-40B4-BE49-F238E27FC236}">
                <a16:creationId xmlns:a16="http://schemas.microsoft.com/office/drawing/2014/main" id="{7298BD10-875A-451C-90D5-02C6218BC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394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 calcmode="lin" valueType="num">
                                      <p:cBhvr additive="base">
                                        <p:cTn id="2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 calcmode="lin" valueType="num">
                                      <p:cBhvr additive="base">
                                        <p:cTn id="2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ED12A4-6AE5-4101-B225-792B3352BB5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0" i="0" dirty="0">
                <a:solidFill>
                  <a:schemeClr val="tx1"/>
                </a:solidFill>
                <a:effectLst/>
                <a:latin typeface="Times New Roman" panose="02020603050405020304" pitchFamily="18" charset="0"/>
                <a:cs typeface="Times New Roman" panose="02020603050405020304" pitchFamily="18" charset="0"/>
              </a:rPr>
              <a:t>Example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5058968"/>
          </a:xfrm>
        </p:spPr>
        <p:txBody>
          <a:bodyPr>
            <a:normAutofit/>
          </a:bodyPr>
          <a:lstStyle/>
          <a:p>
            <a:pPr marL="0" indent="0">
              <a:buNone/>
            </a:pPr>
            <a:r>
              <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 </a:t>
            </a:r>
            <a:r>
              <a:rPr lang="pt-BR" sz="1800" dirty="0">
                <a:latin typeface="Times New Roman" panose="02020603050405020304" pitchFamily="18" charset="0"/>
                <a:cs typeface="Times New Roman" panose="02020603050405020304" pitchFamily="18" charset="0"/>
              </a:rPr>
              <a:t>S → AA  </a:t>
            </a:r>
          </a:p>
          <a:p>
            <a:pPr marL="0" indent="0">
              <a:buNone/>
            </a:pPr>
            <a:r>
              <a:rPr lang="pt-BR" sz="1800" dirty="0">
                <a:latin typeface="Times New Roman" panose="02020603050405020304" pitchFamily="18" charset="0"/>
                <a:cs typeface="Times New Roman" panose="02020603050405020304" pitchFamily="18" charset="0"/>
              </a:rPr>
              <a:t>                  A → aA  </a:t>
            </a:r>
          </a:p>
          <a:p>
            <a:pPr marL="0" indent="0">
              <a:buNone/>
            </a:pPr>
            <a:r>
              <a:rPr lang="pt-BR" sz="1800" dirty="0">
                <a:latin typeface="Times New Roman" panose="02020603050405020304" pitchFamily="18" charset="0"/>
                <a:cs typeface="Times New Roman" panose="02020603050405020304" pitchFamily="18" charset="0"/>
              </a:rPr>
              <a:t>                  A → b  </a:t>
            </a:r>
          </a:p>
          <a:p>
            <a:pPr marL="0" indent="0">
              <a:buNone/>
            </a:pPr>
            <a:endParaRPr lang="pt-BR" sz="1800" dirty="0">
              <a:latin typeface="Times New Roman" panose="02020603050405020304" pitchFamily="18" charset="0"/>
              <a:cs typeface="Times New Roman" panose="02020603050405020304" pitchFamily="18" charset="0"/>
            </a:endParaRPr>
          </a:p>
          <a:p>
            <a:pPr marL="0" indent="0">
              <a:buNone/>
            </a:pPr>
            <a:r>
              <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buNone/>
            </a:pPr>
            <a:endPar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Add Augment Production, insert '•' symbol at the first position of the production in G and also add the lookahead.</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pt-BR" sz="1800" dirty="0">
                <a:latin typeface="Times New Roman" panose="02020603050405020304" pitchFamily="18" charset="0"/>
                <a:cs typeface="Times New Roman" panose="02020603050405020304" pitchFamily="18" charset="0"/>
              </a:rPr>
              <a:t>			</a:t>
            </a:r>
          </a:p>
          <a:p>
            <a:pPr marL="0" indent="0">
              <a:buNone/>
            </a:pPr>
            <a:endParaRPr lang="pt-BR"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8E42C54-FFD3-483A-A52E-1B97D1DE06F5}"/>
              </a:ext>
            </a:extLst>
          </p:cNvPr>
          <p:cNvSpPr txBox="1"/>
          <p:nvPr/>
        </p:nvSpPr>
        <p:spPr>
          <a:xfrm>
            <a:off x="1447800" y="4267200"/>
            <a:ext cx="1132114" cy="461665"/>
          </a:xfrm>
          <a:prstGeom prst="rect">
            <a:avLst/>
          </a:prstGeom>
          <a:noFill/>
        </p:spPr>
        <p:txBody>
          <a:bodyPr wrap="square" rtlCol="0">
            <a:spAutoFit/>
          </a:bodyPr>
          <a:lstStyle/>
          <a:p>
            <a:r>
              <a:rPr lang="pt-BR" sz="2400" dirty="0">
                <a:latin typeface="Times New Roman" panose="02020603050405020304" pitchFamily="18" charset="0"/>
                <a:cs typeface="Times New Roman" panose="02020603050405020304" pitchFamily="18" charset="0"/>
              </a:rPr>
              <a:t>S` → S</a:t>
            </a:r>
            <a:endParaRPr lang="en-IN" sz="2400" dirty="0"/>
          </a:p>
        </p:txBody>
      </p:sp>
      <p:sp>
        <p:nvSpPr>
          <p:cNvPr id="5" name="TextBox 4">
            <a:extLst>
              <a:ext uri="{FF2B5EF4-FFF2-40B4-BE49-F238E27FC236}">
                <a16:creationId xmlns:a16="http://schemas.microsoft.com/office/drawing/2014/main" id="{C1B41D97-9672-43E3-9524-FC0226B12749}"/>
              </a:ext>
            </a:extLst>
          </p:cNvPr>
          <p:cNvSpPr txBox="1"/>
          <p:nvPr/>
        </p:nvSpPr>
        <p:spPr>
          <a:xfrm>
            <a:off x="5425440" y="4170833"/>
            <a:ext cx="1447800" cy="461665"/>
          </a:xfrm>
          <a:prstGeom prst="rect">
            <a:avLst/>
          </a:prstGeom>
          <a:noFill/>
        </p:spPr>
        <p:txBody>
          <a:bodyPr wrap="square" rtlCol="0">
            <a:spAutoFit/>
          </a:bodyPr>
          <a:lstStyle/>
          <a:p>
            <a:r>
              <a:rPr lang="pt-BR" sz="2400" dirty="0">
                <a:latin typeface="Times New Roman" panose="02020603050405020304" pitchFamily="18" charset="0"/>
                <a:cs typeface="Times New Roman" panose="02020603050405020304" pitchFamily="18" charset="0"/>
              </a:rPr>
              <a:t>S` → •S</a:t>
            </a:r>
            <a:endParaRPr lang="en-IN" sz="2400" dirty="0"/>
          </a:p>
        </p:txBody>
      </p:sp>
      <p:sp>
        <p:nvSpPr>
          <p:cNvPr id="10" name="Arrow: Right 9">
            <a:extLst>
              <a:ext uri="{FF2B5EF4-FFF2-40B4-BE49-F238E27FC236}">
                <a16:creationId xmlns:a16="http://schemas.microsoft.com/office/drawing/2014/main" id="{1849256A-1321-4C3B-9791-8F60566EE85F}"/>
              </a:ext>
            </a:extLst>
          </p:cNvPr>
          <p:cNvSpPr/>
          <p:nvPr/>
        </p:nvSpPr>
        <p:spPr>
          <a:xfrm>
            <a:off x="3429000" y="4382615"/>
            <a:ext cx="914400"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4F1EE1DB-3286-4858-B755-83C731A87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3200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5DFA0D-9282-4B1B-8DD2-6EF686F0DDB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817164"/>
            <a:ext cx="8229600" cy="5670550"/>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I0 State: </a:t>
            </a:r>
            <a:r>
              <a:rPr lang="en-US" sz="1800" dirty="0">
                <a:latin typeface="Times New Roman" panose="02020603050405020304" pitchFamily="18" charset="0"/>
                <a:cs typeface="Times New Roman" panose="02020603050405020304" pitchFamily="18" charset="0"/>
              </a:rPr>
              <a:t>Add Augment production to the I0 State and Compute the Closure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I0 =</a:t>
            </a:r>
            <a:r>
              <a:rPr lang="en-US" sz="1800" dirty="0">
                <a:latin typeface="Times New Roman" panose="02020603050405020304" pitchFamily="18" charset="0"/>
                <a:cs typeface="Times New Roman" panose="02020603050405020304" pitchFamily="18" charset="0"/>
              </a:rPr>
              <a:t> Closure (S` → •S) Add all productions starting with S in to I0 State because "." is followed by the non-terminal. So, the I0 State becomes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I0 =</a:t>
            </a:r>
            <a:r>
              <a:rPr lang="en-US" sz="1800" dirty="0">
                <a:latin typeface="Times New Roman" panose="02020603050405020304" pitchFamily="18" charset="0"/>
                <a:cs typeface="Times New Roman" panose="02020603050405020304" pitchFamily="18" charset="0"/>
              </a:rPr>
              <a:t> S` → •S,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 → •AA, $</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Add all productions starting with A in modified I0 State because "." is followed by the non-terminal. So, the I0 State becomes.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I0=</a:t>
            </a:r>
            <a:r>
              <a:rPr lang="en-US" sz="1800" dirty="0">
                <a:latin typeface="Times New Roman" panose="02020603050405020304" pitchFamily="18" charset="0"/>
                <a:cs typeface="Times New Roman" panose="02020603050405020304" pitchFamily="18" charset="0"/>
              </a:rPr>
              <a:t>  S` → •S,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 → •AA,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•b, a/b</a:t>
            </a:r>
            <a:endParaRPr lang="en-IN"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05CD04A-43DD-4FB5-8600-80BFAE3B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1428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16C05A-DC70-44AF-9924-BA37D46A1E8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Drawing DFD:</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Content Placeholder 1">
            <a:extLst>
              <a:ext uri="{FF2B5EF4-FFF2-40B4-BE49-F238E27FC236}">
                <a16:creationId xmlns:a16="http://schemas.microsoft.com/office/drawing/2014/main" id="{553FAB8C-0761-42C3-883C-AE2BDCD49418}"/>
              </a:ext>
            </a:extLst>
          </p:cNvPr>
          <p:cNvPicPr>
            <a:picLocks noGrp="1" noChangeAspect="1"/>
          </p:cNvPicPr>
          <p:nvPr>
            <p:ph idx="1"/>
          </p:nvPr>
        </p:nvPicPr>
        <p:blipFill>
          <a:blip r:embed="rId3"/>
          <a:stretch>
            <a:fillRect/>
          </a:stretch>
        </p:blipFill>
        <p:spPr>
          <a:xfrm>
            <a:off x="876300" y="1085305"/>
            <a:ext cx="8229600" cy="5002903"/>
          </a:xfrm>
          <a:prstGeom prst="rect">
            <a:avLst/>
          </a:prstGeom>
        </p:spPr>
      </p:pic>
      <p:pic>
        <p:nvPicPr>
          <p:cNvPr id="10" name="Picture 9">
            <a:extLst>
              <a:ext uri="{FF2B5EF4-FFF2-40B4-BE49-F238E27FC236}">
                <a16:creationId xmlns:a16="http://schemas.microsoft.com/office/drawing/2014/main" id="{85748A23-1B2A-4201-BEAE-058254ECD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348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FBD695-4318-4550-B67C-E530423A76B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I1=</a:t>
            </a:r>
            <a:r>
              <a:rPr lang="en-US" sz="1800" dirty="0">
                <a:latin typeface="Times New Roman" panose="02020603050405020304" pitchFamily="18" charset="0"/>
                <a:cs typeface="Times New Roman" panose="02020603050405020304" pitchFamily="18" charset="0"/>
              </a:rPr>
              <a:t> Go to (I0, S) = closure (S` → S•, $) = S` → S•, $</a:t>
            </a:r>
          </a:p>
          <a:p>
            <a:pPr marL="0" indent="0">
              <a:buNone/>
            </a:pP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I2=</a:t>
            </a:r>
            <a:r>
              <a:rPr lang="en-US" sz="1800" dirty="0">
                <a:latin typeface="Times New Roman" panose="02020603050405020304" pitchFamily="18" charset="0"/>
                <a:cs typeface="Times New Roman" panose="02020603050405020304" pitchFamily="18" charset="0"/>
              </a:rPr>
              <a:t> Go to (I0, A) = closure ( S → A•A, $ )</a:t>
            </a:r>
          </a:p>
          <a:p>
            <a:pPr marL="0" indent="0">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Add all productions starting with A in I2 State because "." is followed by the non-terminal. So, the I2 State becomes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I2=</a:t>
            </a:r>
            <a:r>
              <a:rPr lang="en-US" sz="1800" dirty="0">
                <a:latin typeface="Times New Roman" panose="02020603050405020304" pitchFamily="18" charset="0"/>
                <a:cs typeface="Times New Roman" panose="02020603050405020304" pitchFamily="18" charset="0"/>
              </a:rPr>
              <a:t> S → A•A,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•b, $</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226BA39-286B-4F37-A38F-332638C68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3813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ED5BD-24CA-4617-AC65-51072D74239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914400"/>
            <a:ext cx="8229600" cy="4777581"/>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I3=</a:t>
            </a:r>
            <a:r>
              <a:rPr lang="en-US" sz="1800" dirty="0">
                <a:latin typeface="Times New Roman" panose="02020603050405020304" pitchFamily="18" charset="0"/>
                <a:cs typeface="Times New Roman" panose="02020603050405020304" pitchFamily="18" charset="0"/>
              </a:rPr>
              <a:t> Go to (I0, a) = Closure (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 )</a:t>
            </a:r>
          </a:p>
          <a:p>
            <a:pPr marL="0" indent="0">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Add all productions starting with A in I3 State because "." is followed by the non-terminal. So, the I3 State becomes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I3= </a:t>
            </a:r>
            <a:r>
              <a:rPr lang="en-US" sz="1800" dirty="0">
                <a:latin typeface="Times New Roman" panose="02020603050405020304" pitchFamily="18" charset="0"/>
                <a:cs typeface="Times New Roman" panose="02020603050405020304" pitchFamily="18" charset="0"/>
              </a:rPr>
              <a:t>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•b, a/b</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Go to (I3, a) = Closure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 = (same as I3)</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Go to (I3, b) = Closure (A → b•, a/b) = (same as I4)</a:t>
            </a:r>
          </a:p>
          <a:p>
            <a:endParaRPr lang="en-IN"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5ED54A6C-F252-4FC7-8FC7-89D66B7E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6950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7C5771-F66F-4CC6-8F6D-D77F7B78C8A6}" type="datetime1">
              <a:rPr lang="en-US" smtClean="0"/>
              <a:t>7/8/2023</a:t>
            </a:fld>
            <a:endParaRPr lang="en-US" dirty="0"/>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817163"/>
            <a:ext cx="8229600" cy="540782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I4=</a:t>
            </a:r>
            <a:r>
              <a:rPr lang="en-US" sz="1800" dirty="0">
                <a:latin typeface="Times New Roman" panose="02020603050405020304" pitchFamily="18" charset="0"/>
                <a:cs typeface="Times New Roman" panose="02020603050405020304" pitchFamily="18" charset="0"/>
              </a:rPr>
              <a:t> Go to (I0, b) = closure ( A → b•, a/b) = A → b•, a/b</a:t>
            </a:r>
          </a:p>
          <a:p>
            <a:pPr marL="0" indent="0">
              <a:buNone/>
            </a:pP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I5=</a:t>
            </a:r>
            <a:r>
              <a:rPr lang="en-US" sz="1800" dirty="0">
                <a:latin typeface="Times New Roman" panose="02020603050405020304" pitchFamily="18" charset="0"/>
                <a:cs typeface="Times New Roman" panose="02020603050405020304" pitchFamily="18" charset="0"/>
              </a:rPr>
              <a:t> Go to (I2, A) = Closure (S → AA•, $) =S → AA•, $</a:t>
            </a:r>
          </a:p>
          <a:p>
            <a:pPr marL="0" indent="0">
              <a:buNone/>
            </a:pP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I6=</a:t>
            </a:r>
            <a:r>
              <a:rPr lang="en-US" sz="1800" dirty="0">
                <a:latin typeface="Times New Roman" panose="02020603050405020304" pitchFamily="18" charset="0"/>
                <a:cs typeface="Times New Roman" panose="02020603050405020304" pitchFamily="18" charset="0"/>
              </a:rPr>
              <a:t> Go to (I2, a) = Closure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Add all productions starting with A in I6 State because "." is followed by the non-terminal. So, the I6 State becomes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I6 =</a:t>
            </a: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 •b, $</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Go to (I6, a) = Closure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 = (same as I6)</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Go to (I6, b) = Closure (A → b•, $) = (same as I7)</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D3D74E1D-F657-4774-ABB5-D9648E54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056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34D0BE-1B50-4F94-9927-9EC191F90A18}"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buNone/>
            </a:pPr>
            <a:r>
              <a:rPr lang="en-IN" sz="1800" b="1" dirty="0">
                <a:latin typeface="Times New Roman" panose="02020603050405020304" pitchFamily="18" charset="0"/>
                <a:cs typeface="Times New Roman" panose="02020603050405020304" pitchFamily="18" charset="0"/>
              </a:rPr>
              <a:t>I7=</a:t>
            </a:r>
            <a:r>
              <a:rPr lang="en-IN" sz="1800" dirty="0">
                <a:latin typeface="Times New Roman" panose="02020603050405020304" pitchFamily="18" charset="0"/>
                <a:cs typeface="Times New Roman" panose="02020603050405020304" pitchFamily="18" charset="0"/>
              </a:rPr>
              <a:t> Go to (I2, b) = Closure (A → b•, $) = A → b•, $</a:t>
            </a: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I8=</a:t>
            </a:r>
            <a:r>
              <a:rPr lang="en-IN" sz="1800" dirty="0">
                <a:latin typeface="Times New Roman" panose="02020603050405020304" pitchFamily="18" charset="0"/>
                <a:cs typeface="Times New Roman" panose="02020603050405020304" pitchFamily="18" charset="0"/>
              </a:rPr>
              <a:t> Go to (I3, A) = Closure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a/b) =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a/b</a:t>
            </a:r>
          </a:p>
          <a:p>
            <a:pPr marL="0" indent="0">
              <a:buNone/>
            </a:pP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I9=</a:t>
            </a:r>
            <a:r>
              <a:rPr lang="en-IN" sz="1800" dirty="0">
                <a:latin typeface="Times New Roman" panose="02020603050405020304" pitchFamily="18" charset="0"/>
                <a:cs typeface="Times New Roman" panose="02020603050405020304" pitchFamily="18" charset="0"/>
              </a:rPr>
              <a:t> Go to (I6, A) = Closure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 = A → </a:t>
            </a:r>
            <a:r>
              <a:rPr lang="en-IN" sz="1800" dirty="0" err="1">
                <a:latin typeface="Times New Roman" panose="02020603050405020304" pitchFamily="18" charset="0"/>
                <a:cs typeface="Times New Roman" panose="02020603050405020304" pitchFamily="18" charset="0"/>
              </a:rPr>
              <a:t>aA</a:t>
            </a:r>
            <a:r>
              <a:rPr lang="en-IN" sz="1800" dirty="0">
                <a:latin typeface="Times New Roman" panose="02020603050405020304" pitchFamily="18" charset="0"/>
                <a:cs typeface="Times New Roman" panose="02020603050405020304" pitchFamily="18" charset="0"/>
              </a:rPr>
              <a:t>•, $</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Production </a:t>
            </a:r>
            <a:r>
              <a:rPr lang="en-US" sz="1800" dirty="0">
                <a:latin typeface="Times New Roman" panose="02020603050405020304" pitchFamily="18" charset="0"/>
                <a:cs typeface="Times New Roman" panose="02020603050405020304" pitchFamily="18" charset="0"/>
              </a:rPr>
              <a:t>number for reduce state.</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  →  AA      ... (1)      </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....(2)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  →  b     ... (3)  </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7B7AC119-9B34-48A6-8235-710C8436C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73547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down)">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1B3E0A-93C3-46A5-8EE6-33BEA34916B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CLR (1) Parsing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Content Placeholder 1">
            <a:extLst>
              <a:ext uri="{FF2B5EF4-FFF2-40B4-BE49-F238E27FC236}">
                <a16:creationId xmlns:a16="http://schemas.microsoft.com/office/drawing/2014/main" id="{26AE488E-33F8-4C2D-82AA-2774FACEFA8C}"/>
              </a:ext>
            </a:extLst>
          </p:cNvPr>
          <p:cNvPicPr>
            <a:picLocks noGrp="1" noChangeAspect="1"/>
          </p:cNvPicPr>
          <p:nvPr>
            <p:ph idx="1"/>
          </p:nvPr>
        </p:nvPicPr>
        <p:blipFill>
          <a:blip r:embed="rId3"/>
          <a:stretch>
            <a:fillRect/>
          </a:stretch>
        </p:blipFill>
        <p:spPr>
          <a:xfrm>
            <a:off x="384809" y="1219200"/>
            <a:ext cx="8381995" cy="4343400"/>
          </a:xfrm>
          <a:prstGeom prst="rect">
            <a:avLst/>
          </a:prstGeom>
        </p:spPr>
      </p:pic>
      <p:sp>
        <p:nvSpPr>
          <p:cNvPr id="3" name="TextBox 2">
            <a:extLst>
              <a:ext uri="{FF2B5EF4-FFF2-40B4-BE49-F238E27FC236}">
                <a16:creationId xmlns:a16="http://schemas.microsoft.com/office/drawing/2014/main" id="{29A61747-4F3F-4929-9F77-74E51E37EF20}"/>
              </a:ext>
            </a:extLst>
          </p:cNvPr>
          <p:cNvSpPr txBox="1"/>
          <p:nvPr/>
        </p:nvSpPr>
        <p:spPr>
          <a:xfrm>
            <a:off x="5638800" y="1752600"/>
            <a:ext cx="301686" cy="369332"/>
          </a:xfrm>
          <a:prstGeom prst="rect">
            <a:avLst/>
          </a:prstGeom>
          <a:noFill/>
        </p:spPr>
        <p:txBody>
          <a:bodyPr wrap="none" rtlCol="0">
            <a:spAutoFit/>
          </a:bodyPr>
          <a:lstStyle/>
          <a:p>
            <a:r>
              <a:rPr lang="en-IN" dirty="0"/>
              <a:t>1</a:t>
            </a:r>
          </a:p>
        </p:txBody>
      </p:sp>
      <p:pic>
        <p:nvPicPr>
          <p:cNvPr id="10" name="Picture 9">
            <a:extLst>
              <a:ext uri="{FF2B5EF4-FFF2-40B4-BE49-F238E27FC236}">
                <a16:creationId xmlns:a16="http://schemas.microsoft.com/office/drawing/2014/main" id="{D7942EBD-455D-4C8D-9F64-812795E3C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71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id="{12272BC1-981B-462C-8FCD-ACAF5146F8A5}"/>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3245453A-B068-4CF1-A813-32A1EA632B3A}"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5302" name="Content Placeholder 1">
            <a:extLst>
              <a:ext uri="{FF2B5EF4-FFF2-40B4-BE49-F238E27FC236}">
                <a16:creationId xmlns:a16="http://schemas.microsoft.com/office/drawing/2014/main"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a:solidFill>
                            <a:schemeClr val="tx1"/>
                          </a:solidFill>
                        </a:rPr>
                        <a:t>Q.No.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a:solidFill>
                            <a:schemeClr val="tx1"/>
                          </a:solidFill>
                        </a:rPr>
                        <a:t>Q.No.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a:solidFill>
                            <a:schemeClr val="tx1"/>
                          </a:solidFill>
                        </a:rPr>
                        <a:t>Q.No.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13"/>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15</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2"/>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dirty="0">
              <a:solidFill>
                <a:srgbClr val="888888"/>
              </a:solidFill>
              <a:latin typeface="Calibri" panose="020F0502020204030204" pitchFamily="34" charset="0"/>
              <a:sym typeface="Calibri" panose="020F0502020204030204" pitchFamily="34" charset="0"/>
            </a:endParaRPr>
          </a:p>
        </p:txBody>
      </p:sp>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73098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12162E-7493-4319-BC4F-8B5920137A9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CLR (1) Parsing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371114" cy="5058968"/>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placement of shift node in CLR (1) parsing table is same as the SLR (1) parsing table. Only difference in the placement of reduce node.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I4 contains the final item which drives ( A → b•, a/b), so action {I4, a} = R3, action {I4, b} = R3.</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I5 contains the final item which drives ( S → AA•, $), so action {I5, $} = R1.</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I7 contains the final item which drives ( A → b•,$), so action {I7, $} = R3.</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I8 contains the final item which drives (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a/b), so action {I8, a} = R2, action {I8, b} = R2.</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I9 contains the final item which drives ( A → </a:t>
            </a:r>
            <a:r>
              <a:rPr lang="en-US" sz="1800" dirty="0" err="1">
                <a:latin typeface="Times New Roman" panose="02020603050405020304" pitchFamily="18" charset="0"/>
                <a:cs typeface="Times New Roman" panose="02020603050405020304" pitchFamily="18" charset="0"/>
              </a:rPr>
              <a:t>aA</a:t>
            </a:r>
            <a:r>
              <a:rPr lang="en-US" sz="1800" dirty="0">
                <a:latin typeface="Times New Roman" panose="02020603050405020304" pitchFamily="18" charset="0"/>
                <a:cs typeface="Times New Roman" panose="02020603050405020304" pitchFamily="18" charset="0"/>
              </a:rPr>
              <a:t>•, $), so action {I9, $} = R2.</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B3BAA9A9-319A-4F0D-9519-F07C1AE71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8631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down)">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81395B-11FE-4C4B-A73D-23D3931920E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LALR (1) Parsing(CO2)</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533400" y="899516"/>
            <a:ext cx="8229600" cy="5058968"/>
          </a:xfrm>
        </p:spPr>
        <p:txBody>
          <a:bodyPr>
            <a:noAutofit/>
          </a:bodyPr>
          <a:lstStyle/>
          <a:p>
            <a:pPr marL="0" indent="0" algn="ctr">
              <a:lnSpc>
                <a:spcPct val="200000"/>
              </a:lnSpc>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LALR refers to the lookahead LR. </a:t>
            </a:r>
          </a:p>
          <a:p>
            <a:pPr marL="0" indent="0" algn="ctr">
              <a:lnSpc>
                <a:spcPct val="200000"/>
              </a:lnSpc>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lnSpc>
                <a:spcPct val="200000"/>
              </a:lnSpc>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construct the LALR (1) parsing table, we use the canonical collection of LR (1) items.</a:t>
            </a:r>
          </a:p>
          <a:p>
            <a:pPr marL="0" indent="0" algn="ctr">
              <a:lnSpc>
                <a:spcPct val="200000"/>
              </a:lnSpc>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lnSpc>
                <a:spcPct val="200000"/>
              </a:lnSpc>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the LALR (1) parsing, the LR (1) items which have same productions but different look ahead are combined to form a single set of items</a:t>
            </a:r>
          </a:p>
          <a:p>
            <a:pPr marL="0" indent="0" algn="ctr">
              <a:lnSpc>
                <a:spcPct val="200000"/>
              </a:lnSpc>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lnSpc>
                <a:spcPct val="200000"/>
              </a:lnSpc>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LALR (1) parsing is same as the CLR (1) parsing, only difference in the parsing table</a:t>
            </a:r>
          </a:p>
          <a:p>
            <a:pPr marL="0" indent="0" algn="ctr">
              <a:lnSpc>
                <a:spcPct val="200000"/>
              </a:lnSpc>
              <a:buNone/>
            </a:pPr>
            <a:endParaRPr lang="en-US" alt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2FE14E7-FA02-4D75-B3C7-628E2EBE6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47077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ECA7AF-377D-4934-9B11-FD578E050F2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Various steps involved in the LALR (1)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1066800"/>
            <a:ext cx="8229600" cy="5059363"/>
          </a:xfrm>
        </p:spPr>
        <p:txBody>
          <a:bodyPr>
            <a:noAutofit/>
          </a:bodyPr>
          <a:lstStyle/>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D25E4C5E-5898-4860-8D95-0E8DFB0E341C}"/>
              </a:ext>
            </a:extLst>
          </p:cNvPr>
          <p:cNvGraphicFramePr/>
          <p:nvPr>
            <p:extLst>
              <p:ext uri="{D42A27DB-BD31-4B8C-83A1-F6EECF244321}">
                <p14:modId xmlns:p14="http://schemas.microsoft.com/office/powerpoint/2010/main" val="3997198041"/>
              </p:ext>
            </p:extLst>
          </p:nvPr>
        </p:nvGraphicFramePr>
        <p:xfrm>
          <a:off x="533400" y="1083922"/>
          <a:ext cx="8077200" cy="483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81618A5B-C0B7-4415-9CDC-D0661B281D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7169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9F72DD-5470-4BF1-892E-4A1E15F8C306}"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LALR (1) Parsing</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57200" y="1070371"/>
            <a:ext cx="8229600" cy="5098258"/>
          </a:xfrm>
        </p:spPr>
        <p:txBody>
          <a:bodyPr>
            <a:normAutofit/>
          </a:bodyPr>
          <a:lstStyle/>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LR (1) item is a collection of LR (0) items and a look ahead symbol.</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look ahead is used to determine that where we place the final item.</a:t>
            </a:r>
          </a:p>
          <a:p>
            <a:pPr algn="just"/>
            <a:r>
              <a:rPr lang="en-US" sz="1800" dirty="0">
                <a:latin typeface="Times New Roman" panose="02020603050405020304" pitchFamily="18" charset="0"/>
                <a:cs typeface="Times New Roman" panose="02020603050405020304" pitchFamily="18" charset="0"/>
              </a:rPr>
              <a:t>The look ahead always add $ symbol for the argument production.</a:t>
            </a:r>
          </a:p>
          <a:p>
            <a:pPr algn="just"/>
            <a:endParaRPr lang="en-IN"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B0DB869A-AE4D-4930-B123-263FF3CE6AC6}"/>
              </a:ext>
            </a:extLst>
          </p:cNvPr>
          <p:cNvSpPr/>
          <p:nvPr/>
        </p:nvSpPr>
        <p:spPr>
          <a:xfrm>
            <a:off x="1828800" y="2857500"/>
            <a:ext cx="5943600" cy="1143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en-US" sz="2400" b="1" dirty="0">
                <a:latin typeface="Times New Roman" panose="02020603050405020304" pitchFamily="18" charset="0"/>
                <a:cs typeface="Times New Roman" panose="02020603050405020304" pitchFamily="18" charset="0"/>
              </a:rPr>
              <a:t>LR (1) item = LR (0) item + look ahead</a:t>
            </a:r>
          </a:p>
        </p:txBody>
      </p:sp>
      <p:sp>
        <p:nvSpPr>
          <p:cNvPr id="5" name="Rectangle: Rounded Corners 4">
            <a:extLst>
              <a:ext uri="{FF2B5EF4-FFF2-40B4-BE49-F238E27FC236}">
                <a16:creationId xmlns:a16="http://schemas.microsoft.com/office/drawing/2014/main" id="{703CFD05-0AAE-4EBA-822F-84A80C90D786}"/>
              </a:ext>
            </a:extLst>
          </p:cNvPr>
          <p:cNvSpPr/>
          <p:nvPr/>
        </p:nvSpPr>
        <p:spPr>
          <a:xfrm>
            <a:off x="3505200" y="817163"/>
            <a:ext cx="2286000"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en-US" sz="2400" b="1" dirty="0">
                <a:latin typeface="Times New Roman" panose="02020603050405020304" pitchFamily="18" charset="0"/>
                <a:cs typeface="Times New Roman" panose="02020603050405020304" pitchFamily="18" charset="0"/>
              </a:rPr>
              <a:t>LR (1) item</a:t>
            </a:r>
          </a:p>
        </p:txBody>
      </p:sp>
      <p:pic>
        <p:nvPicPr>
          <p:cNvPr id="12" name="Picture 11">
            <a:extLst>
              <a:ext uri="{FF2B5EF4-FFF2-40B4-BE49-F238E27FC236}">
                <a16:creationId xmlns:a16="http://schemas.microsoft.com/office/drawing/2014/main" id="{E74AF857-95B2-4386-922F-13DB3F768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227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 calcmode="lin" valueType="num">
                                      <p:cBhvr additive="base">
                                        <p:cTn id="2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 calcmode="lin" valueType="num">
                                      <p:cBhvr additive="base">
                                        <p:cTn id="2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546003-4182-42FE-BC49-9A78AEB3A72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Example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817163"/>
            <a:ext cx="8229600" cy="5447113"/>
          </a:xfrm>
        </p:spPr>
        <p:txBody>
          <a:bodyPr>
            <a:normAutofit/>
          </a:bodyPr>
          <a:lstStyle/>
          <a:p>
            <a:pPr marL="0" indent="0">
              <a:buNone/>
            </a:pPr>
            <a:r>
              <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 </a:t>
            </a:r>
            <a:r>
              <a:rPr lang="pt-BR" sz="1800" dirty="0">
                <a:latin typeface="Times New Roman" panose="02020603050405020304" pitchFamily="18" charset="0"/>
                <a:cs typeface="Times New Roman" panose="02020603050405020304" pitchFamily="18" charset="0"/>
              </a:rPr>
              <a:t>S → AA  </a:t>
            </a:r>
          </a:p>
          <a:p>
            <a:pPr marL="0" indent="0">
              <a:buNone/>
            </a:pPr>
            <a:r>
              <a:rPr lang="pt-BR" sz="1800" dirty="0">
                <a:latin typeface="Times New Roman" panose="02020603050405020304" pitchFamily="18" charset="0"/>
                <a:cs typeface="Times New Roman" panose="02020603050405020304" pitchFamily="18" charset="0"/>
              </a:rPr>
              <a:t>                  A → aA  </a:t>
            </a:r>
          </a:p>
          <a:p>
            <a:pPr marL="0" indent="0">
              <a:buNone/>
            </a:pPr>
            <a:r>
              <a:rPr lang="pt-BR" sz="1800" dirty="0">
                <a:latin typeface="Times New Roman" panose="02020603050405020304" pitchFamily="18" charset="0"/>
                <a:cs typeface="Times New Roman" panose="02020603050405020304" pitchFamily="18" charset="0"/>
              </a:rPr>
              <a:t>                  A → b  </a:t>
            </a:r>
          </a:p>
          <a:p>
            <a:pPr marL="0" indent="0">
              <a:buNone/>
            </a:pPr>
            <a:endPar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buNone/>
            </a:pPr>
            <a:endParaRPr lang="pt-BR"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Add Augment Production, </a:t>
            </a:r>
            <a:r>
              <a:rPr lang="pt-BR" sz="1800" dirty="0">
                <a:latin typeface="Times New Roman" panose="02020603050405020304" pitchFamily="18" charset="0"/>
                <a:cs typeface="Times New Roman" panose="02020603050405020304" pitchFamily="18" charset="0"/>
              </a:rPr>
              <a:t>S` → S</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Insert '•' symbol at the first position  </a:t>
            </a:r>
            <a:r>
              <a:rPr lang="pt-BR" sz="1800" dirty="0">
                <a:latin typeface="Times New Roman" panose="02020603050405020304" pitchFamily="18" charset="0"/>
                <a:cs typeface="Times New Roman" panose="02020603050405020304" pitchFamily="18" charset="0"/>
              </a:rPr>
              <a:t>S` → •S </a:t>
            </a:r>
          </a:p>
          <a:p>
            <a:pPr marL="0" indent="0">
              <a:buNone/>
            </a:pPr>
            <a:r>
              <a:rPr lang="en-US" sz="1800" dirty="0">
                <a:latin typeface="Times New Roman" panose="02020603050405020304" pitchFamily="18" charset="0"/>
                <a:cs typeface="Times New Roman" panose="02020603050405020304" pitchFamily="18" charset="0"/>
              </a:rPr>
              <a:t>and also add the lookahead.</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pt-BR" sz="1800" dirty="0">
                <a:latin typeface="Times New Roman" panose="02020603050405020304" pitchFamily="18" charset="0"/>
                <a:cs typeface="Times New Roman" panose="02020603050405020304" pitchFamily="18" charset="0"/>
              </a:rPr>
              <a:t>	S` → •S, $  </a:t>
            </a:r>
          </a:p>
          <a:p>
            <a:pPr marL="0" indent="0">
              <a:buNone/>
            </a:pPr>
            <a:r>
              <a:rPr lang="pt-BR" sz="1800" dirty="0">
                <a:latin typeface="Times New Roman" panose="02020603050405020304" pitchFamily="18" charset="0"/>
                <a:cs typeface="Times New Roman" panose="02020603050405020304" pitchFamily="18" charset="0"/>
              </a:rPr>
              <a:t>	S  → •AA, $  </a:t>
            </a:r>
          </a:p>
          <a:p>
            <a:pPr marL="0" indent="0">
              <a:buNone/>
            </a:pPr>
            <a:r>
              <a:rPr lang="pt-BR" sz="1800" dirty="0">
                <a:latin typeface="Times New Roman" panose="02020603050405020304" pitchFamily="18" charset="0"/>
                <a:cs typeface="Times New Roman" panose="02020603050405020304" pitchFamily="18" charset="0"/>
              </a:rPr>
              <a:t>	A  → •aA, a/b   </a:t>
            </a:r>
          </a:p>
          <a:p>
            <a:pPr marL="0" indent="0">
              <a:buNone/>
            </a:pPr>
            <a:r>
              <a:rPr lang="pt-BR" sz="1800" dirty="0">
                <a:latin typeface="Times New Roman" panose="02020603050405020304" pitchFamily="18" charset="0"/>
                <a:cs typeface="Times New Roman" panose="02020603050405020304" pitchFamily="18" charset="0"/>
              </a:rPr>
              <a:t>	A → •b, a/b  </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B28F0BDE-114D-41B3-BA1B-B8E2BA32E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6943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additive="base">
                                        <p:cTn id="2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 calcmode="lin" valueType="num">
                                      <p:cBhvr additive="base">
                                        <p:cTn id="3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 calcmode="lin" valueType="num">
                                      <p:cBhvr additive="base">
                                        <p:cTn id="3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 calcmode="lin" valueType="num">
                                      <p:cBhvr additive="base">
                                        <p:cTn id="44"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 calcmode="lin" valueType="num">
                                      <p:cBhvr additive="base">
                                        <p:cTn id="48"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 calcmode="lin" valueType="num">
                                      <p:cBhvr additive="base">
                                        <p:cTn id="52"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anim calcmode="lin" valueType="num">
                                      <p:cBhvr additive="base">
                                        <p:cTn id="56"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C7086F-85B1-4B01-8C00-9B9620CD537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Drawing DFD:</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Content Placeholder 1">
            <a:extLst>
              <a:ext uri="{FF2B5EF4-FFF2-40B4-BE49-F238E27FC236}">
                <a16:creationId xmlns:a16="http://schemas.microsoft.com/office/drawing/2014/main" id="{553FAB8C-0761-42C3-883C-AE2BDCD49418}"/>
              </a:ext>
            </a:extLst>
          </p:cNvPr>
          <p:cNvPicPr>
            <a:picLocks noGrp="1" noChangeAspect="1"/>
          </p:cNvPicPr>
          <p:nvPr>
            <p:ph idx="1"/>
          </p:nvPr>
        </p:nvPicPr>
        <p:blipFill>
          <a:blip r:embed="rId3"/>
          <a:stretch>
            <a:fillRect/>
          </a:stretch>
        </p:blipFill>
        <p:spPr>
          <a:xfrm>
            <a:off x="876300" y="1085305"/>
            <a:ext cx="8229600" cy="5002903"/>
          </a:xfrm>
          <a:prstGeom prst="rect">
            <a:avLst/>
          </a:prstGeom>
        </p:spPr>
      </p:pic>
      <p:pic>
        <p:nvPicPr>
          <p:cNvPr id="10" name="Picture 9">
            <a:extLst>
              <a:ext uri="{FF2B5EF4-FFF2-40B4-BE49-F238E27FC236}">
                <a16:creationId xmlns:a16="http://schemas.microsoft.com/office/drawing/2014/main" id="{1B252A24-2E6A-48AC-930F-7D4451D3F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9213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7868D4-FA4C-48D9-A519-D3AAF16C673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buNone/>
            </a:pPr>
            <a:r>
              <a:rPr lang="en-US" sz="1800" b="1" dirty="0"/>
              <a:t>I1=</a:t>
            </a:r>
            <a:r>
              <a:rPr lang="en-US" sz="1800" dirty="0"/>
              <a:t> Go to (I0, S) = closure (S` → S•, $) = S` → S•, $</a:t>
            </a:r>
          </a:p>
          <a:p>
            <a:pPr marL="0" indent="0">
              <a:buNone/>
            </a:pPr>
            <a:r>
              <a:rPr lang="en-US" sz="1800" dirty="0"/>
              <a:t/>
            </a:r>
            <a:br>
              <a:rPr lang="en-US" sz="1800" dirty="0"/>
            </a:br>
            <a:r>
              <a:rPr lang="en-US" sz="1800" b="1" dirty="0"/>
              <a:t>I2=</a:t>
            </a:r>
            <a:r>
              <a:rPr lang="en-US" sz="1800" dirty="0"/>
              <a:t> Go to (I0, A) = closure ( S → A•A, $ )</a:t>
            </a:r>
          </a:p>
          <a:p>
            <a:pPr marL="0" indent="0">
              <a:buNone/>
            </a:pPr>
            <a:endParaRPr lang="en-US" sz="1800" dirty="0"/>
          </a:p>
          <a:p>
            <a:pPr marL="0" indent="0">
              <a:buNone/>
            </a:pPr>
            <a:r>
              <a:rPr lang="en-US" sz="1800" dirty="0"/>
              <a:t>Add all productions starting with A in I2 State because "." is followed by the non-terminal. So, the I2 State becomes</a:t>
            </a:r>
          </a:p>
          <a:p>
            <a:pPr marL="0" indent="0">
              <a:buNone/>
            </a:pPr>
            <a:endParaRPr lang="en-US" sz="1800" b="1" dirty="0"/>
          </a:p>
          <a:p>
            <a:pPr marL="0" indent="0">
              <a:buNone/>
            </a:pPr>
            <a:r>
              <a:rPr lang="en-US" sz="1800" b="1" dirty="0"/>
              <a:t>I2=</a:t>
            </a:r>
            <a:r>
              <a:rPr lang="en-US" sz="1800" dirty="0"/>
              <a:t> S → A•A, $</a:t>
            </a:r>
            <a:br>
              <a:rPr lang="en-US" sz="1800" dirty="0"/>
            </a:br>
            <a:r>
              <a:rPr lang="en-US" sz="1800" dirty="0"/>
              <a:t>       A → •</a:t>
            </a:r>
            <a:r>
              <a:rPr lang="en-US" sz="1800" dirty="0" err="1"/>
              <a:t>aA</a:t>
            </a:r>
            <a:r>
              <a:rPr lang="en-US" sz="1800" dirty="0"/>
              <a:t>, $</a:t>
            </a:r>
            <a:br>
              <a:rPr lang="en-US" sz="1800" dirty="0"/>
            </a:br>
            <a:r>
              <a:rPr lang="en-US" sz="1800" dirty="0"/>
              <a:t>       A → •b, $</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58ABE0B-0D67-416A-A226-E289E3D0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13528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04C881-D628-4A07-81D2-6CA892F0E37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5058968"/>
          </a:xfrm>
        </p:spPr>
        <p:txBody>
          <a:bodyPr>
            <a:normAutofit/>
          </a:bodyPr>
          <a:lstStyle/>
          <a:p>
            <a:pPr marL="0" indent="0">
              <a:buNone/>
            </a:pPr>
            <a:r>
              <a:rPr lang="en-US" sz="1800" b="1" dirty="0"/>
              <a:t>I3=</a:t>
            </a:r>
            <a:r>
              <a:rPr lang="en-US" sz="1800" dirty="0"/>
              <a:t> Go to (I0, a) = Closure ( A → </a:t>
            </a:r>
            <a:r>
              <a:rPr lang="en-US" sz="1800" dirty="0" err="1"/>
              <a:t>a•A</a:t>
            </a:r>
            <a:r>
              <a:rPr lang="en-US" sz="1800" dirty="0"/>
              <a:t>, a/b )</a:t>
            </a:r>
          </a:p>
          <a:p>
            <a:pPr marL="0" indent="0">
              <a:buNone/>
            </a:pPr>
            <a:endParaRPr lang="en-US" sz="1800" dirty="0"/>
          </a:p>
          <a:p>
            <a:pPr marL="0" indent="0">
              <a:buNone/>
            </a:pPr>
            <a:r>
              <a:rPr lang="en-US" sz="1800" dirty="0"/>
              <a:t>Add all productions starting with A in I3 State because "." is followed by the non-terminal. So, the I3 State becomes</a:t>
            </a:r>
          </a:p>
          <a:p>
            <a:pPr marL="0" indent="0">
              <a:buNone/>
            </a:pPr>
            <a:endParaRPr lang="en-US" sz="1800" b="1" dirty="0"/>
          </a:p>
          <a:p>
            <a:pPr marL="0" indent="0">
              <a:buNone/>
            </a:pPr>
            <a:r>
              <a:rPr lang="en-US" sz="1800" b="1" dirty="0"/>
              <a:t>I3= </a:t>
            </a:r>
            <a:r>
              <a:rPr lang="en-US" sz="1800" dirty="0"/>
              <a:t>A → </a:t>
            </a:r>
            <a:r>
              <a:rPr lang="en-US" sz="1800" dirty="0" err="1"/>
              <a:t>a•A</a:t>
            </a:r>
            <a:r>
              <a:rPr lang="en-US" sz="1800" dirty="0"/>
              <a:t>, a/b</a:t>
            </a:r>
            <a:br>
              <a:rPr lang="en-US" sz="1800" dirty="0"/>
            </a:br>
            <a:r>
              <a:rPr lang="en-US" sz="1800" dirty="0"/>
              <a:t>       A → •</a:t>
            </a:r>
            <a:r>
              <a:rPr lang="en-US" sz="1800" dirty="0" err="1"/>
              <a:t>aA</a:t>
            </a:r>
            <a:r>
              <a:rPr lang="en-US" sz="1800" dirty="0"/>
              <a:t>, a/b</a:t>
            </a:r>
            <a:br>
              <a:rPr lang="en-US" sz="1800" dirty="0"/>
            </a:br>
            <a:r>
              <a:rPr lang="en-US" sz="1800" dirty="0"/>
              <a:t>       A → •b, a/b</a:t>
            </a:r>
          </a:p>
          <a:p>
            <a:pPr marL="0" indent="0">
              <a:buNone/>
            </a:pPr>
            <a:endParaRPr lang="en-US" sz="1800" dirty="0"/>
          </a:p>
          <a:p>
            <a:pPr marL="0" indent="0">
              <a:buNone/>
            </a:pPr>
            <a:r>
              <a:rPr lang="en-US" sz="1800" dirty="0"/>
              <a:t>Go to (I3, a) = Closure (A → </a:t>
            </a:r>
            <a:r>
              <a:rPr lang="en-US" sz="1800" dirty="0" err="1"/>
              <a:t>a•A</a:t>
            </a:r>
            <a:r>
              <a:rPr lang="en-US" sz="1800" dirty="0"/>
              <a:t>, a/b) = (same as I3)</a:t>
            </a:r>
            <a:br>
              <a:rPr lang="en-US" sz="1800" dirty="0"/>
            </a:br>
            <a:r>
              <a:rPr lang="en-US" sz="1800" dirty="0"/>
              <a:t>Go to (I3, b) = Closure (A → b•, a/b) = (same as I4)</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AE59CAE-6734-4D6B-8CC8-4479AEAC4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35095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3A359C-4E05-4446-85FB-9597D0DA766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5058968"/>
          </a:xfrm>
        </p:spPr>
        <p:txBody>
          <a:bodyPr>
            <a:normAutofit/>
          </a:bodyPr>
          <a:lstStyle/>
          <a:p>
            <a:pPr marL="0" indent="0">
              <a:buNone/>
            </a:pPr>
            <a:r>
              <a:rPr lang="en-US" sz="1800" b="1" dirty="0"/>
              <a:t>I4=</a:t>
            </a:r>
            <a:r>
              <a:rPr lang="en-US" sz="1800" dirty="0"/>
              <a:t> Go to (I0, b) = closure ( A → b•, a/b) = A → b•, a/b</a:t>
            </a:r>
            <a:br>
              <a:rPr lang="en-US" sz="1800" dirty="0"/>
            </a:br>
            <a:r>
              <a:rPr lang="en-US" sz="1800" b="1" dirty="0"/>
              <a:t>I5=</a:t>
            </a:r>
            <a:r>
              <a:rPr lang="en-US" sz="1800" dirty="0"/>
              <a:t> Go to (I2, A) = Closure (S → AA•, $) =S → AA•, $</a:t>
            </a:r>
            <a:br>
              <a:rPr lang="en-US" sz="1800" dirty="0"/>
            </a:br>
            <a:r>
              <a:rPr lang="en-US" sz="1800" b="1" dirty="0"/>
              <a:t>I6=</a:t>
            </a:r>
            <a:r>
              <a:rPr lang="en-US" sz="1800" dirty="0"/>
              <a:t> Go to (I2, a) = Closure (A → </a:t>
            </a:r>
            <a:r>
              <a:rPr lang="en-US" sz="1800" dirty="0" err="1"/>
              <a:t>a•A</a:t>
            </a:r>
            <a:r>
              <a:rPr lang="en-US" sz="1800" dirty="0"/>
              <a:t>, $)</a:t>
            </a:r>
          </a:p>
          <a:p>
            <a:pPr marL="0" indent="0">
              <a:buNone/>
            </a:pPr>
            <a:endParaRPr lang="en-US" sz="1800" dirty="0"/>
          </a:p>
          <a:p>
            <a:pPr marL="0" indent="0">
              <a:buNone/>
            </a:pPr>
            <a:r>
              <a:rPr lang="en-US" sz="1800" dirty="0"/>
              <a:t>Add all productions starting with A in I6 State because "." is followed by the non-terminal. So, the I6 State becomes</a:t>
            </a:r>
          </a:p>
          <a:p>
            <a:pPr marL="0" indent="0">
              <a:buNone/>
            </a:pPr>
            <a:endParaRPr lang="en-US" sz="1800" b="1" dirty="0"/>
          </a:p>
          <a:p>
            <a:pPr marL="0" indent="0">
              <a:buNone/>
            </a:pPr>
            <a:r>
              <a:rPr lang="en-US" sz="1800" b="1" dirty="0"/>
              <a:t>I6 =</a:t>
            </a:r>
            <a:r>
              <a:rPr lang="en-US" sz="1800" dirty="0"/>
              <a:t> A → </a:t>
            </a:r>
            <a:r>
              <a:rPr lang="en-US" sz="1800" dirty="0" err="1"/>
              <a:t>a•A</a:t>
            </a:r>
            <a:r>
              <a:rPr lang="en-US" sz="1800" dirty="0"/>
              <a:t>, $</a:t>
            </a:r>
            <a:br>
              <a:rPr lang="en-US" sz="1800" dirty="0"/>
            </a:br>
            <a:r>
              <a:rPr lang="en-US" sz="1800" dirty="0"/>
              <a:t>       A → •</a:t>
            </a:r>
            <a:r>
              <a:rPr lang="en-US" sz="1800" dirty="0" err="1"/>
              <a:t>aA</a:t>
            </a:r>
            <a:r>
              <a:rPr lang="en-US" sz="1800" dirty="0"/>
              <a:t>, $</a:t>
            </a:r>
            <a:br>
              <a:rPr lang="en-US" sz="1800" dirty="0"/>
            </a:br>
            <a:r>
              <a:rPr lang="en-US" sz="1800" dirty="0"/>
              <a:t>       A → •b, $</a:t>
            </a:r>
          </a:p>
          <a:p>
            <a:pPr marL="0" indent="0">
              <a:buNone/>
            </a:pPr>
            <a:endParaRPr lang="en-US" sz="1800" dirty="0"/>
          </a:p>
          <a:p>
            <a:pPr marL="0" indent="0">
              <a:buNone/>
            </a:pPr>
            <a:r>
              <a:rPr lang="en-US" sz="1800" dirty="0"/>
              <a:t>Go to (I6, a) = Closure (A → </a:t>
            </a:r>
            <a:r>
              <a:rPr lang="en-US" sz="1800" dirty="0" err="1"/>
              <a:t>a•A</a:t>
            </a:r>
            <a:r>
              <a:rPr lang="en-US" sz="1800" dirty="0"/>
              <a:t>, $) = (same as I6)</a:t>
            </a:r>
            <a:br>
              <a:rPr lang="en-US" sz="1800" dirty="0"/>
            </a:br>
            <a:r>
              <a:rPr lang="en-US" sz="1800" dirty="0"/>
              <a:t>Go to (I6, b) = Closure (A → b•, $) = (same as I7)</a:t>
            </a:r>
          </a:p>
          <a:p>
            <a:pPr marL="0" indent="0">
              <a:buNone/>
            </a:pPr>
            <a:endParaRPr lang="en-IN" sz="1800" dirty="0"/>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5894F71F-8A56-4E33-BC91-94D71D33E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332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B851A4-D455-4A05-A64E-AE71FF0139B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853782"/>
          </a:xfrm>
        </p:spPr>
        <p:txBody>
          <a:bodyPr>
            <a:normAutofit lnSpcReduction="10000"/>
          </a:bodyPr>
          <a:lstStyle/>
          <a:p>
            <a:pPr marL="0" indent="0">
              <a:buNone/>
            </a:pPr>
            <a:r>
              <a:rPr lang="en-IN" sz="1800" b="1" dirty="0"/>
              <a:t>I7=</a:t>
            </a:r>
            <a:r>
              <a:rPr lang="en-IN" sz="1800" dirty="0"/>
              <a:t> Go to (I2, b) = Closure (A → b•, $) = A → b•, $</a:t>
            </a:r>
          </a:p>
          <a:p>
            <a:pPr marL="0" indent="0">
              <a:buNone/>
            </a:pPr>
            <a:r>
              <a:rPr lang="en-IN" sz="1800" dirty="0"/>
              <a:t/>
            </a:r>
            <a:br>
              <a:rPr lang="en-IN" sz="1800" dirty="0"/>
            </a:br>
            <a:r>
              <a:rPr lang="en-IN" sz="1800" b="1" dirty="0"/>
              <a:t>I8=</a:t>
            </a:r>
            <a:r>
              <a:rPr lang="en-IN" sz="1800" dirty="0"/>
              <a:t> Go to (I3, A) = Closure (A → </a:t>
            </a:r>
            <a:r>
              <a:rPr lang="en-IN" sz="1800" dirty="0" err="1"/>
              <a:t>aA</a:t>
            </a:r>
            <a:r>
              <a:rPr lang="en-IN" sz="1800" dirty="0"/>
              <a:t>•, a/b) = A → </a:t>
            </a:r>
            <a:r>
              <a:rPr lang="en-IN" sz="1800" dirty="0" err="1"/>
              <a:t>aA</a:t>
            </a:r>
            <a:r>
              <a:rPr lang="en-IN" sz="1800" dirty="0"/>
              <a:t>•, a/b</a:t>
            </a:r>
          </a:p>
          <a:p>
            <a:pPr marL="0" indent="0">
              <a:buNone/>
            </a:pPr>
            <a:r>
              <a:rPr lang="en-IN" sz="1800" dirty="0"/>
              <a:t/>
            </a:r>
            <a:br>
              <a:rPr lang="en-IN" sz="1800" dirty="0"/>
            </a:br>
            <a:r>
              <a:rPr lang="en-IN" sz="1800" b="1" dirty="0"/>
              <a:t>I9=</a:t>
            </a:r>
            <a:r>
              <a:rPr lang="en-IN" sz="1800" dirty="0"/>
              <a:t> Go to (I6, A) = Closure (A → </a:t>
            </a:r>
            <a:r>
              <a:rPr lang="en-IN" sz="1800" dirty="0" err="1"/>
              <a:t>aA</a:t>
            </a:r>
            <a:r>
              <a:rPr lang="en-IN" sz="1800" dirty="0"/>
              <a:t>•, $) = A → </a:t>
            </a:r>
            <a:r>
              <a:rPr lang="en-IN" sz="1800" dirty="0" err="1"/>
              <a:t>aA</a:t>
            </a:r>
            <a:r>
              <a:rPr lang="en-IN" sz="1800" dirty="0"/>
              <a:t>•, $</a:t>
            </a:r>
          </a:p>
          <a:p>
            <a:pPr marL="0" indent="0">
              <a:buNone/>
            </a:pPr>
            <a:endParaRPr lang="en-US" sz="1800" dirty="0"/>
          </a:p>
          <a:p>
            <a:pPr marL="0" indent="0">
              <a:buNone/>
            </a:pPr>
            <a:r>
              <a:rPr lang="en-US" sz="1800" dirty="0"/>
              <a:t>If we analyze then LR (0) items of I3 and I6 are same but they differ only in their lookahead.</a:t>
            </a:r>
          </a:p>
          <a:p>
            <a:pPr marL="0" indent="0">
              <a:buNone/>
            </a:pPr>
            <a:endParaRPr lang="en-US" sz="1800" dirty="0"/>
          </a:p>
          <a:p>
            <a:r>
              <a:rPr lang="pt-BR" sz="1800" b="1" dirty="0"/>
              <a:t>I3 =</a:t>
            </a:r>
            <a:r>
              <a:rPr lang="pt-BR" sz="1800" dirty="0"/>
              <a:t> { A → a•A, a/b</a:t>
            </a:r>
            <a:br>
              <a:rPr lang="pt-BR" sz="1800" dirty="0"/>
            </a:br>
            <a:r>
              <a:rPr lang="pt-BR" sz="1800" dirty="0"/>
              <a:t>      A → •aA, a/b</a:t>
            </a:r>
            <a:br>
              <a:rPr lang="pt-BR" sz="1800" dirty="0"/>
            </a:br>
            <a:r>
              <a:rPr lang="pt-BR" sz="1800" dirty="0"/>
              <a:t>      A → •b, a/b</a:t>
            </a:r>
            <a:br>
              <a:rPr lang="pt-BR" sz="1800" dirty="0"/>
            </a:br>
            <a:r>
              <a:rPr lang="pt-BR" sz="1800" dirty="0"/>
              <a:t>       }</a:t>
            </a:r>
          </a:p>
          <a:p>
            <a:r>
              <a:rPr lang="pt-BR" sz="1800" b="1" dirty="0"/>
              <a:t>I6=</a:t>
            </a:r>
            <a:r>
              <a:rPr lang="pt-BR" sz="1800" dirty="0"/>
              <a:t> { A → a•A, $</a:t>
            </a:r>
            <a:br>
              <a:rPr lang="pt-BR" sz="1800" dirty="0"/>
            </a:br>
            <a:r>
              <a:rPr lang="pt-BR" sz="1800" dirty="0"/>
              <a:t>      A → •aA, $</a:t>
            </a:r>
            <a:br>
              <a:rPr lang="pt-BR" sz="1800" dirty="0"/>
            </a:br>
            <a:r>
              <a:rPr lang="pt-BR" sz="1800" dirty="0"/>
              <a:t>      A → •b, $</a:t>
            </a:r>
            <a:br>
              <a:rPr lang="pt-BR" sz="1800" dirty="0"/>
            </a:br>
            <a:r>
              <a:rPr lang="pt-BR" sz="1800" dirty="0"/>
              <a:t>      }</a:t>
            </a:r>
          </a:p>
          <a:p>
            <a:pPr marL="0" indent="0">
              <a:buNone/>
            </a:pPr>
            <a:endParaRPr lang="en-IN" sz="1800" dirty="0"/>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2DFA8DAF-1753-42DC-86BC-677AD9253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828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a:extLst>
              <a:ext uri="{FF2B5EF4-FFF2-40B4-BE49-F238E27FC236}">
                <a16:creationId xmlns:a16="http://schemas.microsoft.com/office/drawing/2014/main" id="{D9CF9955-9DE6-4E3A-999C-16EE3FBDC17E}"/>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fld id="{CC0C5707-2735-4E5D-85D2-8EED504FF837}" type="datetime1">
              <a:rPr lang="en-US" altLang="en-US" sz="1200" smtClean="0">
                <a:solidFill>
                  <a:srgbClr val="888888"/>
                </a:solidFill>
                <a:latin typeface="Calibri" panose="020F0502020204030204" pitchFamily="34" charset="0"/>
                <a:sym typeface="Calibri" panose="020F0502020204030204" pitchFamily="34" charset="0"/>
              </a:rPr>
              <a:t>7/8/2023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83838BA3-2FEE-41D2-9860-B0EA794D6130}"/>
              </a:ext>
            </a:extLst>
          </p:cNvPr>
          <p:cNvSpPr txBox="1">
            <a:spLocks/>
          </p:cNvSpPr>
          <p:nvPr/>
        </p:nvSpPr>
        <p:spPr>
          <a:xfrm>
            <a:off x="1371600" y="0"/>
            <a:ext cx="7543800" cy="9461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6325" name="Rectangle 2">
            <a:extLst>
              <a:ext uri="{FF2B5EF4-FFF2-40B4-BE49-F238E27FC236}">
                <a16:creationId xmlns:a16="http://schemas.microsoft.com/office/drawing/2014/main" id="{11DD943F-E100-4221-AE1C-65C73F726586}"/>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
            </a:r>
            <a:br>
              <a:rPr lang="en-US" altLang="en-US"/>
            </a:br>
            <a:endParaRPr lang="en-US" altLang="en-US"/>
          </a:p>
          <a:p>
            <a:pPr eaLnBrk="1" hangingPunct="1"/>
            <a:endParaRPr lang="en-US" altLang="en-US"/>
          </a:p>
        </p:txBody>
      </p:sp>
      <p:sp>
        <p:nvSpPr>
          <p:cNvPr id="56326" name="Content Placeholder 1">
            <a:extLst>
              <a:ext uri="{FF2B5EF4-FFF2-40B4-BE49-F238E27FC236}">
                <a16:creationId xmlns:a16="http://schemas.microsoft.com/office/drawing/2014/main" id="{850CB3C4-0DF1-4372-9344-D7C63EF877C2}"/>
              </a:ext>
            </a:extLst>
          </p:cNvPr>
          <p:cNvSpPr txBox="1">
            <a:spLocks noGrp="1"/>
          </p:cNvSpPr>
          <p:nvPr>
            <p:ph idx="1"/>
          </p:nvPr>
        </p:nvSpPr>
        <p:spPr>
          <a:xfrm>
            <a:off x="457200" y="1225550"/>
            <a:ext cx="8229600" cy="4754563"/>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7.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35F2DE29-FA94-4512-9656-1413A399A757}"/>
              </a:ext>
            </a:extLst>
          </p:cNvPr>
          <p:cNvGraphicFramePr>
            <a:graphicFrameLocks noGrp="1"/>
          </p:cNvGraphicFramePr>
          <p:nvPr/>
        </p:nvGraphicFramePr>
        <p:xfrm>
          <a:off x="850900" y="1985963"/>
          <a:ext cx="7829550" cy="1371600"/>
        </p:xfrm>
        <a:graphic>
          <a:graphicData uri="http://schemas.openxmlformats.org/drawingml/2006/table">
            <a:tbl>
              <a:tblPr firstRow="1" bandRow="1">
                <a:tableStyleId>{5C22544A-7EE6-4342-B048-85BDC9FD1C3A}</a:tableStyleId>
              </a:tblPr>
              <a:tblGrid>
                <a:gridCol w="903410">
                  <a:extLst>
                    <a:ext uri="{9D8B030D-6E8A-4147-A177-3AD203B41FA5}">
                      <a16:colId xmlns:a16="http://schemas.microsoft.com/office/drawing/2014/main" val="20000"/>
                    </a:ext>
                  </a:extLst>
                </a:gridCol>
                <a:gridCol w="5269890">
                  <a:extLst>
                    <a:ext uri="{9D8B030D-6E8A-4147-A177-3AD203B41FA5}">
                      <a16:colId xmlns:a16="http://schemas.microsoft.com/office/drawing/2014/main" val="20001"/>
                    </a:ext>
                  </a:extLst>
                </a:gridCol>
                <a:gridCol w="828125">
                  <a:extLst>
                    <a:ext uri="{9D8B030D-6E8A-4147-A177-3AD203B41FA5}">
                      <a16:colId xmlns:a16="http://schemas.microsoft.com/office/drawing/2014/main" val="20002"/>
                    </a:ext>
                  </a:extLst>
                </a:gridCol>
                <a:gridCol w="828125">
                  <a:extLst>
                    <a:ext uri="{9D8B030D-6E8A-4147-A177-3AD203B41FA5}">
                      <a16:colId xmlns:a16="http://schemas.microsoft.com/office/drawing/2014/main" val="20003"/>
                    </a:ext>
                  </a:extLst>
                </a:gridCol>
              </a:tblGrid>
              <a:tr h="640112">
                <a:tc>
                  <a:txBody>
                    <a:bodyPr/>
                    <a:lstStyle/>
                    <a:p>
                      <a:r>
                        <a:rPr lang="en-IN" sz="1800" dirty="0">
                          <a:solidFill>
                            <a:schemeClr val="tx1"/>
                          </a:solidFill>
                        </a:rPr>
                        <a:t>Q.No.</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44">
                <a:tc>
                  <a:txBody>
                    <a:bodyPr/>
                    <a:lstStyle/>
                    <a:p>
                      <a:r>
                        <a:rPr lang="en-IN" sz="1800" dirty="0"/>
                        <a:t>1</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44">
                <a:tc>
                  <a:txBody>
                    <a:bodyPr/>
                    <a:lstStyle/>
                    <a:p>
                      <a:r>
                        <a:rPr lang="en-IN" sz="1800" dirty="0"/>
                        <a:t>2</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5" marR="91445"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6349" name="Slide Number Placeholder 10">
            <a:extLst>
              <a:ext uri="{FF2B5EF4-FFF2-40B4-BE49-F238E27FC236}">
                <a16:creationId xmlns:a16="http://schemas.microsoft.com/office/drawing/2014/main" id="{207B9BE5-933E-4ECF-8203-AD8A5290F118}"/>
              </a:ext>
            </a:extLst>
          </p:cNvPr>
          <p:cNvSpPr>
            <a:spLocks noGrp="1"/>
          </p:cNvSpPr>
          <p:nvPr>
            <p:ph type="sldNum" sz="quarter" idx="13"/>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16</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6350" name="Footer Placeholder 11">
            <a:extLst>
              <a:ext uri="{FF2B5EF4-FFF2-40B4-BE49-F238E27FC236}">
                <a16:creationId xmlns:a16="http://schemas.microsoft.com/office/drawing/2014/main" id="{919BA056-3C5B-4CE4-B7BC-AAD9715F9553}"/>
              </a:ext>
            </a:extLst>
          </p:cNvPr>
          <p:cNvSpPr>
            <a:spLocks noGrp="1"/>
          </p:cNvSpPr>
          <p:nvPr>
            <p:ph type="ftr" sz="quarter" idx="12"/>
          </p:nvPr>
        </p:nvSpPr>
        <p:spPr>
          <a:xfrm>
            <a:off x="3124200" y="6337300"/>
            <a:ext cx="43021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smtClean="0">
                <a:solidFill>
                  <a:srgbClr val="888888"/>
                </a:solidFill>
                <a:latin typeface="Calibri" panose="020F0502020204030204" pitchFamily="34" charset="0"/>
                <a:sym typeface="Calibri" panose="020F0502020204030204" pitchFamily="34" charset="0"/>
              </a:rPr>
              <a:t>Rohit Chaudhary                      CD                Unit 2</a:t>
            </a:r>
            <a:endParaRPr lang="en-US" altLang="en-US" sz="1200">
              <a:solidFill>
                <a:srgbClr val="888888"/>
              </a:solidFill>
              <a:latin typeface="Calibri" panose="020F0502020204030204" pitchFamily="34" charset="0"/>
              <a:sym typeface="Calibri" panose="020F0502020204030204" pitchFamily="34" charset="0"/>
            </a:endParaRPr>
          </a:p>
        </p:txBody>
      </p:sp>
      <p:pic>
        <p:nvPicPr>
          <p:cNvPr id="11" name="Picture 10">
            <a:extLst>
              <a:ext uri="{FF2B5EF4-FFF2-40B4-BE49-F238E27FC236}">
                <a16:creationId xmlns:a16="http://schemas.microsoft.com/office/drawing/2014/main" id="{6C37903E-2228-43A5-88EB-F08993F65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8421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8E4824-32D1-4C37-86B1-BF2B10EF779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Create Canonical collection of LR (1) items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5321696"/>
          </a:xfrm>
        </p:spPr>
        <p:txBody>
          <a:bodyPr>
            <a:normAutofit/>
          </a:bodyPr>
          <a:lstStyle/>
          <a:p>
            <a:pPr marL="0" indent="0">
              <a:buNone/>
            </a:pPr>
            <a:r>
              <a:rPr lang="en-US" sz="1800" dirty="0"/>
              <a:t>Clearly I3 and I6 are same in their LR (0) items but differ in their lookahead, so we can combine them and called as I36.</a:t>
            </a:r>
          </a:p>
          <a:p>
            <a:pPr marL="0" indent="0">
              <a:buNone/>
            </a:pPr>
            <a:endParaRPr lang="en-US" sz="1800" dirty="0"/>
          </a:p>
          <a:p>
            <a:r>
              <a:rPr lang="en-US" sz="1800" b="1" dirty="0"/>
              <a:t>I36 =</a:t>
            </a:r>
            <a:r>
              <a:rPr lang="en-US" sz="1800" dirty="0"/>
              <a:t> { A → </a:t>
            </a:r>
            <a:r>
              <a:rPr lang="en-US" sz="1800" dirty="0" err="1"/>
              <a:t>a•A</a:t>
            </a:r>
            <a:r>
              <a:rPr lang="en-US" sz="1800" dirty="0"/>
              <a:t>, a/b/$</a:t>
            </a:r>
            <a:br>
              <a:rPr lang="en-US" sz="1800" dirty="0"/>
            </a:br>
            <a:r>
              <a:rPr lang="en-US" sz="1800" dirty="0"/>
              <a:t>       A → •</a:t>
            </a:r>
            <a:r>
              <a:rPr lang="en-US" sz="1800" dirty="0" err="1"/>
              <a:t>aA</a:t>
            </a:r>
            <a:r>
              <a:rPr lang="en-US" sz="1800" dirty="0"/>
              <a:t>, a/b/$</a:t>
            </a:r>
            <a:br>
              <a:rPr lang="en-US" sz="1800" dirty="0"/>
            </a:br>
            <a:r>
              <a:rPr lang="en-US" sz="1800" dirty="0"/>
              <a:t>       A → •b, a/b/$</a:t>
            </a:r>
            <a:br>
              <a:rPr lang="en-US" sz="1800" dirty="0"/>
            </a:br>
            <a:r>
              <a:rPr lang="en-US" sz="1800" dirty="0"/>
              <a:t>        }</a:t>
            </a:r>
          </a:p>
          <a:p>
            <a:endParaRPr lang="en-US" sz="1800" dirty="0"/>
          </a:p>
          <a:p>
            <a:pPr marL="0" indent="0">
              <a:buNone/>
            </a:pPr>
            <a:r>
              <a:rPr lang="en-US" sz="1800" dirty="0"/>
              <a:t>The I4 and I7 are same but they differ only in their look ahead, so we can combine them and called as I47.</a:t>
            </a:r>
          </a:p>
          <a:p>
            <a:r>
              <a:rPr lang="en-US" sz="1800" b="1" dirty="0"/>
              <a:t>I47 =</a:t>
            </a:r>
            <a:r>
              <a:rPr lang="en-US" sz="1800" dirty="0"/>
              <a:t> {A → b•, a/b/$}</a:t>
            </a:r>
          </a:p>
          <a:p>
            <a:endParaRPr lang="en-US" sz="1800" dirty="0"/>
          </a:p>
          <a:p>
            <a:pPr marL="0" indent="0">
              <a:buNone/>
            </a:pPr>
            <a:r>
              <a:rPr lang="en-US" sz="1800" dirty="0"/>
              <a:t>The I8 and I9 are same but they differ only in their look ahead, so we can combine them and called as I89.</a:t>
            </a:r>
          </a:p>
          <a:p>
            <a:r>
              <a:rPr lang="en-US" sz="1800" b="1" dirty="0"/>
              <a:t>I89 =</a:t>
            </a:r>
            <a:r>
              <a:rPr lang="en-US" sz="1800" dirty="0"/>
              <a:t> {A → </a:t>
            </a:r>
            <a:r>
              <a:rPr lang="en-US" sz="1800" dirty="0" err="1"/>
              <a:t>aA</a:t>
            </a:r>
            <a:r>
              <a:rPr lang="en-US" sz="1800" dirty="0"/>
              <a:t>•, a/b/$}</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9EA79A9-77B5-4901-858D-890AE5833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504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7C00BA-7B3B-456A-93D8-6C2877C84EF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Productions are numbered as follows:</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buNone/>
            </a:pPr>
            <a:r>
              <a:rPr lang="en-US" sz="1800" dirty="0"/>
              <a:t>Production number for reduce state.</a:t>
            </a:r>
          </a:p>
          <a:p>
            <a:pPr marL="0" indent="0">
              <a:buNone/>
            </a:pPr>
            <a:endParaRPr lang="en-US" sz="1800" dirty="0"/>
          </a:p>
          <a:p>
            <a:r>
              <a:rPr lang="en-US" sz="1800" dirty="0"/>
              <a:t>S  →  AA      ... (1)        </a:t>
            </a:r>
          </a:p>
          <a:p>
            <a:pPr marL="0" indent="0">
              <a:buNone/>
            </a:pPr>
            <a:r>
              <a:rPr lang="en-US" sz="1800" dirty="0"/>
              <a:t>                      </a:t>
            </a:r>
          </a:p>
          <a:p>
            <a:r>
              <a:rPr lang="en-US" sz="1800" dirty="0"/>
              <a:t>A  → </a:t>
            </a:r>
            <a:r>
              <a:rPr lang="en-US" sz="1800" dirty="0" err="1"/>
              <a:t>aA</a:t>
            </a:r>
            <a:r>
              <a:rPr lang="en-US" sz="1800" dirty="0"/>
              <a:t>       ....(2)   </a:t>
            </a:r>
          </a:p>
          <a:p>
            <a:pPr marL="0" indent="0">
              <a:buNone/>
            </a:pPr>
            <a:r>
              <a:rPr lang="en-US" sz="1800" dirty="0"/>
              <a:t>  </a:t>
            </a:r>
          </a:p>
          <a:p>
            <a:r>
              <a:rPr lang="en-US" sz="1800" dirty="0"/>
              <a:t>A  →  b     ... (3)  </a:t>
            </a:r>
          </a:p>
          <a:p>
            <a:pPr marL="0" indent="0">
              <a:buNone/>
            </a:pPr>
            <a:endParaRPr lang="en-US" altLang="en-US" sz="18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DE1353E5-4601-4352-A0C8-938537C6F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769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9A2535-018F-44C7-9CF6-4B9FE6B6FA4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CLR (1) Parsing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Content Placeholder 1">
            <a:extLst>
              <a:ext uri="{FF2B5EF4-FFF2-40B4-BE49-F238E27FC236}">
                <a16:creationId xmlns:a16="http://schemas.microsoft.com/office/drawing/2014/main" id="{26AE488E-33F8-4C2D-82AA-2774FACEFA8C}"/>
              </a:ext>
            </a:extLst>
          </p:cNvPr>
          <p:cNvPicPr>
            <a:picLocks noGrp="1" noChangeAspect="1"/>
          </p:cNvPicPr>
          <p:nvPr>
            <p:ph idx="1"/>
          </p:nvPr>
        </p:nvPicPr>
        <p:blipFill>
          <a:blip r:embed="rId3"/>
          <a:stretch>
            <a:fillRect/>
          </a:stretch>
        </p:blipFill>
        <p:spPr>
          <a:xfrm>
            <a:off x="384809" y="1219200"/>
            <a:ext cx="8381995" cy="4343400"/>
          </a:xfrm>
          <a:prstGeom prst="rect">
            <a:avLst/>
          </a:prstGeom>
        </p:spPr>
      </p:pic>
      <p:sp>
        <p:nvSpPr>
          <p:cNvPr id="3" name="TextBox 2">
            <a:extLst>
              <a:ext uri="{FF2B5EF4-FFF2-40B4-BE49-F238E27FC236}">
                <a16:creationId xmlns:a16="http://schemas.microsoft.com/office/drawing/2014/main" id="{29A61747-4F3F-4929-9F77-74E51E37EF20}"/>
              </a:ext>
            </a:extLst>
          </p:cNvPr>
          <p:cNvSpPr txBox="1"/>
          <p:nvPr/>
        </p:nvSpPr>
        <p:spPr>
          <a:xfrm>
            <a:off x="5638800" y="1752600"/>
            <a:ext cx="301686" cy="369332"/>
          </a:xfrm>
          <a:prstGeom prst="rect">
            <a:avLst/>
          </a:prstGeom>
          <a:noFill/>
        </p:spPr>
        <p:txBody>
          <a:bodyPr wrap="none" rtlCol="0">
            <a:spAutoFit/>
          </a:bodyPr>
          <a:lstStyle/>
          <a:p>
            <a:r>
              <a:rPr lang="en-IN" dirty="0"/>
              <a:t>1</a:t>
            </a:r>
          </a:p>
        </p:txBody>
      </p:sp>
      <p:pic>
        <p:nvPicPr>
          <p:cNvPr id="10" name="Picture 9">
            <a:extLst>
              <a:ext uri="{FF2B5EF4-FFF2-40B4-BE49-F238E27FC236}">
                <a16:creationId xmlns:a16="http://schemas.microsoft.com/office/drawing/2014/main" id="{2DAA8F4C-1E44-4668-9E4C-E1D4A9094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50764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E9E8CC3-C83E-482F-8AE7-8D95DF393A5F}"/>
              </a:ext>
            </a:extLst>
          </p:cNvPr>
          <p:cNvSpPr/>
          <p:nvPr/>
        </p:nvSpPr>
        <p:spPr>
          <a:xfrm>
            <a:off x="6454140" y="2308000"/>
            <a:ext cx="160020" cy="24269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 name="Title 1">
            <a:extLst>
              <a:ext uri="{FF2B5EF4-FFF2-40B4-BE49-F238E27FC236}">
                <a16:creationId xmlns:a16="http://schemas.microsoft.com/office/drawing/2014/main" id="{2F74E982-3331-4135-808C-7E0CF3B0C29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t>Converting CLR (1) Table to LALR (1)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55" name="Footer Placeholder 4">
            <a:extLst>
              <a:ext uri="{FF2B5EF4-FFF2-40B4-BE49-F238E27FC236}">
                <a16:creationId xmlns:a16="http://schemas.microsoft.com/office/drawing/2014/main" id="{1DA65264-668F-47B1-B786-D46897A4B6F2}"/>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56" name="Date Placeholder 3">
            <a:extLst>
              <a:ext uri="{FF2B5EF4-FFF2-40B4-BE49-F238E27FC236}">
                <a16:creationId xmlns:a16="http://schemas.microsoft.com/office/drawing/2014/main" id="{CCA00ACC-A147-41F8-A585-9AF896F4AA5A}"/>
              </a:ext>
            </a:extLst>
          </p:cNvPr>
          <p:cNvSpPr>
            <a:spLocks noGrp="1"/>
          </p:cNvSpPr>
          <p:nvPr>
            <p:ph type="dt" sz="half" idx="10"/>
          </p:nvPr>
        </p:nvSpPr>
        <p:spPr>
          <a:xfrm>
            <a:off x="457200" y="6356350"/>
            <a:ext cx="2133600" cy="365125"/>
          </a:xfrm>
        </p:spPr>
        <p:txBody>
          <a:bodyPr/>
          <a:lstStyle/>
          <a:p>
            <a:fld id="{A15AA3BA-29EE-478A-9D3C-5E593F823BFC}" type="datetime1">
              <a:rPr lang="en-US" smtClean="0"/>
              <a:t>7/8/2023</a:t>
            </a:fld>
            <a:endParaRPr lang="en-US" dirty="0"/>
          </a:p>
        </p:txBody>
      </p:sp>
      <p:sp>
        <p:nvSpPr>
          <p:cNvPr id="57" name="Slide Number Placeholder 5">
            <a:extLst>
              <a:ext uri="{FF2B5EF4-FFF2-40B4-BE49-F238E27FC236}">
                <a16:creationId xmlns:a16="http://schemas.microsoft.com/office/drawing/2014/main" id="{37F8A1D1-C474-4BBD-856E-DBA9475FE035}"/>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163</a:t>
            </a:fld>
            <a:endParaRPr lang="en-US" dirty="0"/>
          </a:p>
        </p:txBody>
      </p:sp>
      <p:pic>
        <p:nvPicPr>
          <p:cNvPr id="52" name="Content Placeholder 3">
            <a:extLst>
              <a:ext uri="{FF2B5EF4-FFF2-40B4-BE49-F238E27FC236}">
                <a16:creationId xmlns:a16="http://schemas.microsoft.com/office/drawing/2014/main" id="{FA153974-2E7F-40C2-9B14-C70E86DEFE8E}"/>
              </a:ext>
            </a:extLst>
          </p:cNvPr>
          <p:cNvPicPr>
            <a:picLocks noGrp="1" noChangeAspect="1"/>
          </p:cNvPicPr>
          <p:nvPr>
            <p:ph idx="1"/>
          </p:nvPr>
        </p:nvPicPr>
        <p:blipFill>
          <a:blip r:embed="rId3"/>
          <a:stretch>
            <a:fillRect/>
          </a:stretch>
        </p:blipFill>
        <p:spPr>
          <a:xfrm>
            <a:off x="76199" y="1131332"/>
            <a:ext cx="9193097" cy="3929422"/>
          </a:xfrm>
          <a:prstGeom prst="rect">
            <a:avLst/>
          </a:prstGeom>
        </p:spPr>
      </p:pic>
      <p:grpSp>
        <p:nvGrpSpPr>
          <p:cNvPr id="53" name="Group 52">
            <a:extLst>
              <a:ext uri="{FF2B5EF4-FFF2-40B4-BE49-F238E27FC236}">
                <a16:creationId xmlns:a16="http://schemas.microsoft.com/office/drawing/2014/main" id="{59A6AC8F-7103-4609-9592-13105EC744C7}"/>
              </a:ext>
            </a:extLst>
          </p:cNvPr>
          <p:cNvGrpSpPr/>
          <p:nvPr/>
        </p:nvGrpSpPr>
        <p:grpSpPr>
          <a:xfrm>
            <a:off x="228600" y="1371600"/>
            <a:ext cx="8458200" cy="3505200"/>
            <a:chOff x="1347814" y="1934333"/>
            <a:chExt cx="9705637" cy="4168475"/>
          </a:xfrm>
        </p:grpSpPr>
        <p:pic>
          <p:nvPicPr>
            <p:cNvPr id="54" name="Picture 53">
              <a:extLst>
                <a:ext uri="{FF2B5EF4-FFF2-40B4-BE49-F238E27FC236}">
                  <a16:creationId xmlns:a16="http://schemas.microsoft.com/office/drawing/2014/main" id="{2DBDC4D8-F190-4EED-A75A-646B778B4EC0}"/>
                </a:ext>
              </a:extLst>
            </p:cNvPr>
            <p:cNvPicPr>
              <a:picLocks noChangeAspect="1"/>
            </p:cNvPicPr>
            <p:nvPr/>
          </p:nvPicPr>
          <p:blipFill>
            <a:blip r:embed="rId4"/>
            <a:stretch>
              <a:fillRect/>
            </a:stretch>
          </p:blipFill>
          <p:spPr>
            <a:xfrm>
              <a:off x="2873284" y="2307772"/>
              <a:ext cx="351064" cy="319149"/>
            </a:xfrm>
            <a:prstGeom prst="rect">
              <a:avLst/>
            </a:prstGeom>
          </p:spPr>
        </p:pic>
        <p:pic>
          <p:nvPicPr>
            <p:cNvPr id="58" name="Picture 57">
              <a:extLst>
                <a:ext uri="{FF2B5EF4-FFF2-40B4-BE49-F238E27FC236}">
                  <a16:creationId xmlns:a16="http://schemas.microsoft.com/office/drawing/2014/main" id="{7FF92897-EE0D-4897-8E0C-0D9302A307A0}"/>
                </a:ext>
              </a:extLst>
            </p:cNvPr>
            <p:cNvPicPr>
              <a:picLocks noChangeAspect="1"/>
            </p:cNvPicPr>
            <p:nvPr/>
          </p:nvPicPr>
          <p:blipFill>
            <a:blip r:embed="rId4"/>
            <a:stretch>
              <a:fillRect/>
            </a:stretch>
          </p:blipFill>
          <p:spPr>
            <a:xfrm>
              <a:off x="2900853" y="3459836"/>
              <a:ext cx="351064" cy="319149"/>
            </a:xfrm>
            <a:prstGeom prst="rect">
              <a:avLst/>
            </a:prstGeom>
          </p:spPr>
        </p:pic>
        <p:pic>
          <p:nvPicPr>
            <p:cNvPr id="59" name="Picture 58">
              <a:extLst>
                <a:ext uri="{FF2B5EF4-FFF2-40B4-BE49-F238E27FC236}">
                  <a16:creationId xmlns:a16="http://schemas.microsoft.com/office/drawing/2014/main" id="{1304043E-483A-4B97-AA97-027B15ABF4F4}"/>
                </a:ext>
              </a:extLst>
            </p:cNvPr>
            <p:cNvPicPr>
              <a:picLocks noChangeAspect="1"/>
            </p:cNvPicPr>
            <p:nvPr/>
          </p:nvPicPr>
          <p:blipFill>
            <a:blip r:embed="rId4"/>
            <a:stretch>
              <a:fillRect/>
            </a:stretch>
          </p:blipFill>
          <p:spPr>
            <a:xfrm>
              <a:off x="2827562" y="4628228"/>
              <a:ext cx="351064" cy="319149"/>
            </a:xfrm>
            <a:prstGeom prst="rect">
              <a:avLst/>
            </a:prstGeom>
          </p:spPr>
        </p:pic>
        <p:pic>
          <p:nvPicPr>
            <p:cNvPr id="60" name="Picture 59">
              <a:extLst>
                <a:ext uri="{FF2B5EF4-FFF2-40B4-BE49-F238E27FC236}">
                  <a16:creationId xmlns:a16="http://schemas.microsoft.com/office/drawing/2014/main" id="{75CDAAE8-46CB-4366-9B49-E47D41442150}"/>
                </a:ext>
              </a:extLst>
            </p:cNvPr>
            <p:cNvPicPr>
              <a:picLocks noChangeAspect="1"/>
            </p:cNvPicPr>
            <p:nvPr/>
          </p:nvPicPr>
          <p:blipFill>
            <a:blip r:embed="rId4"/>
            <a:stretch>
              <a:fillRect/>
            </a:stretch>
          </p:blipFill>
          <p:spPr>
            <a:xfrm>
              <a:off x="2926262" y="3089653"/>
              <a:ext cx="351064" cy="319149"/>
            </a:xfrm>
            <a:prstGeom prst="rect">
              <a:avLst/>
            </a:prstGeom>
          </p:spPr>
        </p:pic>
        <p:pic>
          <p:nvPicPr>
            <p:cNvPr id="61" name="Picture 60">
              <a:extLst>
                <a:ext uri="{FF2B5EF4-FFF2-40B4-BE49-F238E27FC236}">
                  <a16:creationId xmlns:a16="http://schemas.microsoft.com/office/drawing/2014/main" id="{9911AE13-F22F-4985-B737-2BBEBA44C2DA}"/>
                </a:ext>
              </a:extLst>
            </p:cNvPr>
            <p:cNvPicPr>
              <a:picLocks noChangeAspect="1"/>
            </p:cNvPicPr>
            <p:nvPr/>
          </p:nvPicPr>
          <p:blipFill>
            <a:blip r:embed="rId5"/>
            <a:stretch>
              <a:fillRect/>
            </a:stretch>
          </p:blipFill>
          <p:spPr>
            <a:xfrm>
              <a:off x="4390933" y="2324101"/>
              <a:ext cx="362277" cy="319149"/>
            </a:xfrm>
            <a:prstGeom prst="rect">
              <a:avLst/>
            </a:prstGeom>
          </p:spPr>
        </p:pic>
        <p:pic>
          <p:nvPicPr>
            <p:cNvPr id="62" name="Picture 61">
              <a:extLst>
                <a:ext uri="{FF2B5EF4-FFF2-40B4-BE49-F238E27FC236}">
                  <a16:creationId xmlns:a16="http://schemas.microsoft.com/office/drawing/2014/main" id="{1C43D6FC-81CF-4ECC-8742-CEE28FF5F40E}"/>
                </a:ext>
              </a:extLst>
            </p:cNvPr>
            <p:cNvPicPr>
              <a:picLocks noChangeAspect="1"/>
            </p:cNvPicPr>
            <p:nvPr/>
          </p:nvPicPr>
          <p:blipFill>
            <a:blip r:embed="rId5"/>
            <a:stretch>
              <a:fillRect/>
            </a:stretch>
          </p:blipFill>
          <p:spPr>
            <a:xfrm>
              <a:off x="4453852" y="3089653"/>
              <a:ext cx="362277" cy="319149"/>
            </a:xfrm>
            <a:prstGeom prst="rect">
              <a:avLst/>
            </a:prstGeom>
          </p:spPr>
        </p:pic>
        <p:pic>
          <p:nvPicPr>
            <p:cNvPr id="63" name="Picture 62">
              <a:extLst>
                <a:ext uri="{FF2B5EF4-FFF2-40B4-BE49-F238E27FC236}">
                  <a16:creationId xmlns:a16="http://schemas.microsoft.com/office/drawing/2014/main" id="{B36EE4F4-4F19-4AA2-ADAE-672FFE4DAFF1}"/>
                </a:ext>
              </a:extLst>
            </p:cNvPr>
            <p:cNvPicPr>
              <a:picLocks noChangeAspect="1"/>
            </p:cNvPicPr>
            <p:nvPr/>
          </p:nvPicPr>
          <p:blipFill>
            <a:blip r:embed="rId5"/>
            <a:stretch>
              <a:fillRect/>
            </a:stretch>
          </p:blipFill>
          <p:spPr>
            <a:xfrm>
              <a:off x="4405011" y="4617849"/>
              <a:ext cx="362277" cy="319149"/>
            </a:xfrm>
            <a:prstGeom prst="rect">
              <a:avLst/>
            </a:prstGeom>
          </p:spPr>
        </p:pic>
        <p:pic>
          <p:nvPicPr>
            <p:cNvPr id="64" name="Picture 63">
              <a:extLst>
                <a:ext uri="{FF2B5EF4-FFF2-40B4-BE49-F238E27FC236}">
                  <a16:creationId xmlns:a16="http://schemas.microsoft.com/office/drawing/2014/main" id="{03252D44-2A56-4B71-8D05-72B86D8B750D}"/>
                </a:ext>
              </a:extLst>
            </p:cNvPr>
            <p:cNvPicPr>
              <a:picLocks noChangeAspect="1"/>
            </p:cNvPicPr>
            <p:nvPr/>
          </p:nvPicPr>
          <p:blipFill>
            <a:blip r:embed="rId5"/>
            <a:stretch>
              <a:fillRect/>
            </a:stretch>
          </p:blipFill>
          <p:spPr>
            <a:xfrm>
              <a:off x="4470180" y="3479877"/>
              <a:ext cx="362277" cy="319149"/>
            </a:xfrm>
            <a:prstGeom prst="rect">
              <a:avLst/>
            </a:prstGeom>
          </p:spPr>
        </p:pic>
        <p:pic>
          <p:nvPicPr>
            <p:cNvPr id="65" name="Picture 64">
              <a:extLst>
                <a:ext uri="{FF2B5EF4-FFF2-40B4-BE49-F238E27FC236}">
                  <a16:creationId xmlns:a16="http://schemas.microsoft.com/office/drawing/2014/main" id="{49272913-4FEC-4F03-9A3B-CF22E6963FF7}"/>
                </a:ext>
              </a:extLst>
            </p:cNvPr>
            <p:cNvPicPr>
              <a:picLocks noChangeAspect="1"/>
            </p:cNvPicPr>
            <p:nvPr/>
          </p:nvPicPr>
          <p:blipFill>
            <a:blip r:embed="rId6"/>
            <a:stretch>
              <a:fillRect/>
            </a:stretch>
          </p:blipFill>
          <p:spPr>
            <a:xfrm>
              <a:off x="1733390" y="3445329"/>
              <a:ext cx="351064" cy="355522"/>
            </a:xfrm>
            <a:prstGeom prst="rect">
              <a:avLst/>
            </a:prstGeom>
          </p:spPr>
        </p:pic>
        <p:pic>
          <p:nvPicPr>
            <p:cNvPr id="66" name="Picture 65">
              <a:extLst>
                <a:ext uri="{FF2B5EF4-FFF2-40B4-BE49-F238E27FC236}">
                  <a16:creationId xmlns:a16="http://schemas.microsoft.com/office/drawing/2014/main" id="{CEAD76F5-858F-4129-A691-FFC0B7DB2F76}"/>
                </a:ext>
              </a:extLst>
            </p:cNvPr>
            <p:cNvPicPr>
              <a:picLocks noChangeAspect="1"/>
            </p:cNvPicPr>
            <p:nvPr/>
          </p:nvPicPr>
          <p:blipFill>
            <a:blip r:embed="rId6"/>
            <a:stretch>
              <a:fillRect/>
            </a:stretch>
          </p:blipFill>
          <p:spPr>
            <a:xfrm>
              <a:off x="1726698" y="4610041"/>
              <a:ext cx="351064" cy="355522"/>
            </a:xfrm>
            <a:prstGeom prst="rect">
              <a:avLst/>
            </a:prstGeom>
          </p:spPr>
        </p:pic>
        <p:pic>
          <p:nvPicPr>
            <p:cNvPr id="67" name="Picture 66">
              <a:extLst>
                <a:ext uri="{FF2B5EF4-FFF2-40B4-BE49-F238E27FC236}">
                  <a16:creationId xmlns:a16="http://schemas.microsoft.com/office/drawing/2014/main" id="{EBF08141-90F5-408C-85F8-B88AC8A0869D}"/>
                </a:ext>
              </a:extLst>
            </p:cNvPr>
            <p:cNvPicPr>
              <a:picLocks noChangeAspect="1"/>
            </p:cNvPicPr>
            <p:nvPr/>
          </p:nvPicPr>
          <p:blipFill>
            <a:blip r:embed="rId7"/>
            <a:stretch>
              <a:fillRect/>
            </a:stretch>
          </p:blipFill>
          <p:spPr>
            <a:xfrm>
              <a:off x="1698708" y="3833595"/>
              <a:ext cx="439702" cy="355522"/>
            </a:xfrm>
            <a:prstGeom prst="rect">
              <a:avLst/>
            </a:prstGeom>
          </p:spPr>
        </p:pic>
        <p:pic>
          <p:nvPicPr>
            <p:cNvPr id="68" name="Picture 67">
              <a:extLst>
                <a:ext uri="{FF2B5EF4-FFF2-40B4-BE49-F238E27FC236}">
                  <a16:creationId xmlns:a16="http://schemas.microsoft.com/office/drawing/2014/main" id="{042FF96E-FDD6-4128-8C2B-75C644C08BEB}"/>
                </a:ext>
              </a:extLst>
            </p:cNvPr>
            <p:cNvPicPr>
              <a:picLocks noChangeAspect="1"/>
            </p:cNvPicPr>
            <p:nvPr/>
          </p:nvPicPr>
          <p:blipFill>
            <a:blip r:embed="rId7"/>
            <a:stretch>
              <a:fillRect/>
            </a:stretch>
          </p:blipFill>
          <p:spPr>
            <a:xfrm>
              <a:off x="1716538" y="5021962"/>
              <a:ext cx="401277" cy="324453"/>
            </a:xfrm>
            <a:prstGeom prst="rect">
              <a:avLst/>
            </a:prstGeom>
          </p:spPr>
        </p:pic>
        <p:pic>
          <p:nvPicPr>
            <p:cNvPr id="69" name="Picture 68">
              <a:extLst>
                <a:ext uri="{FF2B5EF4-FFF2-40B4-BE49-F238E27FC236}">
                  <a16:creationId xmlns:a16="http://schemas.microsoft.com/office/drawing/2014/main" id="{F6F9BFC4-26B3-4A52-99F0-88B334096C50}"/>
                </a:ext>
              </a:extLst>
            </p:cNvPr>
            <p:cNvPicPr>
              <a:picLocks noChangeAspect="1"/>
            </p:cNvPicPr>
            <p:nvPr/>
          </p:nvPicPr>
          <p:blipFill>
            <a:blip r:embed="rId8"/>
            <a:stretch>
              <a:fillRect/>
            </a:stretch>
          </p:blipFill>
          <p:spPr>
            <a:xfrm>
              <a:off x="1772042" y="5402816"/>
              <a:ext cx="427328" cy="333667"/>
            </a:xfrm>
            <a:prstGeom prst="rect">
              <a:avLst/>
            </a:prstGeom>
          </p:spPr>
        </p:pic>
        <p:pic>
          <p:nvPicPr>
            <p:cNvPr id="70" name="Picture 69">
              <a:extLst>
                <a:ext uri="{FF2B5EF4-FFF2-40B4-BE49-F238E27FC236}">
                  <a16:creationId xmlns:a16="http://schemas.microsoft.com/office/drawing/2014/main" id="{AD190D5C-9C92-4A34-84D9-19C1A099EC6C}"/>
                </a:ext>
              </a:extLst>
            </p:cNvPr>
            <p:cNvPicPr>
              <a:picLocks noChangeAspect="1"/>
            </p:cNvPicPr>
            <p:nvPr/>
          </p:nvPicPr>
          <p:blipFill>
            <a:blip r:embed="rId8"/>
            <a:stretch>
              <a:fillRect/>
            </a:stretch>
          </p:blipFill>
          <p:spPr>
            <a:xfrm>
              <a:off x="1744993" y="5769141"/>
              <a:ext cx="427328" cy="333667"/>
            </a:xfrm>
            <a:prstGeom prst="rect">
              <a:avLst/>
            </a:prstGeom>
          </p:spPr>
        </p:pic>
        <p:pic>
          <p:nvPicPr>
            <p:cNvPr id="71" name="Picture 70">
              <a:extLst>
                <a:ext uri="{FF2B5EF4-FFF2-40B4-BE49-F238E27FC236}">
                  <a16:creationId xmlns:a16="http://schemas.microsoft.com/office/drawing/2014/main" id="{F22FFB5F-6982-40E6-9922-893AF553BD6C}"/>
                </a:ext>
              </a:extLst>
            </p:cNvPr>
            <p:cNvPicPr>
              <a:picLocks noChangeAspect="1"/>
            </p:cNvPicPr>
            <p:nvPr/>
          </p:nvPicPr>
          <p:blipFill>
            <a:blip r:embed="rId9"/>
            <a:stretch>
              <a:fillRect/>
            </a:stretch>
          </p:blipFill>
          <p:spPr>
            <a:xfrm>
              <a:off x="10344831" y="1934333"/>
              <a:ext cx="285070" cy="323593"/>
            </a:xfrm>
            <a:prstGeom prst="rect">
              <a:avLst/>
            </a:prstGeom>
          </p:spPr>
        </p:pic>
        <p:pic>
          <p:nvPicPr>
            <p:cNvPr id="72" name="Picture 71">
              <a:extLst>
                <a:ext uri="{FF2B5EF4-FFF2-40B4-BE49-F238E27FC236}">
                  <a16:creationId xmlns:a16="http://schemas.microsoft.com/office/drawing/2014/main" id="{CA21841F-9331-46BC-9E6A-BA90BA979C1C}"/>
                </a:ext>
              </a:extLst>
            </p:cNvPr>
            <p:cNvPicPr>
              <a:picLocks noChangeAspect="1"/>
            </p:cNvPicPr>
            <p:nvPr/>
          </p:nvPicPr>
          <p:blipFill>
            <a:blip r:embed="rId10"/>
            <a:stretch>
              <a:fillRect/>
            </a:stretch>
          </p:blipFill>
          <p:spPr>
            <a:xfrm>
              <a:off x="7831705" y="2324101"/>
              <a:ext cx="227115" cy="302820"/>
            </a:xfrm>
            <a:prstGeom prst="rect">
              <a:avLst/>
            </a:prstGeom>
          </p:spPr>
        </p:pic>
        <p:pic>
          <p:nvPicPr>
            <p:cNvPr id="73" name="Picture 72">
              <a:extLst>
                <a:ext uri="{FF2B5EF4-FFF2-40B4-BE49-F238E27FC236}">
                  <a16:creationId xmlns:a16="http://schemas.microsoft.com/office/drawing/2014/main" id="{D5F9E49F-4957-45C2-A3C1-2E59E14831A4}"/>
                </a:ext>
              </a:extLst>
            </p:cNvPr>
            <p:cNvPicPr>
              <a:picLocks noChangeAspect="1"/>
            </p:cNvPicPr>
            <p:nvPr/>
          </p:nvPicPr>
          <p:blipFill>
            <a:blip r:embed="rId11"/>
            <a:stretch>
              <a:fillRect/>
            </a:stretch>
          </p:blipFill>
          <p:spPr>
            <a:xfrm>
              <a:off x="10698597" y="3450920"/>
              <a:ext cx="354854" cy="355522"/>
            </a:xfrm>
            <a:prstGeom prst="rect">
              <a:avLst/>
            </a:prstGeom>
          </p:spPr>
        </p:pic>
        <p:pic>
          <p:nvPicPr>
            <p:cNvPr id="74" name="Picture 73">
              <a:extLst>
                <a:ext uri="{FF2B5EF4-FFF2-40B4-BE49-F238E27FC236}">
                  <a16:creationId xmlns:a16="http://schemas.microsoft.com/office/drawing/2014/main" id="{1A3BF77C-D75A-4B22-85FF-257C81F28AE0}"/>
                </a:ext>
              </a:extLst>
            </p:cNvPr>
            <p:cNvPicPr>
              <a:picLocks noChangeAspect="1"/>
            </p:cNvPicPr>
            <p:nvPr/>
          </p:nvPicPr>
          <p:blipFill>
            <a:blip r:embed="rId11"/>
            <a:stretch>
              <a:fillRect/>
            </a:stretch>
          </p:blipFill>
          <p:spPr>
            <a:xfrm>
              <a:off x="10645354" y="4620928"/>
              <a:ext cx="354854" cy="355522"/>
            </a:xfrm>
            <a:prstGeom prst="rect">
              <a:avLst/>
            </a:prstGeom>
          </p:spPr>
        </p:pic>
        <p:cxnSp>
          <p:nvCxnSpPr>
            <p:cNvPr id="75" name="Straight Connector 74">
              <a:extLst>
                <a:ext uri="{FF2B5EF4-FFF2-40B4-BE49-F238E27FC236}">
                  <a16:creationId xmlns:a16="http://schemas.microsoft.com/office/drawing/2014/main" id="{788E1779-F9B9-4C21-8955-0A572C6AFEB1}"/>
                </a:ext>
              </a:extLst>
            </p:cNvPr>
            <p:cNvCxnSpPr>
              <a:cxnSpLocks/>
            </p:cNvCxnSpPr>
            <p:nvPr/>
          </p:nvCxnSpPr>
          <p:spPr>
            <a:xfrm>
              <a:off x="2541998" y="2338018"/>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A79E58D6-4F3F-44D0-B6E2-EEC298905ED7}"/>
                </a:ext>
              </a:extLst>
            </p:cNvPr>
            <p:cNvCxnSpPr>
              <a:cxnSpLocks/>
            </p:cNvCxnSpPr>
            <p:nvPr/>
          </p:nvCxnSpPr>
          <p:spPr>
            <a:xfrm>
              <a:off x="4066964" y="2338018"/>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3AA8D32E-6D9E-4F85-87EA-200712A441DF}"/>
                </a:ext>
              </a:extLst>
            </p:cNvPr>
            <p:cNvCxnSpPr>
              <a:cxnSpLocks/>
            </p:cNvCxnSpPr>
            <p:nvPr/>
          </p:nvCxnSpPr>
          <p:spPr>
            <a:xfrm>
              <a:off x="2520694" y="3103095"/>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FB064129-F356-4ADE-9FB0-92CF3ACDA160}"/>
                </a:ext>
              </a:extLst>
            </p:cNvPr>
            <p:cNvCxnSpPr>
              <a:cxnSpLocks/>
            </p:cNvCxnSpPr>
            <p:nvPr/>
          </p:nvCxnSpPr>
          <p:spPr>
            <a:xfrm>
              <a:off x="4104941" y="3084336"/>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BC42CB15-F622-4C2D-9FFE-1BA2E25EF140}"/>
                </a:ext>
              </a:extLst>
            </p:cNvPr>
            <p:cNvCxnSpPr>
              <a:cxnSpLocks/>
            </p:cNvCxnSpPr>
            <p:nvPr/>
          </p:nvCxnSpPr>
          <p:spPr>
            <a:xfrm>
              <a:off x="2517615" y="3493381"/>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953F85E5-DF34-4A39-B3F4-B4E065F7B2A8}"/>
                </a:ext>
              </a:extLst>
            </p:cNvPr>
            <p:cNvCxnSpPr>
              <a:cxnSpLocks/>
            </p:cNvCxnSpPr>
            <p:nvPr/>
          </p:nvCxnSpPr>
          <p:spPr>
            <a:xfrm>
              <a:off x="4104941" y="3484110"/>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0856B248-9E02-4372-B63E-BE31F5B7A99D}"/>
                </a:ext>
              </a:extLst>
            </p:cNvPr>
            <p:cNvCxnSpPr>
              <a:cxnSpLocks/>
            </p:cNvCxnSpPr>
            <p:nvPr/>
          </p:nvCxnSpPr>
          <p:spPr>
            <a:xfrm>
              <a:off x="1347815" y="3459836"/>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5AD80EE1-BD21-498E-B153-058969EA49B9}"/>
                </a:ext>
              </a:extLst>
            </p:cNvPr>
            <p:cNvCxnSpPr>
              <a:cxnSpLocks/>
            </p:cNvCxnSpPr>
            <p:nvPr/>
          </p:nvCxnSpPr>
          <p:spPr>
            <a:xfrm>
              <a:off x="1378874" y="3876630"/>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CA6FD143-34A4-4910-914E-7451CFAB2439}"/>
                </a:ext>
              </a:extLst>
            </p:cNvPr>
            <p:cNvCxnSpPr>
              <a:cxnSpLocks/>
            </p:cNvCxnSpPr>
            <p:nvPr/>
          </p:nvCxnSpPr>
          <p:spPr>
            <a:xfrm>
              <a:off x="1371844" y="4642122"/>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F9D22401-05F1-4831-90D5-14FB5537DC54}"/>
                </a:ext>
              </a:extLst>
            </p:cNvPr>
            <p:cNvCxnSpPr>
              <a:cxnSpLocks/>
            </p:cNvCxnSpPr>
            <p:nvPr/>
          </p:nvCxnSpPr>
          <p:spPr>
            <a:xfrm>
              <a:off x="1366123" y="5058916"/>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DAC06955-392E-4A5E-87E4-F1B095C0E328}"/>
                </a:ext>
              </a:extLst>
            </p:cNvPr>
            <p:cNvCxnSpPr>
              <a:cxnSpLocks/>
            </p:cNvCxnSpPr>
            <p:nvPr/>
          </p:nvCxnSpPr>
          <p:spPr>
            <a:xfrm>
              <a:off x="1347814" y="5402816"/>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D25DE780-4DF2-4197-AE52-8CFEE34A84BD}"/>
                </a:ext>
              </a:extLst>
            </p:cNvPr>
            <p:cNvCxnSpPr>
              <a:cxnSpLocks/>
            </p:cNvCxnSpPr>
            <p:nvPr/>
          </p:nvCxnSpPr>
          <p:spPr>
            <a:xfrm>
              <a:off x="1356345" y="5821074"/>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232D817D-6870-40DF-8B0A-6FEB8537E112}"/>
                </a:ext>
              </a:extLst>
            </p:cNvPr>
            <p:cNvCxnSpPr>
              <a:cxnSpLocks/>
            </p:cNvCxnSpPr>
            <p:nvPr/>
          </p:nvCxnSpPr>
          <p:spPr>
            <a:xfrm>
              <a:off x="4066964" y="4608980"/>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E542ED47-B836-457B-AACD-3F2BCC81F5A5}"/>
                </a:ext>
              </a:extLst>
            </p:cNvPr>
            <p:cNvCxnSpPr>
              <a:cxnSpLocks/>
            </p:cNvCxnSpPr>
            <p:nvPr/>
          </p:nvCxnSpPr>
          <p:spPr>
            <a:xfrm>
              <a:off x="2522523" y="4642123"/>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83CD9DFA-10B6-4203-A465-E8BD6497A329}"/>
                </a:ext>
              </a:extLst>
            </p:cNvPr>
            <p:cNvCxnSpPr>
              <a:cxnSpLocks/>
            </p:cNvCxnSpPr>
            <p:nvPr/>
          </p:nvCxnSpPr>
          <p:spPr>
            <a:xfrm>
              <a:off x="10429437" y="3508386"/>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600DE1DC-077A-4316-9501-88061A89E2BD}"/>
                </a:ext>
              </a:extLst>
            </p:cNvPr>
            <p:cNvCxnSpPr>
              <a:cxnSpLocks/>
            </p:cNvCxnSpPr>
            <p:nvPr/>
          </p:nvCxnSpPr>
          <p:spPr>
            <a:xfrm>
              <a:off x="10429437" y="4676778"/>
              <a:ext cx="215917" cy="2705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pic>
        <p:nvPicPr>
          <p:cNvPr id="44" name="Picture 43">
            <a:extLst>
              <a:ext uri="{FF2B5EF4-FFF2-40B4-BE49-F238E27FC236}">
                <a16:creationId xmlns:a16="http://schemas.microsoft.com/office/drawing/2014/main" id="{3A599D2D-047F-43B2-AFE7-3D0CC765AB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8074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B8766C-40AC-440A-A1CE-83455E8EBEB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LALR(1) Parsing Table: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E4A709-ECCD-4F52-9D89-F7335C7C1B45}"/>
              </a:ext>
            </a:extLst>
          </p:cNvPr>
          <p:cNvSpPr>
            <a:spLocks noGrp="1"/>
          </p:cNvSpPr>
          <p:nvPr>
            <p:ph idx="1"/>
          </p:nvPr>
        </p:nvSpPr>
        <p:spPr>
          <a:xfrm>
            <a:off x="468086" y="1166018"/>
            <a:ext cx="8229600" cy="4525963"/>
          </a:xfrm>
        </p:spPr>
        <p:txBody>
          <a:bodyPr>
            <a:normAutofit/>
          </a:bodyPr>
          <a:lstStyle/>
          <a:p>
            <a:pPr marL="0" indent="0">
              <a:buNone/>
            </a:pPr>
            <a:endParaRPr lang="en-US" altLang="en-US" sz="2400"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FFD2A718-00F7-494B-A3DD-CB9A96AF3BB9}"/>
              </a:ext>
            </a:extLst>
          </p:cNvPr>
          <p:cNvPicPr>
            <a:picLocks noChangeAspect="1"/>
          </p:cNvPicPr>
          <p:nvPr/>
        </p:nvPicPr>
        <p:blipFill>
          <a:blip r:embed="rId3"/>
          <a:stretch>
            <a:fillRect/>
          </a:stretch>
        </p:blipFill>
        <p:spPr>
          <a:xfrm>
            <a:off x="536661" y="1073944"/>
            <a:ext cx="8169733" cy="4618037"/>
          </a:xfrm>
          <a:prstGeom prst="rect">
            <a:avLst/>
          </a:prstGeom>
        </p:spPr>
      </p:pic>
      <p:pic>
        <p:nvPicPr>
          <p:cNvPr id="10" name="Picture 9">
            <a:extLst>
              <a:ext uri="{FF2B5EF4-FFF2-40B4-BE49-F238E27FC236}">
                <a16:creationId xmlns:a16="http://schemas.microsoft.com/office/drawing/2014/main" id="{D25F31AE-05B8-4C29-8A05-4990797C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2096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578CB2-5ACB-47FB-801B-3F277D5B0F6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Drawing DFA:</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B49589E-8C18-4056-8CA4-63F65340CD57}"/>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Content Placeholder 1">
            <a:extLst>
              <a:ext uri="{FF2B5EF4-FFF2-40B4-BE49-F238E27FC236}">
                <a16:creationId xmlns:a16="http://schemas.microsoft.com/office/drawing/2014/main" id="{24DB9494-9978-40ED-9B59-3C45E6B6A274}"/>
              </a:ext>
            </a:extLst>
          </p:cNvPr>
          <p:cNvPicPr>
            <a:picLocks noGrp="1" noChangeAspect="1"/>
          </p:cNvPicPr>
          <p:nvPr>
            <p:ph idx="1"/>
          </p:nvPr>
        </p:nvPicPr>
        <p:blipFill>
          <a:blip r:embed="rId3"/>
          <a:stretch>
            <a:fillRect/>
          </a:stretch>
        </p:blipFill>
        <p:spPr>
          <a:xfrm>
            <a:off x="1219200" y="1131956"/>
            <a:ext cx="6934200" cy="4594087"/>
          </a:xfrm>
          <a:prstGeom prst="rect">
            <a:avLst/>
          </a:prstGeom>
        </p:spPr>
      </p:pic>
      <p:pic>
        <p:nvPicPr>
          <p:cNvPr id="10" name="Picture 9">
            <a:extLst>
              <a:ext uri="{FF2B5EF4-FFF2-40B4-BE49-F238E27FC236}">
                <a16:creationId xmlns:a16="http://schemas.microsoft.com/office/drawing/2014/main" id="{7C1F684E-5C0E-4F56-9961-AAB92A12D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40827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49612"/>
            <a:ext cx="8229600" cy="4525963"/>
          </a:xfrm>
        </p:spPr>
        <p:txBody>
          <a:bodyPr>
            <a:normAutofit/>
          </a:bodyPr>
          <a:lstStyle/>
          <a:p>
            <a:pPr marL="0" indent="0">
              <a:lnSpc>
                <a:spcPct val="200000"/>
              </a:lnSpc>
              <a:buNone/>
            </a:pPr>
            <a:r>
              <a:rPr lang="en-US" sz="2200" dirty="0" err="1">
                <a:latin typeface="Times New Roman" panose="02020603050405020304" pitchFamily="18" charset="0"/>
                <a:cs typeface="Times New Roman" panose="02020603050405020304" pitchFamily="18" charset="0"/>
              </a:rPr>
              <a:t>Youtube</a:t>
            </a:r>
            <a:r>
              <a:rPr lang="en-US" sz="2200" dirty="0">
                <a:latin typeface="Times New Roman" panose="02020603050405020304" pitchFamily="18" charset="0"/>
                <a:cs typeface="Times New Roman" panose="02020603050405020304" pitchFamily="18" charset="0"/>
              </a:rPr>
              <a:t>/other  Video Links</a:t>
            </a:r>
          </a:p>
          <a:p>
            <a:pPr>
              <a:lnSpc>
                <a:spcPct val="200000"/>
              </a:lnSpc>
            </a:pPr>
            <a:r>
              <a:rPr lang="en-US" sz="2200" dirty="0">
                <a:latin typeface="Times New Roman" panose="02020603050405020304" pitchFamily="18" charset="0"/>
                <a:cs typeface="Times New Roman" panose="02020603050405020304" pitchFamily="18" charset="0"/>
                <a:hlinkClick r:id="rId2"/>
              </a:rPr>
              <a:t>https://www.youtube.com/watch?v=GOlsYofJjyQ</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3"/>
              </a:rPr>
              <a:t>https://www.youtube.com/watch?v=sMxqUQc_jHQ&amp;t=360s</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4"/>
              </a:rPr>
              <a:t>https://nptel.ac.in/courses/106/105/106105190/</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4"/>
              </a:rPr>
              <a:t>https://nptel.ac.in/courses/106/105/106105190/</a:t>
            </a:r>
            <a:endParaRPr lang="en-US" sz="2200" dirty="0">
              <a:latin typeface="Times New Roman" panose="02020603050405020304" pitchFamily="18" charset="0"/>
              <a:cs typeface="Times New Roman" panose="02020603050405020304" pitchFamily="18" charset="0"/>
            </a:endParaRPr>
          </a:p>
          <a:p>
            <a:pPr>
              <a:lnSpc>
                <a:spcPct val="20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AD85213-F137-42E6-ADBD-6981DB608FF2}" type="datetime1">
              <a:rPr lang="en-US" smtClean="0"/>
              <a:t>7/8/2023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0"/>
            <a:ext cx="77724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5ECCF1FD-7422-4B3A-8940-BF89E3B7D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Calculate the first and follow function of production rules:</a:t>
            </a:r>
          </a:p>
          <a:p>
            <a:pPr marL="0" indent="0" algn="just" fontAlgn="base">
              <a:buNone/>
            </a:pPr>
            <a:r>
              <a:rPr lang="en-US" sz="1800" dirty="0">
                <a:latin typeface="Times New Roman" panose="02020603050405020304" pitchFamily="18" charset="0"/>
                <a:cs typeface="Times New Roman" panose="02020603050405020304" pitchFamily="18" charset="0"/>
              </a:rPr>
              <a:t>		</a:t>
            </a:r>
            <a:r>
              <a:rPr lang="pt-BR" sz="1800" dirty="0">
                <a:latin typeface="Times New Roman" panose="02020603050405020304" pitchFamily="18" charset="0"/>
                <a:cs typeface="Times New Roman" panose="02020603050405020304" pitchFamily="18" charset="0"/>
              </a:rPr>
              <a:t>S → ACB / CbB / Ba</a:t>
            </a:r>
          </a:p>
          <a:p>
            <a:pPr marL="0" indent="0" algn="just" fontAlgn="base">
              <a:buNone/>
            </a:pPr>
            <a:r>
              <a:rPr lang="pt-BR" sz="1800" dirty="0">
                <a:latin typeface="Times New Roman" panose="02020603050405020304" pitchFamily="18" charset="0"/>
                <a:cs typeface="Times New Roman" panose="02020603050405020304" pitchFamily="18" charset="0"/>
              </a:rPr>
              <a:t>		A → da / BC</a:t>
            </a:r>
          </a:p>
          <a:p>
            <a:pPr marL="0" indent="0" algn="just" fontAlgn="base">
              <a:buNone/>
            </a:pPr>
            <a:r>
              <a:rPr lang="pt-BR" sz="1800" dirty="0">
                <a:latin typeface="Times New Roman" panose="02020603050405020304" pitchFamily="18" charset="0"/>
                <a:cs typeface="Times New Roman" panose="02020603050405020304" pitchFamily="18" charset="0"/>
              </a:rPr>
              <a:t>		B → g / ∈</a:t>
            </a:r>
          </a:p>
          <a:p>
            <a:pPr marL="0" indent="0" algn="just" fontAlgn="base">
              <a:buNone/>
            </a:pPr>
            <a:r>
              <a:rPr lang="pt-BR" sz="1800" dirty="0">
                <a:latin typeface="Times New Roman" panose="02020603050405020304" pitchFamily="18" charset="0"/>
                <a:cs typeface="Times New Roman" panose="02020603050405020304" pitchFamily="18" charset="0"/>
              </a:rPr>
              <a:t>		C → h / ∈</a:t>
            </a:r>
          </a:p>
          <a:p>
            <a:pPr algn="just" fontAlgn="base">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Consider the following grammar and eliminate left recursion-</a:t>
            </a:r>
          </a:p>
          <a:p>
            <a:pPr marL="0" indent="0" algn="just" fontAlgn="base">
              <a:buNone/>
            </a:pPr>
            <a:r>
              <a:rPr lang="en-IN" sz="1800" dirty="0">
                <a:latin typeface="Times New Roman" panose="02020603050405020304" pitchFamily="18" charset="0"/>
                <a:cs typeface="Times New Roman" panose="02020603050405020304" pitchFamily="18" charset="0"/>
              </a:rPr>
              <a:t>		E → E + E / E x E / a</a:t>
            </a:r>
          </a:p>
          <a:p>
            <a:pPr algn="just" fontAlgn="base">
              <a:buFont typeface="Wingdings" panose="05000000000000000000" pitchFamily="2" charset="2"/>
              <a:buChar char="Ø"/>
            </a:pPr>
            <a:r>
              <a:rPr lang="en-US" sz="1800" b="0" i="0" dirty="0">
                <a:solidFill>
                  <a:srgbClr val="303030"/>
                </a:solidFill>
                <a:effectLst/>
                <a:latin typeface="Times New Roman" panose="02020603050405020304" pitchFamily="18" charset="0"/>
                <a:cs typeface="Times New Roman" panose="02020603050405020304" pitchFamily="18" charset="0"/>
              </a:rPr>
              <a:t>Do left factoring in the following grammar-</a:t>
            </a:r>
          </a:p>
          <a:p>
            <a:pPr marL="0" indent="0" algn="just" fontAlgn="base">
              <a:buNone/>
            </a:pPr>
            <a:r>
              <a:rPr lang="en-US" sz="1800" dirty="0">
                <a:solidFill>
                  <a:srgbClr val="303030"/>
                </a:solidFill>
                <a:latin typeface="Times New Roman" panose="02020603050405020304" pitchFamily="18" charset="0"/>
                <a:cs typeface="Times New Roman" panose="02020603050405020304" pitchFamily="18" charset="0"/>
              </a:rPr>
              <a:t>		</a:t>
            </a:r>
          </a:p>
          <a:p>
            <a:pPr marL="0" indent="0" algn="just" fontAlgn="base">
              <a:buNone/>
            </a:pPr>
            <a:r>
              <a:rPr lang="en-US" sz="1800" b="0" i="0" dirty="0">
                <a:solidFill>
                  <a:srgbClr val="303030"/>
                </a:solidFill>
                <a:effectLst/>
                <a:latin typeface="Times New Roman" panose="02020603050405020304" pitchFamily="18" charset="0"/>
                <a:cs typeface="Times New Roman" panose="02020603050405020304" pitchFamily="18" charset="0"/>
              </a:rPr>
              <a:t>		S → </a:t>
            </a:r>
            <a:r>
              <a:rPr lang="en-US" sz="1800" b="0" i="0" dirty="0" err="1">
                <a:solidFill>
                  <a:srgbClr val="303030"/>
                </a:solidFill>
                <a:effectLst/>
                <a:latin typeface="Times New Roman" panose="02020603050405020304" pitchFamily="18" charset="0"/>
                <a:cs typeface="Times New Roman" panose="02020603050405020304" pitchFamily="18" charset="0"/>
              </a:rPr>
              <a:t>bSSaaS</a:t>
            </a:r>
            <a:r>
              <a:rPr lang="en-US" sz="1800" b="0" i="0" dirty="0">
                <a:solidFill>
                  <a:srgbClr val="303030"/>
                </a:solidFill>
                <a:effectLst/>
                <a:latin typeface="Times New Roman" panose="02020603050405020304" pitchFamily="18" charset="0"/>
                <a:cs typeface="Times New Roman" panose="02020603050405020304" pitchFamily="18" charset="0"/>
              </a:rPr>
              <a:t> / </a:t>
            </a:r>
            <a:r>
              <a:rPr lang="en-US" sz="1800" b="0" i="0" dirty="0" err="1">
                <a:solidFill>
                  <a:srgbClr val="303030"/>
                </a:solidFill>
                <a:effectLst/>
                <a:latin typeface="Times New Roman" panose="02020603050405020304" pitchFamily="18" charset="0"/>
                <a:cs typeface="Times New Roman" panose="02020603050405020304" pitchFamily="18" charset="0"/>
              </a:rPr>
              <a:t>bSSaSb</a:t>
            </a:r>
            <a:r>
              <a:rPr lang="en-US" sz="1800" b="0" i="0" dirty="0">
                <a:solidFill>
                  <a:srgbClr val="303030"/>
                </a:solidFill>
                <a:effectLst/>
                <a:latin typeface="Times New Roman" panose="02020603050405020304" pitchFamily="18" charset="0"/>
                <a:cs typeface="Times New Roman" panose="02020603050405020304" pitchFamily="18" charset="0"/>
              </a:rPr>
              <a:t> / </a:t>
            </a:r>
            <a:r>
              <a:rPr lang="en-US" sz="1800" b="0" i="0" dirty="0" err="1">
                <a:solidFill>
                  <a:srgbClr val="303030"/>
                </a:solidFill>
                <a:effectLst/>
                <a:latin typeface="Times New Roman" panose="02020603050405020304" pitchFamily="18" charset="0"/>
                <a:cs typeface="Times New Roman" panose="02020603050405020304" pitchFamily="18" charset="0"/>
              </a:rPr>
              <a:t>bSb</a:t>
            </a:r>
            <a:r>
              <a:rPr lang="en-US" sz="1800" b="0" i="0" dirty="0">
                <a:solidFill>
                  <a:srgbClr val="303030"/>
                </a:solidFill>
                <a:effectLst/>
                <a:latin typeface="Times New Roman" panose="02020603050405020304" pitchFamily="18" charset="0"/>
                <a:cs typeface="Times New Roman" panose="02020603050405020304" pitchFamily="18" charset="0"/>
              </a:rPr>
              <a:t> / a</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Consider this following grammar:</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solidFill>
                  <a:srgbClr val="333333"/>
                </a:solidFill>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S→iEtS</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iEtSeS</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E→b</a:t>
            </a:r>
            <a:endPar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solidFill>
                  <a:srgbClr val="333333"/>
                </a:solidFill>
                <a:latin typeface="Times New Roman" panose="02020603050405020304" pitchFamily="18" charset="0"/>
                <a:cs typeface="Times New Roman" panose="02020603050405020304" pitchFamily="18" charset="0"/>
              </a:rPr>
              <a:t>Check whether it is LL(1) grammar or not.</a:t>
            </a:r>
          </a:p>
          <a:p>
            <a:pPr algn="just">
              <a:lnSpc>
                <a:spcPct val="200000"/>
              </a:lnSpc>
              <a:buFont typeface="Wingdings" panose="05000000000000000000" pitchFamily="2" charset="2"/>
              <a:buChar char="Ø"/>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lnSpc>
                <a:spcPct val="200000"/>
              </a:lnSpc>
            </a:pPr>
            <a:endParaRPr lang="en-US" sz="1800" dirty="0">
              <a:latin typeface="Times New Roman" panose="02020603050405020304" pitchFamily="18" charset="0"/>
              <a:cs typeface="Times New Roman" panose="02020603050405020304" pitchFamily="18" charset="0"/>
            </a:endParaRPr>
          </a:p>
          <a:p>
            <a:pPr marL="0" indent="0" algn="just">
              <a:lnSpc>
                <a:spcPct val="200000"/>
              </a:lnSpc>
              <a:buNone/>
            </a:pPr>
            <a:endParaRPr lang="en-IN" sz="1800" dirty="0">
              <a:latin typeface="Times New Roman" panose="02020603050405020304" pitchFamily="18" charset="0"/>
              <a:cs typeface="Times New Roman" panose="02020603050405020304" pitchFamily="18" charset="0"/>
            </a:endParaRPr>
          </a:p>
          <a:p>
            <a:pPr algn="just">
              <a:lnSpc>
                <a:spcPct val="200000"/>
              </a:lnSpc>
              <a:buFont typeface="Wingdings" panose="05000000000000000000" pitchFamily="2" charset="2"/>
              <a:buChar char="Ø"/>
            </a:pPr>
            <a:endPar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a:p>
            <a:pPr algn="just">
              <a:lnSpc>
                <a:spcPct val="2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E4295C5-C263-4FA3-923B-5E397B379E1E}" type="datetime1">
              <a:rPr lang="en-US" smtClean="0"/>
              <a:t>7/8/2023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2005B82-4324-4EE7-BC44-DB98D3DFC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4067076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D1529D8D-1878-4357-BDC2-EE5BFC4A4E7D}"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fontAlgn="base">
              <a:buFont typeface="Wingdings" panose="05000000000000000000" pitchFamily="2" charset="2"/>
              <a:buChar char="Ø"/>
            </a:pPr>
            <a:r>
              <a:rPr lang="en-US" sz="1800" dirty="0">
                <a:solidFill>
                  <a:srgbClr val="303030"/>
                </a:solidFill>
                <a:latin typeface="Times New Roman" panose="02020603050405020304" pitchFamily="18" charset="0"/>
                <a:cs typeface="Times New Roman" panose="02020603050405020304" pitchFamily="18" charset="0"/>
              </a:rPr>
              <a:t>Consider the following grammar-</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		S → ( L ) | a</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		L → L , S | S</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Parse the input string ( a , ( a , a ) ) using a shift-reduce parser.</a:t>
            </a:r>
          </a:p>
          <a:p>
            <a:pPr marL="0" indent="0" fontAlgn="base">
              <a:buNone/>
            </a:pPr>
            <a:endParaRPr lang="en-US" sz="1800" dirty="0">
              <a:solidFill>
                <a:srgbClr val="303030"/>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Ø"/>
            </a:pPr>
            <a:r>
              <a:rPr lang="en-US" sz="1800" dirty="0">
                <a:solidFill>
                  <a:srgbClr val="303030"/>
                </a:solidFill>
                <a:latin typeface="Times New Roman" panose="02020603050405020304" pitchFamily="18" charset="0"/>
                <a:cs typeface="Times New Roman" panose="02020603050405020304" pitchFamily="18" charset="0"/>
              </a:rPr>
              <a:t>Consider the following grammar-</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		E → EAE | id</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		A → + | x</a:t>
            </a:r>
          </a:p>
          <a:p>
            <a:pPr marL="0" indent="0" fontAlgn="base">
              <a:buNone/>
            </a:pPr>
            <a:r>
              <a:rPr lang="en-US" sz="1800" dirty="0">
                <a:solidFill>
                  <a:srgbClr val="303030"/>
                </a:solidFill>
                <a:latin typeface="Times New Roman" panose="02020603050405020304" pitchFamily="18" charset="0"/>
                <a:cs typeface="Times New Roman" panose="02020603050405020304" pitchFamily="18" charset="0"/>
              </a:rPr>
              <a:t>Construct the operator precedence parser and parse the string id + id x id.</a:t>
            </a:r>
          </a:p>
          <a:p>
            <a:pPr marL="0" indent="0">
              <a:buNone/>
            </a:pPr>
            <a:endParaRPr lang="en-US" alt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Consider the grammar </a:t>
            </a:r>
          </a:p>
          <a:p>
            <a:pPr marL="0" indent="0">
              <a:buNone/>
            </a:pPr>
            <a:r>
              <a:rPr lang="en-US" altLang="en-US" sz="1800" dirty="0">
                <a:latin typeface="Times New Roman" panose="02020603050405020304" pitchFamily="18" charset="0"/>
                <a:cs typeface="Times New Roman" panose="02020603050405020304" pitchFamily="18" charset="0"/>
              </a:rPr>
              <a:t>		E -&gt; T+E | T </a:t>
            </a:r>
          </a:p>
          <a:p>
            <a:pPr marL="0" indent="0">
              <a:buNone/>
            </a:pPr>
            <a:r>
              <a:rPr lang="en-US" altLang="en-US" sz="1800" dirty="0">
                <a:latin typeface="Times New Roman" panose="02020603050405020304" pitchFamily="18" charset="0"/>
                <a:cs typeface="Times New Roman" panose="02020603050405020304" pitchFamily="18" charset="0"/>
              </a:rPr>
              <a:t>		T -&gt;id </a:t>
            </a:r>
          </a:p>
          <a:p>
            <a:pPr marL="0" indent="0">
              <a:buNone/>
            </a:pPr>
            <a:r>
              <a:rPr lang="en-US" altLang="en-US" sz="1800" dirty="0">
                <a:latin typeface="Times New Roman" panose="02020603050405020304" pitchFamily="18" charset="0"/>
                <a:cs typeface="Times New Roman" panose="02020603050405020304" pitchFamily="18" charset="0"/>
              </a:rPr>
              <a:t>Perform SLR(1) and LR (0) parsing on above grammar.</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A4C66897-76C3-48BF-9FCB-550B2F225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4132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 calcmode="lin" valueType="num">
                                      <p:cBhvr additive="base">
                                        <p:cTn id="5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11" end="11"/>
                                            </p:txEl>
                                          </p:spTgt>
                                        </p:tgtEl>
                                        <p:attrNameLst>
                                          <p:attrName>style.visibility</p:attrName>
                                        </p:attrNameLst>
                                      </p:cBhvr>
                                      <p:to>
                                        <p:strVal val="visible"/>
                                      </p:to>
                                    </p:set>
                                    <p:anim calcmode="lin" valueType="num">
                                      <p:cBhvr additive="base">
                                        <p:cTn id="6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 calcmode="lin" valueType="num">
                                      <p:cBhvr additive="base">
                                        <p:cTn id="6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3" end="13"/>
                                            </p:txEl>
                                          </p:spTgt>
                                        </p:tgtEl>
                                        <p:attrNameLst>
                                          <p:attrName>style.visibility</p:attrName>
                                        </p:attrNameLst>
                                      </p:cBhvr>
                                      <p:to>
                                        <p:strVal val="visible"/>
                                      </p:to>
                                    </p:set>
                                    <p:anim calcmode="lin" valueType="num">
                                      <p:cBhvr additive="base">
                                        <p:cTn id="7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B674EF06-13F3-49BA-B9E7-D150947DD24E}"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a:buFont typeface="Wingdings" panose="05000000000000000000" pitchFamily="2" charset="2"/>
              <a:buChar char="Ø"/>
            </a:pPr>
            <a:r>
              <a:rPr lang="en-US" dirty="0"/>
              <a:t>Consider the grammar and find the grammar is - </a:t>
            </a:r>
            <a:endParaRPr lang="en-IN" dirty="0"/>
          </a:p>
          <a:p>
            <a:pPr marL="0" indent="0">
              <a:buNone/>
            </a:pPr>
            <a:r>
              <a:rPr lang="en-US" dirty="0"/>
              <a:t>E → A | B</a:t>
            </a:r>
            <a:endParaRPr lang="en-IN" dirty="0"/>
          </a:p>
          <a:p>
            <a:pPr marL="0" indent="0">
              <a:buNone/>
            </a:pPr>
            <a:r>
              <a:rPr lang="en-US" dirty="0"/>
              <a:t>A → a | c</a:t>
            </a:r>
            <a:endParaRPr lang="en-IN" dirty="0"/>
          </a:p>
          <a:p>
            <a:pPr marL="0" indent="0">
              <a:buNone/>
            </a:pPr>
            <a:r>
              <a:rPr lang="en-US" dirty="0"/>
              <a:t>B → b | c</a:t>
            </a:r>
            <a:endParaRPr lang="en-IN" dirty="0"/>
          </a:p>
          <a:p>
            <a:pPr marL="0" indent="0">
              <a:buNone/>
            </a:pPr>
            <a:r>
              <a:rPr lang="en-US" dirty="0"/>
              <a:t> </a:t>
            </a:r>
            <a:endParaRPr lang="en-IN" dirty="0"/>
          </a:p>
          <a:p>
            <a:pPr lvl="0">
              <a:buFont typeface="+mj-lt"/>
              <a:buAutoNum type="alphaLcParenR"/>
            </a:pPr>
            <a:r>
              <a:rPr lang="en-US" dirty="0"/>
              <a:t>LR(0)</a:t>
            </a:r>
            <a:endParaRPr lang="en-IN" dirty="0"/>
          </a:p>
          <a:p>
            <a:pPr lvl="0">
              <a:buFont typeface="+mj-lt"/>
              <a:buAutoNum type="alphaLcParenR"/>
            </a:pPr>
            <a:r>
              <a:rPr lang="en-US" dirty="0"/>
              <a:t>LR(0) &amp; LR(1)</a:t>
            </a:r>
            <a:endParaRPr lang="en-IN" dirty="0"/>
          </a:p>
          <a:p>
            <a:pPr lvl="0">
              <a:buFont typeface="+mj-lt"/>
              <a:buAutoNum type="alphaLcParenR"/>
            </a:pPr>
            <a:r>
              <a:rPr lang="en-US" dirty="0"/>
              <a:t>LR(1), SLR(1)</a:t>
            </a:r>
            <a:endParaRPr lang="en-IN" dirty="0"/>
          </a:p>
          <a:p>
            <a:pPr lvl="0">
              <a:buFont typeface="+mj-lt"/>
              <a:buAutoNum type="alphaLcParenR"/>
            </a:pPr>
            <a:r>
              <a:rPr lang="en-US" dirty="0"/>
              <a:t>none</a:t>
            </a:r>
            <a:endParaRPr lang="en-IN" dirty="0"/>
          </a:p>
          <a:p>
            <a:pPr>
              <a:buFont typeface="Wingdings" panose="05000000000000000000" pitchFamily="2" charset="2"/>
              <a:buChar char="Ø"/>
            </a:pPr>
            <a:r>
              <a:rPr lang="en-US" dirty="0"/>
              <a:t>Consider the grammar E → E + n | E × n | n. For a sentence "n + n × n," the handles in the right sentential form of reduction are</a:t>
            </a:r>
            <a:endParaRPr lang="en-IN" dirty="0"/>
          </a:p>
          <a:p>
            <a:pPr lvl="0">
              <a:buFont typeface="+mj-lt"/>
              <a:buAutoNum type="alphaLcParenR"/>
            </a:pPr>
            <a:r>
              <a:rPr lang="en-US" dirty="0"/>
              <a:t>n, E + n and E + n × n </a:t>
            </a:r>
            <a:endParaRPr lang="en-IN" dirty="0"/>
          </a:p>
          <a:p>
            <a:pPr lvl="0">
              <a:buFont typeface="+mj-lt"/>
              <a:buAutoNum type="alphaLcParenR"/>
            </a:pPr>
            <a:r>
              <a:rPr lang="en-US" dirty="0"/>
              <a:t>n, E + n and E + E × n</a:t>
            </a:r>
            <a:endParaRPr lang="en-IN" dirty="0"/>
          </a:p>
          <a:p>
            <a:pPr lvl="0">
              <a:buFont typeface="+mj-lt"/>
              <a:buAutoNum type="alphaLcParenR"/>
            </a:pPr>
            <a:r>
              <a:rPr lang="en-US" dirty="0"/>
              <a:t>n, n + n and n + n × n </a:t>
            </a:r>
            <a:endParaRPr lang="en-IN" dirty="0"/>
          </a:p>
          <a:p>
            <a:pPr lvl="0">
              <a:buFont typeface="+mj-lt"/>
              <a:buAutoNum type="alphaLcParenR"/>
            </a:pPr>
            <a:r>
              <a:rPr lang="en-US" b="1" dirty="0"/>
              <a:t>n, E + n and E × n</a:t>
            </a:r>
            <a:endParaRPr lang="en-IN" dirty="0"/>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FC3291F7-C1B8-44D2-BBB9-C1E230660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16252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49793F6C-5CDC-44AB-95F9-920CFDA793DD}"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t>
            </a:r>
          </a:p>
        </p:txBody>
      </p:sp>
      <p:sp>
        <p:nvSpPr>
          <p:cNvPr id="9" name="AutoShape 4" descr="Waterfall SDLC Model Scheme">
            <a:extLst>
              <a:ext uri="{FF2B5EF4-FFF2-40B4-BE49-F238E27FC236}">
                <a16:creationId xmlns:a16="http://schemas.microsoft.com/office/drawing/2014/main" id="{352BE330-9D12-4AF1-8870-4E208F774BAF}"/>
              </a:ext>
            </a:extLst>
          </p:cNvPr>
          <p:cNvSpPr>
            <a:spLocks noGrp="1" noChangeAspect="1" noChangeArrowheads="1"/>
          </p:cNvSpPr>
          <p:nvPr>
            <p:ph idx="1"/>
          </p:nvPr>
        </p:nvSpPr>
        <p:spPr bwMode="auto">
          <a:xfrm>
            <a:off x="368049" y="1018268"/>
            <a:ext cx="8313308"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IN" dirty="0"/>
              <a:t>.</a:t>
            </a:r>
          </a:p>
        </p:txBody>
      </p:sp>
      <p:sp>
        <p:nvSpPr>
          <p:cNvPr id="10" name="AutoShape 6" descr="Waterfall SDLC Model Scheme">
            <a:extLst>
              <a:ext uri="{FF2B5EF4-FFF2-40B4-BE49-F238E27FC236}">
                <a16:creationId xmlns:a16="http://schemas.microsoft.com/office/drawing/2014/main" id="{6E5934FE-990E-48BD-93D6-CA2347E22278}"/>
              </a:ext>
            </a:extLst>
          </p:cNvPr>
          <p:cNvSpPr>
            <a:spLocks noChangeAspect="1" noChangeArrowheads="1"/>
          </p:cNvSpPr>
          <p:nvPr/>
        </p:nvSpPr>
        <p:spPr bwMode="auto">
          <a:xfrm>
            <a:off x="4419600" y="3276600"/>
            <a:ext cx="1447800" cy="1447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Oval 1">
            <a:extLst>
              <a:ext uri="{FF2B5EF4-FFF2-40B4-BE49-F238E27FC236}">
                <a16:creationId xmlns:a16="http://schemas.microsoft.com/office/drawing/2014/main" id="{2F15225B-26EF-4CB2-9609-8D8F8CFB2854}"/>
              </a:ext>
            </a:extLst>
          </p:cNvPr>
          <p:cNvSpPr/>
          <p:nvPr/>
        </p:nvSpPr>
        <p:spPr>
          <a:xfrm>
            <a:off x="517073" y="1119015"/>
            <a:ext cx="2971800" cy="167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A</a:t>
            </a:r>
            <a:r>
              <a:rPr lang="en-US" sz="3200" b="0" i="0" dirty="0">
                <a:solidFill>
                  <a:srgbClr val="000000"/>
                </a:solidFill>
                <a:effectLst/>
                <a:latin typeface="Times New Roman" panose="02020603050405020304" pitchFamily="18" charset="0"/>
              </a:rPr>
              <a:t>utomata </a:t>
            </a:r>
            <a:r>
              <a:rPr lang="en-US" sz="3200" dirty="0">
                <a:solidFill>
                  <a:srgbClr val="000000"/>
                </a:solidFill>
                <a:latin typeface="Times New Roman" panose="02020603050405020304" pitchFamily="18" charset="0"/>
              </a:rPr>
              <a:t>T</a:t>
            </a:r>
            <a:r>
              <a:rPr lang="en-US" sz="3200" b="0" i="0" dirty="0">
                <a:solidFill>
                  <a:srgbClr val="000000"/>
                </a:solidFill>
                <a:effectLst/>
                <a:latin typeface="Times New Roman" panose="02020603050405020304" pitchFamily="18" charset="0"/>
              </a:rPr>
              <a:t>heory</a:t>
            </a:r>
            <a:endParaRPr lang="en-IN" sz="3200" dirty="0"/>
          </a:p>
        </p:txBody>
      </p:sp>
      <p:sp>
        <p:nvSpPr>
          <p:cNvPr id="3" name="Oval 2">
            <a:extLst>
              <a:ext uri="{FF2B5EF4-FFF2-40B4-BE49-F238E27FC236}">
                <a16:creationId xmlns:a16="http://schemas.microsoft.com/office/drawing/2014/main" id="{A64BD0B4-263F-48CE-82AE-BF929B518396}"/>
              </a:ext>
            </a:extLst>
          </p:cNvPr>
          <p:cNvSpPr/>
          <p:nvPr/>
        </p:nvSpPr>
        <p:spPr>
          <a:xfrm>
            <a:off x="5709557" y="1143000"/>
            <a:ext cx="2971800" cy="16764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C</a:t>
            </a:r>
            <a:r>
              <a:rPr lang="en-US" sz="3200" b="0" i="0" dirty="0">
                <a:solidFill>
                  <a:srgbClr val="000000"/>
                </a:solidFill>
                <a:effectLst/>
                <a:latin typeface="Times New Roman" panose="02020603050405020304" pitchFamily="18" charset="0"/>
              </a:rPr>
              <a:t>ontext </a:t>
            </a:r>
            <a:r>
              <a:rPr lang="en-US" sz="3200" dirty="0">
                <a:solidFill>
                  <a:srgbClr val="000000"/>
                </a:solidFill>
                <a:latin typeface="Times New Roman" panose="02020603050405020304" pitchFamily="18" charset="0"/>
              </a:rPr>
              <a:t>F</a:t>
            </a:r>
            <a:r>
              <a:rPr lang="en-US" sz="3200" b="0" i="0" dirty="0">
                <a:solidFill>
                  <a:srgbClr val="000000"/>
                </a:solidFill>
                <a:effectLst/>
                <a:latin typeface="Times New Roman" panose="02020603050405020304" pitchFamily="18" charset="0"/>
              </a:rPr>
              <a:t>ree </a:t>
            </a:r>
            <a:r>
              <a:rPr lang="en-US" sz="3200" dirty="0">
                <a:solidFill>
                  <a:srgbClr val="000000"/>
                </a:solidFill>
                <a:latin typeface="Times New Roman" panose="02020603050405020304" pitchFamily="18" charset="0"/>
              </a:rPr>
              <a:t>L</a:t>
            </a:r>
            <a:r>
              <a:rPr lang="en-US" sz="3200" b="0" i="0" dirty="0">
                <a:solidFill>
                  <a:srgbClr val="000000"/>
                </a:solidFill>
                <a:effectLst/>
                <a:latin typeface="Times New Roman" panose="02020603050405020304" pitchFamily="18" charset="0"/>
              </a:rPr>
              <a:t>anguages</a:t>
            </a:r>
            <a:endParaRPr lang="en-IN" sz="3200" dirty="0"/>
          </a:p>
        </p:txBody>
      </p:sp>
      <p:sp>
        <p:nvSpPr>
          <p:cNvPr id="5" name="Oval 4">
            <a:extLst>
              <a:ext uri="{FF2B5EF4-FFF2-40B4-BE49-F238E27FC236}">
                <a16:creationId xmlns:a16="http://schemas.microsoft.com/office/drawing/2014/main" id="{F67179D9-8722-48EA-8CC0-129F8181C23F}"/>
              </a:ext>
            </a:extLst>
          </p:cNvPr>
          <p:cNvSpPr/>
          <p:nvPr/>
        </p:nvSpPr>
        <p:spPr>
          <a:xfrm>
            <a:off x="2823341" y="4613728"/>
            <a:ext cx="3296870" cy="1676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C</a:t>
            </a:r>
            <a:r>
              <a:rPr lang="en-US" sz="3200" b="0" i="0" dirty="0">
                <a:solidFill>
                  <a:srgbClr val="000000"/>
                </a:solidFill>
                <a:effectLst/>
                <a:latin typeface="Times New Roman" panose="02020603050405020304" pitchFamily="18" charset="0"/>
              </a:rPr>
              <a:t>omputer </a:t>
            </a:r>
            <a:r>
              <a:rPr lang="en-US" sz="3200" dirty="0">
                <a:solidFill>
                  <a:srgbClr val="000000"/>
                </a:solidFill>
                <a:latin typeface="Times New Roman" panose="02020603050405020304" pitchFamily="18" charset="0"/>
              </a:rPr>
              <a:t>A</a:t>
            </a:r>
            <a:r>
              <a:rPr lang="en-US" sz="3200" b="0" i="0" dirty="0">
                <a:solidFill>
                  <a:srgbClr val="000000"/>
                </a:solidFill>
                <a:effectLst/>
                <a:latin typeface="Times New Roman" panose="02020603050405020304" pitchFamily="18" charset="0"/>
              </a:rPr>
              <a:t>rchitecture</a:t>
            </a:r>
            <a:endParaRPr lang="en-IN" sz="3200" dirty="0"/>
          </a:p>
        </p:txBody>
      </p:sp>
      <p:sp>
        <p:nvSpPr>
          <p:cNvPr id="16" name="Oval 15">
            <a:extLst>
              <a:ext uri="{FF2B5EF4-FFF2-40B4-BE49-F238E27FC236}">
                <a16:creationId xmlns:a16="http://schemas.microsoft.com/office/drawing/2014/main" id="{30982FCC-0CCA-4275-810D-FFD2A785BB1C}"/>
              </a:ext>
            </a:extLst>
          </p:cNvPr>
          <p:cNvSpPr/>
          <p:nvPr/>
        </p:nvSpPr>
        <p:spPr>
          <a:xfrm>
            <a:off x="3496922" y="2604859"/>
            <a:ext cx="2613322" cy="1676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Data Structure</a:t>
            </a:r>
            <a:endParaRPr lang="en-IN" sz="3200" dirty="0"/>
          </a:p>
        </p:txBody>
      </p:sp>
      <p:sp>
        <p:nvSpPr>
          <p:cNvPr id="18" name="Oval 17">
            <a:extLst>
              <a:ext uri="{FF2B5EF4-FFF2-40B4-BE49-F238E27FC236}">
                <a16:creationId xmlns:a16="http://schemas.microsoft.com/office/drawing/2014/main" id="{5420A6A2-BAFD-4EC2-9430-DDDEA2AE1E6D}"/>
              </a:ext>
            </a:extLst>
          </p:cNvPr>
          <p:cNvSpPr/>
          <p:nvPr/>
        </p:nvSpPr>
        <p:spPr>
          <a:xfrm>
            <a:off x="6194301" y="3644164"/>
            <a:ext cx="2971800" cy="1676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dirty="0">
                <a:solidFill>
                  <a:schemeClr val="tx1"/>
                </a:solidFill>
              </a:rPr>
              <a:t>Simple Graph Algorithms</a:t>
            </a:r>
          </a:p>
        </p:txBody>
      </p:sp>
      <p:sp>
        <p:nvSpPr>
          <p:cNvPr id="20" name="Oval 19">
            <a:extLst>
              <a:ext uri="{FF2B5EF4-FFF2-40B4-BE49-F238E27FC236}">
                <a16:creationId xmlns:a16="http://schemas.microsoft.com/office/drawing/2014/main" id="{ED34326C-CF49-4FEF-8AF8-38F676958473}"/>
              </a:ext>
            </a:extLst>
          </p:cNvPr>
          <p:cNvSpPr/>
          <p:nvPr/>
        </p:nvSpPr>
        <p:spPr>
          <a:xfrm>
            <a:off x="353129" y="3162300"/>
            <a:ext cx="2770976" cy="1676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dirty="0">
                <a:solidFill>
                  <a:schemeClr val="tx1"/>
                </a:solidFill>
              </a:rPr>
              <a:t>Logic or Algebra</a:t>
            </a:r>
          </a:p>
        </p:txBody>
      </p:sp>
      <p:sp>
        <p:nvSpPr>
          <p:cNvPr id="15" name="Footer Placeholder 12">
            <a:extLst>
              <a:ext uri="{FF2B5EF4-FFF2-40B4-BE49-F238E27FC236}">
                <a16:creationId xmlns:a16="http://schemas.microsoft.com/office/drawing/2014/main" id="{F746954D-662C-427F-93CD-F5A873E5AD0D}"/>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7" name="Picture 16">
            <a:extLst>
              <a:ext uri="{FF2B5EF4-FFF2-40B4-BE49-F238E27FC236}">
                <a16:creationId xmlns:a16="http://schemas.microsoft.com/office/drawing/2014/main" id="{F3E29F72-DA24-493B-BFA9-A161CAA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61A68B07-B636-41ED-8169-3F73DFD471A1}"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a:lnSpc>
                <a:spcPct val="150000"/>
              </a:lnSpc>
              <a:buFont typeface="Wingdings" panose="05000000000000000000" pitchFamily="2" charset="2"/>
              <a:buChar char="Ø"/>
            </a:pPr>
            <a:r>
              <a:rPr lang="en-US" dirty="0"/>
              <a:t>Give the Follow set for the non-terminal E in the grammar.</a:t>
            </a:r>
            <a:endParaRPr lang="en-IN" dirty="0"/>
          </a:p>
          <a:p>
            <a:pPr marL="0" indent="0">
              <a:lnSpc>
                <a:spcPct val="150000"/>
              </a:lnSpc>
              <a:buNone/>
            </a:pPr>
            <a:r>
              <a:rPr lang="en-US" dirty="0"/>
              <a:t>E’ → E</a:t>
            </a:r>
            <a:endParaRPr lang="en-IN" dirty="0"/>
          </a:p>
          <a:p>
            <a:pPr marL="0" indent="0">
              <a:lnSpc>
                <a:spcPct val="150000"/>
              </a:lnSpc>
              <a:buNone/>
            </a:pPr>
            <a:r>
              <a:rPr lang="en-US" dirty="0"/>
              <a:t>E → num</a:t>
            </a:r>
            <a:endParaRPr lang="en-IN" dirty="0"/>
          </a:p>
          <a:p>
            <a:pPr marL="0" indent="0">
              <a:lnSpc>
                <a:spcPct val="150000"/>
              </a:lnSpc>
              <a:buNone/>
            </a:pPr>
            <a:r>
              <a:rPr lang="en-US" dirty="0"/>
              <a:t>E → (+A)</a:t>
            </a:r>
            <a:endParaRPr lang="en-IN" dirty="0"/>
          </a:p>
          <a:p>
            <a:pPr marL="0" indent="0">
              <a:lnSpc>
                <a:spcPct val="150000"/>
              </a:lnSpc>
              <a:buNone/>
            </a:pPr>
            <a:r>
              <a:rPr lang="en-US" dirty="0"/>
              <a:t>A → AA</a:t>
            </a:r>
            <a:endParaRPr lang="en-IN" dirty="0"/>
          </a:p>
          <a:p>
            <a:pPr marL="0" indent="0">
              <a:lnSpc>
                <a:spcPct val="150000"/>
              </a:lnSpc>
              <a:buNone/>
            </a:pPr>
            <a:r>
              <a:rPr lang="en-US" dirty="0"/>
              <a:t>A → E</a:t>
            </a:r>
            <a:endParaRPr lang="en-IN" dirty="0"/>
          </a:p>
          <a:p>
            <a:pPr lvl="0">
              <a:lnSpc>
                <a:spcPct val="150000"/>
              </a:lnSpc>
              <a:buFont typeface="+mj-lt"/>
              <a:buAutoNum type="alphaLcParenR"/>
            </a:pPr>
            <a:r>
              <a:rPr lang="en-US" dirty="0"/>
              <a:t>{num, (,)}</a:t>
            </a:r>
            <a:endParaRPr lang="en-IN" dirty="0"/>
          </a:p>
          <a:p>
            <a:pPr lvl="0">
              <a:lnSpc>
                <a:spcPct val="150000"/>
              </a:lnSpc>
              <a:buFont typeface="+mj-lt"/>
              <a:buAutoNum type="alphaLcParenR"/>
            </a:pPr>
            <a:r>
              <a:rPr lang="en-US" dirty="0"/>
              <a:t>{(,) , num, $}</a:t>
            </a:r>
            <a:endParaRPr lang="en-IN" dirty="0"/>
          </a:p>
          <a:p>
            <a:pPr lvl="0">
              <a:lnSpc>
                <a:spcPct val="150000"/>
              </a:lnSpc>
              <a:buFont typeface="+mj-lt"/>
              <a:buAutoNum type="alphaLcParenR"/>
            </a:pPr>
            <a:r>
              <a:rPr lang="en-US" dirty="0"/>
              <a:t>{(, num, $}</a:t>
            </a:r>
            <a:endParaRPr lang="en-IN" dirty="0"/>
          </a:p>
          <a:p>
            <a:pPr lvl="0">
              <a:lnSpc>
                <a:spcPct val="150000"/>
              </a:lnSpc>
              <a:buFont typeface="+mj-lt"/>
              <a:buAutoNum type="alphaLcParenR"/>
            </a:pPr>
            <a:r>
              <a:rPr lang="en-US" dirty="0"/>
              <a:t>{), num, $}</a:t>
            </a:r>
            <a:endParaRPr lang="en-IN" dirty="0"/>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F58F058A-6478-45B5-AFF9-10F93C5C6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3194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2AA2A2B4-5F40-4A05-90A0-FE3E6E285A38}"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7301261" cy="5188349"/>
          </a:xfrm>
        </p:spPr>
        <p:txBody>
          <a:bodyPr>
            <a:noAutofit/>
          </a:bodyPr>
          <a:lstStyle/>
          <a:p>
            <a:pPr marR="152400">
              <a:spcBef>
                <a:spcPts val="0"/>
              </a:spcBef>
              <a:spcAft>
                <a:spcPts val="1000"/>
              </a:spcAft>
              <a:buFont typeface="Wingdings" panose="05000000000000000000" pitchFamily="2" charset="2"/>
              <a:buChar char="Ø"/>
            </a:pPr>
            <a:r>
              <a:rPr lang="en-US" dirty="0">
                <a:latin typeface="+mj-lt"/>
              </a:rPr>
              <a:t>Eliminate left recursion from the following grammar:</a:t>
            </a:r>
            <a:endParaRPr lang="en-IN" dirty="0">
              <a:latin typeface="+mj-lt"/>
            </a:endParaRPr>
          </a:p>
          <a:p>
            <a:pPr marL="0" marR="152400" indent="0">
              <a:spcBef>
                <a:spcPts val="0"/>
              </a:spcBef>
              <a:spcAft>
                <a:spcPts val="1000"/>
              </a:spcAft>
              <a:buNone/>
            </a:pPr>
            <a:r>
              <a:rPr lang="en-US" dirty="0">
                <a:latin typeface="+mj-lt"/>
              </a:rPr>
              <a:t>	A → Bd | </a:t>
            </a:r>
            <a:r>
              <a:rPr lang="en-US" dirty="0" err="1">
                <a:latin typeface="+mj-lt"/>
              </a:rPr>
              <a:t>Aff</a:t>
            </a:r>
            <a:r>
              <a:rPr lang="en-US" dirty="0">
                <a:latin typeface="+mj-lt"/>
              </a:rPr>
              <a:t> | CB</a:t>
            </a:r>
            <a:endParaRPr lang="en-IN" dirty="0">
              <a:latin typeface="+mj-lt"/>
            </a:endParaRPr>
          </a:p>
          <a:p>
            <a:pPr marL="0" marR="152400" indent="0">
              <a:spcBef>
                <a:spcPts val="0"/>
              </a:spcBef>
              <a:spcAft>
                <a:spcPts val="1000"/>
              </a:spcAft>
              <a:buNone/>
            </a:pPr>
            <a:r>
              <a:rPr lang="en-US" dirty="0">
                <a:latin typeface="+mj-lt"/>
              </a:rPr>
              <a:t>	B → Bd | Bf | df</a:t>
            </a:r>
            <a:endParaRPr lang="en-IN" dirty="0">
              <a:latin typeface="+mj-lt"/>
            </a:endParaRPr>
          </a:p>
          <a:p>
            <a:pPr marL="0" marR="152400" indent="0">
              <a:spcBef>
                <a:spcPts val="0"/>
              </a:spcBef>
              <a:spcAft>
                <a:spcPts val="1000"/>
              </a:spcAft>
              <a:buNone/>
            </a:pPr>
            <a:r>
              <a:rPr lang="en-US" dirty="0">
                <a:latin typeface="+mj-lt"/>
              </a:rPr>
              <a:t>	C → h | g</a:t>
            </a:r>
            <a:endParaRPr lang="en-IN" dirty="0">
              <a:latin typeface="+mj-lt"/>
            </a:endParaRPr>
          </a:p>
          <a:p>
            <a:pPr marL="0" marR="304800" lvl="0" indent="0">
              <a:spcBef>
                <a:spcPts val="0"/>
              </a:spcBef>
              <a:spcAft>
                <a:spcPts val="1000"/>
              </a:spcAft>
              <a:buNone/>
            </a:pPr>
            <a:r>
              <a:rPr lang="en-US" dirty="0">
                <a:latin typeface="+mj-lt"/>
              </a:rPr>
              <a:t>a.      A → Bd AI | CB AI</a:t>
            </a:r>
            <a:endParaRPr lang="en-IN" dirty="0">
              <a:latin typeface="+mj-lt"/>
            </a:endParaRPr>
          </a:p>
          <a:p>
            <a:pPr marL="0" marR="152400" indent="0">
              <a:spcBef>
                <a:spcPts val="0"/>
              </a:spcBef>
              <a:spcAft>
                <a:spcPts val="1000"/>
              </a:spcAft>
              <a:buNone/>
            </a:pPr>
            <a:r>
              <a:rPr lang="en-US" dirty="0">
                <a:latin typeface="+mj-lt"/>
              </a:rPr>
              <a:t>               A1 → ff AI | ε</a:t>
            </a:r>
            <a:endParaRPr lang="en-IN" dirty="0">
              <a:latin typeface="+mj-lt"/>
            </a:endParaRPr>
          </a:p>
          <a:p>
            <a:pPr marL="0" marR="152400" indent="0">
              <a:spcBef>
                <a:spcPts val="0"/>
              </a:spcBef>
              <a:spcAft>
                <a:spcPts val="1000"/>
              </a:spcAft>
              <a:buNone/>
            </a:pPr>
            <a:r>
              <a:rPr lang="en-US" dirty="0">
                <a:latin typeface="+mj-lt"/>
              </a:rPr>
              <a:t>               B → df BI</a:t>
            </a:r>
            <a:endParaRPr lang="en-IN" dirty="0">
              <a:latin typeface="+mj-lt"/>
            </a:endParaRPr>
          </a:p>
          <a:p>
            <a:pPr marL="0" marR="152400" indent="0">
              <a:spcBef>
                <a:spcPts val="0"/>
              </a:spcBef>
              <a:spcAft>
                <a:spcPts val="1000"/>
              </a:spcAft>
              <a:buNone/>
            </a:pPr>
            <a:r>
              <a:rPr lang="en-US" dirty="0">
                <a:latin typeface="+mj-lt"/>
              </a:rPr>
              <a:t>               B1 → d BI | </a:t>
            </a:r>
            <a:r>
              <a:rPr lang="en-US" dirty="0" err="1">
                <a:latin typeface="+mj-lt"/>
              </a:rPr>
              <a:t>fBI</a:t>
            </a:r>
            <a:r>
              <a:rPr lang="en-US" dirty="0">
                <a:latin typeface="+mj-lt"/>
              </a:rPr>
              <a:t> | ε</a:t>
            </a:r>
            <a:endParaRPr lang="en-IN" dirty="0">
              <a:latin typeface="+mj-lt"/>
            </a:endParaRPr>
          </a:p>
          <a:p>
            <a:pPr marL="0" marR="152400" indent="0">
              <a:spcBef>
                <a:spcPts val="0"/>
              </a:spcBef>
              <a:spcAft>
                <a:spcPts val="1000"/>
              </a:spcAft>
              <a:buNone/>
            </a:pPr>
            <a:r>
              <a:rPr lang="en-US" dirty="0">
                <a:latin typeface="+mj-lt"/>
              </a:rPr>
              <a:t>               C → h | g</a:t>
            </a:r>
            <a:endParaRPr lang="en-IN" dirty="0">
              <a:latin typeface="+mj-lt"/>
            </a:endParaRPr>
          </a:p>
          <a:p>
            <a:pPr marL="0" marR="304800" lvl="0" indent="0">
              <a:spcBef>
                <a:spcPts val="0"/>
              </a:spcBef>
              <a:spcAft>
                <a:spcPts val="1000"/>
              </a:spcAft>
              <a:buNone/>
            </a:pPr>
            <a:r>
              <a:rPr lang="en-US" dirty="0">
                <a:latin typeface="+mj-lt"/>
              </a:rPr>
              <a:t>b.    A → Bd AI | CB AI</a:t>
            </a:r>
            <a:endParaRPr lang="en-IN" dirty="0">
              <a:latin typeface="+mj-lt"/>
            </a:endParaRPr>
          </a:p>
          <a:p>
            <a:pPr marL="0" marR="152400" indent="0">
              <a:spcBef>
                <a:spcPts val="0"/>
              </a:spcBef>
              <a:spcAft>
                <a:spcPts val="1000"/>
              </a:spcAft>
              <a:buNone/>
            </a:pPr>
            <a:r>
              <a:rPr lang="en-US" dirty="0">
                <a:latin typeface="+mj-lt"/>
              </a:rPr>
              <a:t>               A → ff AI | ε</a:t>
            </a:r>
            <a:endParaRPr lang="en-IN" dirty="0">
              <a:latin typeface="+mj-lt"/>
            </a:endParaRPr>
          </a:p>
          <a:p>
            <a:pPr marL="0" marR="152400" indent="0">
              <a:spcBef>
                <a:spcPts val="0"/>
              </a:spcBef>
              <a:spcAft>
                <a:spcPts val="1000"/>
              </a:spcAft>
              <a:buNone/>
            </a:pPr>
            <a:r>
              <a:rPr lang="en-US" dirty="0">
                <a:latin typeface="+mj-lt"/>
              </a:rPr>
              <a:t>               B → df BI</a:t>
            </a:r>
            <a:endParaRPr lang="en-IN" dirty="0">
              <a:latin typeface="+mj-lt"/>
            </a:endParaRPr>
          </a:p>
          <a:p>
            <a:pPr marL="0" marR="152400" indent="0">
              <a:spcBef>
                <a:spcPts val="0"/>
              </a:spcBef>
              <a:spcAft>
                <a:spcPts val="1000"/>
              </a:spcAft>
              <a:buNone/>
            </a:pPr>
            <a:r>
              <a:rPr lang="en-US" dirty="0">
                <a:latin typeface="+mj-lt"/>
              </a:rPr>
              <a:t>               BI → d BI | </a:t>
            </a:r>
            <a:r>
              <a:rPr lang="en-US" dirty="0" err="1">
                <a:latin typeface="+mj-lt"/>
              </a:rPr>
              <a:t>fBI</a:t>
            </a:r>
            <a:r>
              <a:rPr lang="en-US" dirty="0">
                <a:latin typeface="+mj-lt"/>
              </a:rPr>
              <a:t> | ε</a:t>
            </a:r>
            <a:endParaRPr lang="en-IN" dirty="0">
              <a:latin typeface="+mj-lt"/>
            </a:endParaRPr>
          </a:p>
          <a:p>
            <a:pPr marL="0" marR="152400" indent="0">
              <a:spcBef>
                <a:spcPts val="0"/>
              </a:spcBef>
              <a:spcAft>
                <a:spcPts val="1000"/>
              </a:spcAft>
              <a:buNone/>
            </a:pPr>
            <a:r>
              <a:rPr lang="en-US" dirty="0">
                <a:latin typeface="+mj-lt"/>
              </a:rPr>
              <a:t>               C → h | g</a:t>
            </a:r>
            <a:endParaRPr lang="en-IN" dirty="0">
              <a:latin typeface="+mj-lt"/>
            </a:endParaRPr>
          </a:p>
          <a:p>
            <a:pPr marL="0" marR="152400" indent="0">
              <a:spcBef>
                <a:spcPts val="0"/>
              </a:spcBef>
              <a:spcAft>
                <a:spcPts val="1000"/>
              </a:spcAft>
              <a:buNone/>
            </a:pPr>
            <a:r>
              <a:rPr lang="en-US" dirty="0">
                <a:latin typeface="+mj-lt"/>
              </a:rPr>
              <a:t> </a:t>
            </a:r>
            <a:endParaRPr lang="en-IN" dirty="0">
              <a:latin typeface="+mj-lt"/>
              <a:ea typeface="Calibri" panose="020F0502020204030204" pitchFamily="34" charset="0"/>
            </a:endParaRPr>
          </a:p>
          <a:p>
            <a:pPr marL="0" indent="0">
              <a:spcBef>
                <a:spcPts val="0"/>
              </a:spcBef>
              <a:buNone/>
            </a:pPr>
            <a:endParaRPr lang="en-IN" dirty="0">
              <a:latin typeface="+mj-lt"/>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10" name="Content Placeholder 4">
            <a:extLst>
              <a:ext uri="{FF2B5EF4-FFF2-40B4-BE49-F238E27FC236}">
                <a16:creationId xmlns:a16="http://schemas.microsoft.com/office/drawing/2014/main" id="{F5DDF238-72F7-4271-976F-B0BA61B79294}"/>
              </a:ext>
            </a:extLst>
          </p:cNvPr>
          <p:cNvSpPr txBox="1">
            <a:spLocks/>
          </p:cNvSpPr>
          <p:nvPr/>
        </p:nvSpPr>
        <p:spPr>
          <a:xfrm>
            <a:off x="4959319" y="2362200"/>
            <a:ext cx="3719861" cy="32623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152400" indent="0">
              <a:spcBef>
                <a:spcPts val="0"/>
              </a:spcBef>
              <a:spcAft>
                <a:spcPts val="1000"/>
              </a:spcAft>
              <a:buFont typeface="Arial" pitchFamily="34" charset="0"/>
              <a:buNone/>
            </a:pPr>
            <a:r>
              <a:rPr lang="en-US" dirty="0">
                <a:latin typeface="+mj-lt"/>
              </a:rPr>
              <a:t>c. A → Bd AI | CB AI</a:t>
            </a:r>
            <a:endParaRPr lang="en-IN" dirty="0">
              <a:latin typeface="+mj-lt"/>
            </a:endParaRPr>
          </a:p>
          <a:p>
            <a:pPr marL="0" marR="152400" indent="0">
              <a:spcBef>
                <a:spcPts val="0"/>
              </a:spcBef>
              <a:spcAft>
                <a:spcPts val="1000"/>
              </a:spcAft>
              <a:buFont typeface="Arial" pitchFamily="34" charset="0"/>
              <a:buNone/>
            </a:pPr>
            <a:r>
              <a:rPr lang="en-US" dirty="0">
                <a:latin typeface="+mj-lt"/>
              </a:rPr>
              <a:t>            AI → ff AI</a:t>
            </a:r>
            <a:endParaRPr lang="en-IN" dirty="0">
              <a:latin typeface="+mj-lt"/>
            </a:endParaRPr>
          </a:p>
          <a:p>
            <a:pPr marL="0" marR="152400" indent="0">
              <a:spcBef>
                <a:spcPts val="0"/>
              </a:spcBef>
              <a:spcAft>
                <a:spcPts val="1000"/>
              </a:spcAft>
              <a:buFont typeface="Arial" pitchFamily="34" charset="0"/>
              <a:buNone/>
            </a:pPr>
            <a:r>
              <a:rPr lang="en-US" dirty="0">
                <a:latin typeface="+mj-lt"/>
              </a:rPr>
              <a:t>            B → df BI</a:t>
            </a:r>
            <a:endParaRPr lang="en-IN" dirty="0">
              <a:latin typeface="+mj-lt"/>
            </a:endParaRPr>
          </a:p>
          <a:p>
            <a:pPr marL="0" marR="152400" indent="0">
              <a:spcBef>
                <a:spcPts val="0"/>
              </a:spcBef>
              <a:spcAft>
                <a:spcPts val="1000"/>
              </a:spcAft>
              <a:buFont typeface="Arial" pitchFamily="34" charset="0"/>
              <a:buNone/>
            </a:pPr>
            <a:r>
              <a:rPr lang="en-US" dirty="0">
                <a:latin typeface="+mj-lt"/>
              </a:rPr>
              <a:t>             BI → d BI | </a:t>
            </a:r>
            <a:r>
              <a:rPr lang="en-US" dirty="0" err="1">
                <a:latin typeface="+mj-lt"/>
              </a:rPr>
              <a:t>fBI</a:t>
            </a:r>
            <a:endParaRPr lang="en-IN" dirty="0">
              <a:latin typeface="+mj-lt"/>
            </a:endParaRPr>
          </a:p>
          <a:p>
            <a:pPr marL="0" marR="152400" indent="0">
              <a:spcBef>
                <a:spcPts val="0"/>
              </a:spcBef>
              <a:spcAft>
                <a:spcPts val="1000"/>
              </a:spcAft>
              <a:buFont typeface="Arial" pitchFamily="34" charset="0"/>
              <a:buNone/>
            </a:pPr>
            <a:r>
              <a:rPr lang="en-US" dirty="0">
                <a:latin typeface="+mj-lt"/>
              </a:rPr>
              <a:t>             C → h | g</a:t>
            </a:r>
            <a:endParaRPr lang="en-IN" dirty="0">
              <a:latin typeface="+mj-lt"/>
            </a:endParaRPr>
          </a:p>
          <a:p>
            <a:pPr marL="0" marR="304800" indent="0">
              <a:spcBef>
                <a:spcPts val="0"/>
              </a:spcBef>
              <a:spcAft>
                <a:spcPts val="1000"/>
              </a:spcAft>
              <a:buFont typeface="Arial" pitchFamily="34" charset="0"/>
              <a:buNone/>
            </a:pPr>
            <a:r>
              <a:rPr lang="en-US" dirty="0">
                <a:latin typeface="+mj-lt"/>
              </a:rPr>
              <a:t> d. A → Bd AI | CB</a:t>
            </a:r>
            <a:endParaRPr lang="en-IN" dirty="0">
              <a:latin typeface="+mj-lt"/>
            </a:endParaRPr>
          </a:p>
          <a:p>
            <a:pPr marL="0" marR="152400" indent="0">
              <a:spcBef>
                <a:spcPts val="0"/>
              </a:spcBef>
              <a:spcAft>
                <a:spcPts val="1000"/>
              </a:spcAft>
              <a:buFont typeface="Arial" pitchFamily="34" charset="0"/>
              <a:buNone/>
            </a:pPr>
            <a:r>
              <a:rPr lang="en-US" dirty="0">
                <a:latin typeface="+mj-lt"/>
              </a:rPr>
              <a:t>            AI → ff AI | ε</a:t>
            </a:r>
            <a:endParaRPr lang="en-IN" dirty="0">
              <a:latin typeface="+mj-lt"/>
            </a:endParaRPr>
          </a:p>
          <a:p>
            <a:pPr marL="0" marR="152400" indent="0">
              <a:spcBef>
                <a:spcPts val="0"/>
              </a:spcBef>
              <a:spcAft>
                <a:spcPts val="1000"/>
              </a:spcAft>
              <a:buFont typeface="Arial" pitchFamily="34" charset="0"/>
              <a:buNone/>
            </a:pPr>
            <a:r>
              <a:rPr lang="en-US" dirty="0">
                <a:latin typeface="+mj-lt"/>
              </a:rPr>
              <a:t>             B → df BI</a:t>
            </a:r>
            <a:endParaRPr lang="en-IN" dirty="0">
              <a:latin typeface="+mj-lt"/>
            </a:endParaRPr>
          </a:p>
          <a:p>
            <a:pPr marL="0" marR="152400" indent="0">
              <a:spcBef>
                <a:spcPts val="0"/>
              </a:spcBef>
              <a:spcAft>
                <a:spcPts val="1000"/>
              </a:spcAft>
              <a:buFont typeface="Arial" pitchFamily="34" charset="0"/>
              <a:buNone/>
            </a:pPr>
            <a:r>
              <a:rPr lang="en-US" dirty="0">
                <a:latin typeface="+mj-lt"/>
              </a:rPr>
              <a:t>             BI → d BI | </a:t>
            </a:r>
            <a:r>
              <a:rPr lang="en-US" dirty="0" err="1">
                <a:latin typeface="+mj-lt"/>
              </a:rPr>
              <a:t>fB</a:t>
            </a:r>
            <a:r>
              <a:rPr lang="en-US" dirty="0">
                <a:latin typeface="+mj-lt"/>
              </a:rPr>
              <a:t> I | ε</a:t>
            </a:r>
            <a:endParaRPr lang="en-IN" dirty="0">
              <a:latin typeface="+mj-lt"/>
            </a:endParaRPr>
          </a:p>
          <a:p>
            <a:pPr marL="0" marR="152400" indent="0">
              <a:spcBef>
                <a:spcPts val="0"/>
              </a:spcBef>
              <a:spcAft>
                <a:spcPts val="1000"/>
              </a:spcAft>
              <a:buFont typeface="Arial" pitchFamily="34" charset="0"/>
              <a:buNone/>
            </a:pPr>
            <a:r>
              <a:rPr lang="en-US" dirty="0">
                <a:latin typeface="+mj-lt"/>
              </a:rPr>
              <a:t>             C → h | g</a:t>
            </a:r>
            <a:endParaRPr lang="en-IN" dirty="0">
              <a:latin typeface="+mj-lt"/>
            </a:endParaRPr>
          </a:p>
          <a:p>
            <a:pPr marL="0" marR="152400" indent="0">
              <a:spcBef>
                <a:spcPts val="0"/>
              </a:spcBef>
              <a:spcAft>
                <a:spcPts val="1000"/>
              </a:spcAft>
              <a:buFont typeface="Arial" pitchFamily="34" charset="0"/>
              <a:buNone/>
            </a:pPr>
            <a:r>
              <a:rPr lang="en-US" dirty="0">
                <a:latin typeface="+mj-lt"/>
              </a:rPr>
              <a:t> </a:t>
            </a:r>
            <a:endParaRPr lang="en-IN" dirty="0">
              <a:latin typeface="+mj-lt"/>
              <a:ea typeface="Calibri" panose="020F0502020204030204" pitchFamily="34" charset="0"/>
            </a:endParaRPr>
          </a:p>
          <a:p>
            <a:pPr marL="0" indent="0">
              <a:spcBef>
                <a:spcPts val="0"/>
              </a:spcBef>
              <a:buFont typeface="Arial" pitchFamily="34" charset="0"/>
              <a:buNone/>
            </a:pPr>
            <a:endParaRPr lang="en-IN" dirty="0">
              <a:latin typeface="+mj-lt"/>
            </a:endParaRPr>
          </a:p>
        </p:txBody>
      </p:sp>
      <p:pic>
        <p:nvPicPr>
          <p:cNvPr id="11" name="Picture 10">
            <a:extLst>
              <a:ext uri="{FF2B5EF4-FFF2-40B4-BE49-F238E27FC236}">
                <a16:creationId xmlns:a16="http://schemas.microsoft.com/office/drawing/2014/main" id="{99B778D1-B243-4EF1-B6C0-59AC6588A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2231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additive="base">
                                        <p:cTn id="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0">
                                            <p:txEl>
                                              <p:pRg st="0" end="0"/>
                                            </p:txEl>
                                          </p:spTgt>
                                        </p:tgtEl>
                                        <p:attrNameLst>
                                          <p:attrName>style.visibility</p:attrName>
                                        </p:attrNameLst>
                                      </p:cBhvr>
                                      <p:to>
                                        <p:strVal val="visible"/>
                                      </p:to>
                                    </p:set>
                                    <p:anim calcmode="lin" valueType="num">
                                      <p:cBhvr additive="base">
                                        <p:cTn id="9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
                                            <p:txEl>
                                              <p:pRg st="1" end="1"/>
                                            </p:txEl>
                                          </p:spTgt>
                                        </p:tgtEl>
                                        <p:attrNameLst>
                                          <p:attrName>style.visibility</p:attrName>
                                        </p:attrNameLst>
                                      </p:cBhvr>
                                      <p:to>
                                        <p:strVal val="visible"/>
                                      </p:to>
                                    </p:set>
                                    <p:anim calcmode="lin" valueType="num">
                                      <p:cBhvr additive="base">
                                        <p:cTn id="10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0">
                                            <p:txEl>
                                              <p:pRg st="2" end="2"/>
                                            </p:txEl>
                                          </p:spTgt>
                                        </p:tgtEl>
                                        <p:attrNameLst>
                                          <p:attrName>style.visibility</p:attrName>
                                        </p:attrNameLst>
                                      </p:cBhvr>
                                      <p:to>
                                        <p:strVal val="visible"/>
                                      </p:to>
                                    </p:set>
                                    <p:anim calcmode="lin" valueType="num">
                                      <p:cBhvr additive="base">
                                        <p:cTn id="10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0">
                                            <p:txEl>
                                              <p:pRg st="3" end="3"/>
                                            </p:txEl>
                                          </p:spTgt>
                                        </p:tgtEl>
                                        <p:attrNameLst>
                                          <p:attrName>style.visibility</p:attrName>
                                        </p:attrNameLst>
                                      </p:cBhvr>
                                      <p:to>
                                        <p:strVal val="visible"/>
                                      </p:to>
                                    </p:set>
                                    <p:anim calcmode="lin" valueType="num">
                                      <p:cBhvr additive="base">
                                        <p:cTn id="11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0">
                                            <p:txEl>
                                              <p:pRg st="4" end="4"/>
                                            </p:txEl>
                                          </p:spTgt>
                                        </p:tgtEl>
                                        <p:attrNameLst>
                                          <p:attrName>style.visibility</p:attrName>
                                        </p:attrNameLst>
                                      </p:cBhvr>
                                      <p:to>
                                        <p:strVal val="visible"/>
                                      </p:to>
                                    </p:set>
                                    <p:anim calcmode="lin" valueType="num">
                                      <p:cBhvr additive="base">
                                        <p:cTn id="12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0">
                                            <p:txEl>
                                              <p:pRg st="5" end="5"/>
                                            </p:txEl>
                                          </p:spTgt>
                                        </p:tgtEl>
                                        <p:attrNameLst>
                                          <p:attrName>style.visibility</p:attrName>
                                        </p:attrNameLst>
                                      </p:cBhvr>
                                      <p:to>
                                        <p:strVal val="visible"/>
                                      </p:to>
                                    </p:set>
                                    <p:anim calcmode="lin" valueType="num">
                                      <p:cBhvr additive="base">
                                        <p:cTn id="12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0">
                                            <p:txEl>
                                              <p:pRg st="6" end="6"/>
                                            </p:txEl>
                                          </p:spTgt>
                                        </p:tgtEl>
                                        <p:attrNameLst>
                                          <p:attrName>style.visibility</p:attrName>
                                        </p:attrNameLst>
                                      </p:cBhvr>
                                      <p:to>
                                        <p:strVal val="visible"/>
                                      </p:to>
                                    </p:set>
                                    <p:anim calcmode="lin" valueType="num">
                                      <p:cBhvr additive="base">
                                        <p:cTn id="13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10">
                                            <p:txEl>
                                              <p:pRg st="7" end="7"/>
                                            </p:txEl>
                                          </p:spTgt>
                                        </p:tgtEl>
                                        <p:attrNameLst>
                                          <p:attrName>style.visibility</p:attrName>
                                        </p:attrNameLst>
                                      </p:cBhvr>
                                      <p:to>
                                        <p:strVal val="visible"/>
                                      </p:to>
                                    </p:set>
                                    <p:anim calcmode="lin" valueType="num">
                                      <p:cBhvr additive="base">
                                        <p:cTn id="139"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0">
                                            <p:txEl>
                                              <p:pRg st="8" end="8"/>
                                            </p:txEl>
                                          </p:spTgt>
                                        </p:tgtEl>
                                        <p:attrNameLst>
                                          <p:attrName>style.visibility</p:attrName>
                                        </p:attrNameLst>
                                      </p:cBhvr>
                                      <p:to>
                                        <p:strVal val="visible"/>
                                      </p:to>
                                    </p:set>
                                    <p:anim calcmode="lin" valueType="num">
                                      <p:cBhvr additive="base">
                                        <p:cTn id="14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10">
                                            <p:txEl>
                                              <p:pRg st="9" end="9"/>
                                            </p:txEl>
                                          </p:spTgt>
                                        </p:tgtEl>
                                        <p:attrNameLst>
                                          <p:attrName>style.visibility</p:attrName>
                                        </p:attrNameLst>
                                      </p:cBhvr>
                                      <p:to>
                                        <p:strVal val="visible"/>
                                      </p:to>
                                    </p:set>
                                    <p:anim calcmode="lin" valueType="num">
                                      <p:cBhvr additive="base">
                                        <p:cTn id="15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10">
                                            <p:txEl>
                                              <p:pRg st="10" end="10"/>
                                            </p:txEl>
                                          </p:spTgt>
                                        </p:tgtEl>
                                        <p:attrNameLst>
                                          <p:attrName>style.visibility</p:attrName>
                                        </p:attrNameLst>
                                      </p:cBhvr>
                                      <p:to>
                                        <p:strVal val="visible"/>
                                      </p:to>
                                    </p:set>
                                    <p:anim calcmode="lin" valueType="num">
                                      <p:cBhvr additive="base">
                                        <p:cTn id="157"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B7AE0077-F954-4451-9BA3-9277CF78D385}"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a:buFont typeface="Wingdings" panose="05000000000000000000" pitchFamily="2" charset="2"/>
              <a:buChar char="Ø"/>
            </a:pPr>
            <a:r>
              <a:rPr lang="en-US" dirty="0"/>
              <a:t>Consider the grammar shown below</a:t>
            </a:r>
            <a:endParaRPr lang="en-IN" dirty="0"/>
          </a:p>
          <a:p>
            <a:pPr marL="0" indent="0">
              <a:buNone/>
            </a:pPr>
            <a:r>
              <a:rPr lang="en-US" dirty="0"/>
              <a:t>S → </a:t>
            </a:r>
            <a:r>
              <a:rPr lang="en-US" dirty="0" err="1"/>
              <a:t>iEtSS</a:t>
            </a:r>
            <a:r>
              <a:rPr lang="en-US" dirty="0"/>
              <a:t>’ | a</a:t>
            </a:r>
            <a:endParaRPr lang="en-IN" dirty="0"/>
          </a:p>
          <a:p>
            <a:pPr marL="0" indent="0">
              <a:buNone/>
            </a:pPr>
            <a:r>
              <a:rPr lang="en-US" dirty="0"/>
              <a:t>S’ → </a:t>
            </a:r>
            <a:r>
              <a:rPr lang="en-US" dirty="0" err="1"/>
              <a:t>eS</a:t>
            </a:r>
            <a:r>
              <a:rPr lang="en-US" dirty="0"/>
              <a:t> | ε</a:t>
            </a:r>
            <a:endParaRPr lang="en-IN" dirty="0"/>
          </a:p>
          <a:p>
            <a:pPr marL="0" indent="0">
              <a:buNone/>
            </a:pPr>
            <a:r>
              <a:rPr lang="en-US" dirty="0"/>
              <a:t>E → b</a:t>
            </a:r>
            <a:endParaRPr lang="en-IN" dirty="0"/>
          </a:p>
          <a:p>
            <a:pPr marL="0" indent="0">
              <a:buNone/>
            </a:pPr>
            <a:r>
              <a:rPr lang="en-US" dirty="0"/>
              <a:t>In LL(1) table M of this grammar, the entries M[</a:t>
            </a:r>
            <a:r>
              <a:rPr lang="en-US" dirty="0" err="1"/>
              <a:t>S’,e</a:t>
            </a:r>
            <a:r>
              <a:rPr lang="en-US" dirty="0"/>
              <a:t>] and M[S’, $] are</a:t>
            </a:r>
            <a:endParaRPr lang="en-IN" dirty="0"/>
          </a:p>
          <a:p>
            <a:pPr lvl="0">
              <a:buFont typeface="+mj-lt"/>
              <a:buAutoNum type="alphaLcParenR"/>
            </a:pPr>
            <a:r>
              <a:rPr lang="en-US" dirty="0"/>
              <a:t>S’ → </a:t>
            </a:r>
            <a:r>
              <a:rPr lang="en-US" dirty="0" err="1"/>
              <a:t>eS</a:t>
            </a:r>
            <a:r>
              <a:rPr lang="en-US" dirty="0"/>
              <a:t> , S’ → ε</a:t>
            </a:r>
            <a:endParaRPr lang="en-IN" dirty="0"/>
          </a:p>
          <a:p>
            <a:pPr lvl="0">
              <a:buFont typeface="+mj-lt"/>
              <a:buAutoNum type="alphaLcParenR"/>
            </a:pPr>
            <a:r>
              <a:rPr lang="en-US" dirty="0"/>
              <a:t>S’ → </a:t>
            </a:r>
            <a:r>
              <a:rPr lang="en-US" dirty="0" err="1"/>
              <a:t>eS</a:t>
            </a:r>
            <a:r>
              <a:rPr lang="en-US" dirty="0"/>
              <a:t> ,  {}</a:t>
            </a:r>
            <a:endParaRPr lang="en-IN" dirty="0"/>
          </a:p>
          <a:p>
            <a:pPr lvl="0">
              <a:buFont typeface="+mj-lt"/>
              <a:buAutoNum type="alphaLcParenR"/>
            </a:pPr>
            <a:r>
              <a:rPr lang="en-US" dirty="0"/>
              <a:t>S’ → ε , S’ → ε</a:t>
            </a:r>
            <a:endParaRPr lang="en-IN" dirty="0"/>
          </a:p>
          <a:p>
            <a:pPr lvl="0">
              <a:buFont typeface="+mj-lt"/>
              <a:buAutoNum type="alphaLcParenR"/>
            </a:pPr>
            <a:r>
              <a:rPr lang="en-US" dirty="0"/>
              <a:t>{S’ → </a:t>
            </a:r>
            <a:r>
              <a:rPr lang="en-US" dirty="0" err="1"/>
              <a:t>eS</a:t>
            </a:r>
            <a:r>
              <a:rPr lang="en-US" dirty="0"/>
              <a:t> &amp; S’ → ε} , S’ → ε</a:t>
            </a:r>
            <a:endParaRPr lang="en-IN" dirty="0"/>
          </a:p>
          <a:p>
            <a:pPr>
              <a:buFont typeface="Wingdings" panose="05000000000000000000" pitchFamily="2" charset="2"/>
              <a:buChar char="Ø"/>
            </a:pPr>
            <a:r>
              <a:rPr lang="en-US" dirty="0"/>
              <a:t>Give the Follow of B in the following grammar:</a:t>
            </a:r>
            <a:endParaRPr lang="en-IN" sz="1600" dirty="0"/>
          </a:p>
          <a:p>
            <a:pPr marL="0" indent="0">
              <a:buNone/>
            </a:pPr>
            <a:r>
              <a:rPr lang="en-US" dirty="0"/>
              <a:t>A → B C D</a:t>
            </a:r>
            <a:endParaRPr lang="en-IN" sz="1600" dirty="0"/>
          </a:p>
          <a:p>
            <a:pPr marL="0" indent="0">
              <a:buNone/>
            </a:pPr>
            <a:r>
              <a:rPr lang="en-US" dirty="0"/>
              <a:t>B → w | B x</a:t>
            </a:r>
            <a:endParaRPr lang="en-IN" sz="1600" dirty="0"/>
          </a:p>
          <a:p>
            <a:pPr marL="0" indent="0">
              <a:buNone/>
            </a:pPr>
            <a:r>
              <a:rPr lang="en-US" dirty="0"/>
              <a:t>C → y C z | m</a:t>
            </a:r>
            <a:endParaRPr lang="en-IN" sz="1600" dirty="0"/>
          </a:p>
          <a:p>
            <a:pPr marL="0" indent="0">
              <a:buNone/>
            </a:pPr>
            <a:r>
              <a:rPr lang="en-US" dirty="0"/>
              <a:t>D → D B | a</a:t>
            </a:r>
            <a:endParaRPr lang="en-IN" sz="1600" dirty="0"/>
          </a:p>
          <a:p>
            <a:pPr marL="800100" lvl="1" indent="-342900">
              <a:buFont typeface="+mj-lt"/>
              <a:buAutoNum type="alphaLcParenR"/>
            </a:pPr>
            <a:r>
              <a:rPr lang="en-US" dirty="0"/>
              <a:t>{x, y, m, $}</a:t>
            </a:r>
            <a:endParaRPr lang="en-IN" sz="1600" dirty="0"/>
          </a:p>
          <a:p>
            <a:pPr marL="800100" lvl="1" indent="-342900">
              <a:buFont typeface="+mj-lt"/>
              <a:buAutoNum type="alphaLcParenR"/>
            </a:pPr>
            <a:r>
              <a:rPr lang="en-US" dirty="0"/>
              <a:t>{x, y, w, $}</a:t>
            </a:r>
            <a:endParaRPr lang="en-IN" sz="1600" dirty="0"/>
          </a:p>
          <a:p>
            <a:pPr marL="800100" lvl="1" indent="-342900">
              <a:buFont typeface="+mj-lt"/>
              <a:buAutoNum type="alphaLcParenR"/>
            </a:pPr>
            <a:r>
              <a:rPr lang="en-US" dirty="0"/>
              <a:t>{x, w, m, $}</a:t>
            </a:r>
            <a:endParaRPr lang="en-IN" sz="1600" dirty="0"/>
          </a:p>
          <a:p>
            <a:pPr marL="800100" lvl="1" indent="-342900">
              <a:buFont typeface="+mj-lt"/>
              <a:buAutoNum type="alphaLcParenR"/>
            </a:pPr>
            <a:r>
              <a:rPr lang="en-US" dirty="0"/>
              <a:t>{x, y, m, w, $}</a:t>
            </a:r>
            <a:endParaRPr lang="en-IN" sz="1600" dirty="0"/>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1E70FF38-8521-4309-B812-E8FBD9265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8177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additive="base">
                                        <p:cTn id="7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additive="base">
                                        <p:cTn id="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
                                            <p:txEl>
                                              <p:pRg st="15" end="15"/>
                                            </p:txEl>
                                          </p:spTgt>
                                        </p:tgtEl>
                                        <p:attrNameLst>
                                          <p:attrName>style.visibility</p:attrName>
                                        </p:attrNameLst>
                                      </p:cBhvr>
                                      <p:to>
                                        <p:strVal val="visible"/>
                                      </p:to>
                                    </p:set>
                                    <p:anim calcmode="lin" valueType="num">
                                      <p:cBhvr additive="base">
                                        <p:cTn id="9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xEl>
                                              <p:pRg st="16" end="16"/>
                                            </p:txEl>
                                          </p:spTgt>
                                        </p:tgtEl>
                                        <p:attrNameLst>
                                          <p:attrName>style.visibility</p:attrName>
                                        </p:attrNameLst>
                                      </p:cBhvr>
                                      <p:to>
                                        <p:strVal val="visible"/>
                                      </p:to>
                                    </p:set>
                                    <p:anim calcmode="lin" valueType="num">
                                      <p:cBhvr additive="base">
                                        <p:cTn id="10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5">
                                            <p:txEl>
                                              <p:pRg st="17" end="17"/>
                                            </p:txEl>
                                          </p:spTgt>
                                        </p:tgtEl>
                                        <p:attrNameLst>
                                          <p:attrName>style.visibility</p:attrName>
                                        </p:attrNameLst>
                                      </p:cBhvr>
                                      <p:to>
                                        <p:strVal val="visible"/>
                                      </p:to>
                                    </p:set>
                                    <p:anim calcmode="lin" valueType="num">
                                      <p:cBhvr additive="base">
                                        <p:cTn id="10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92875F02-A5EA-41E5-8A53-1CB3B0B3A1D7}"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a:buFont typeface="Wingdings" panose="05000000000000000000" pitchFamily="2" charset="2"/>
              <a:buChar char="Ø"/>
            </a:pPr>
            <a:r>
              <a:rPr lang="en-US" dirty="0"/>
              <a:t>Using LR(0) items we can construct. </a:t>
            </a:r>
            <a:endParaRPr lang="en-IN" dirty="0"/>
          </a:p>
          <a:p>
            <a:pPr lvl="0">
              <a:buFont typeface="+mj-lt"/>
              <a:buAutoNum type="alphaLcParenR"/>
            </a:pPr>
            <a:r>
              <a:rPr lang="en-US" dirty="0"/>
              <a:t>SLR parsing table </a:t>
            </a:r>
            <a:endParaRPr lang="en-IN" dirty="0"/>
          </a:p>
          <a:p>
            <a:pPr lvl="0">
              <a:buFont typeface="+mj-lt"/>
              <a:buAutoNum type="alphaLcParenR"/>
            </a:pPr>
            <a:r>
              <a:rPr lang="en-US" dirty="0"/>
              <a:t>LALR parsing table </a:t>
            </a:r>
            <a:endParaRPr lang="en-IN" dirty="0"/>
          </a:p>
          <a:p>
            <a:pPr lvl="0">
              <a:buFont typeface="+mj-lt"/>
              <a:buAutoNum type="alphaLcParenR"/>
            </a:pPr>
            <a:r>
              <a:rPr lang="en-US" dirty="0"/>
              <a:t>CALR parsing table</a:t>
            </a:r>
            <a:endParaRPr lang="en-IN" dirty="0"/>
          </a:p>
          <a:p>
            <a:pPr>
              <a:buFont typeface="+mj-lt"/>
              <a:buAutoNum type="alphaLcParenR"/>
            </a:pPr>
            <a:r>
              <a:rPr lang="en-US" dirty="0"/>
              <a:t>None</a:t>
            </a:r>
          </a:p>
          <a:p>
            <a:pPr>
              <a:buFont typeface="Wingdings" panose="05000000000000000000" pitchFamily="2" charset="2"/>
              <a:buChar char="Ø"/>
            </a:pPr>
            <a:r>
              <a:rPr lang="en-US" dirty="0"/>
              <a:t>Which of the following is true?</a:t>
            </a:r>
            <a:endParaRPr lang="en-IN" dirty="0"/>
          </a:p>
          <a:p>
            <a:pPr lvl="0">
              <a:buFont typeface="+mj-lt"/>
              <a:buAutoNum type="alphaLcParenR"/>
            </a:pPr>
            <a:r>
              <a:rPr lang="en-US" dirty="0"/>
              <a:t>every SLR(1) is LR(0) </a:t>
            </a:r>
            <a:endParaRPr lang="en-IN" dirty="0"/>
          </a:p>
          <a:p>
            <a:pPr lvl="0">
              <a:buFont typeface="+mj-lt"/>
              <a:buAutoNum type="alphaLcParenR"/>
            </a:pPr>
            <a:r>
              <a:rPr lang="en-US" dirty="0"/>
              <a:t>every LL(1) is LR(1)</a:t>
            </a:r>
            <a:endParaRPr lang="en-IN" dirty="0"/>
          </a:p>
          <a:p>
            <a:pPr lvl="0">
              <a:buFont typeface="+mj-lt"/>
              <a:buAutoNum type="alphaLcParenR"/>
            </a:pPr>
            <a:r>
              <a:rPr lang="en-US" dirty="0"/>
              <a:t>every LL(1) is SLR(1) </a:t>
            </a:r>
            <a:endParaRPr lang="en-IN" dirty="0"/>
          </a:p>
          <a:p>
            <a:pPr lvl="0">
              <a:buFont typeface="+mj-lt"/>
              <a:buAutoNum type="alphaLcParenR"/>
            </a:pPr>
            <a:r>
              <a:rPr lang="en-US" dirty="0"/>
              <a:t>every LL(1) is LR(0)</a:t>
            </a:r>
            <a:endParaRPr lang="en-IN" dirty="0"/>
          </a:p>
          <a:p>
            <a:pPr>
              <a:buFont typeface="Wingdings" panose="05000000000000000000" pitchFamily="2" charset="2"/>
              <a:buChar char="Ø"/>
            </a:pPr>
            <a:r>
              <a:rPr lang="en-US" dirty="0"/>
              <a:t>If a grammar is SLR(1) then [ ]</a:t>
            </a:r>
            <a:endParaRPr lang="en-IN" dirty="0"/>
          </a:p>
          <a:p>
            <a:pPr lvl="0">
              <a:buFont typeface="+mj-lt"/>
              <a:buAutoNum type="alphaLcParenR"/>
            </a:pPr>
            <a:r>
              <a:rPr lang="en-US" dirty="0"/>
              <a:t>it may have S/R conflict</a:t>
            </a:r>
            <a:endParaRPr lang="en-IN" dirty="0"/>
          </a:p>
          <a:p>
            <a:pPr lvl="0">
              <a:buFont typeface="+mj-lt"/>
              <a:buAutoNum type="alphaLcParenR"/>
            </a:pPr>
            <a:r>
              <a:rPr lang="en-US" dirty="0"/>
              <a:t>It will not have any conflict</a:t>
            </a:r>
            <a:endParaRPr lang="en-IN" dirty="0"/>
          </a:p>
          <a:p>
            <a:pPr lvl="0">
              <a:buFont typeface="+mj-lt"/>
              <a:buAutoNum type="alphaLcParenR"/>
            </a:pPr>
            <a:r>
              <a:rPr lang="en-US" dirty="0"/>
              <a:t>It may have R/R conflict</a:t>
            </a:r>
            <a:endParaRPr lang="en-IN" dirty="0"/>
          </a:p>
          <a:p>
            <a:pPr>
              <a:buFont typeface="+mj-lt"/>
              <a:buAutoNum type="alphaLcParenR"/>
            </a:pPr>
            <a:r>
              <a:rPr lang="en-US" dirty="0"/>
              <a:t>it will not have S/R but may have R/R conflict</a:t>
            </a: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AF009980-FCA5-48E1-A22F-F208BD904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2330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 calcmode="lin" valueType="num">
                                      <p:cBhvr additive="base">
                                        <p:cTn id="67"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0" end="10"/>
                                            </p:txEl>
                                          </p:spTgt>
                                        </p:tgtEl>
                                        <p:attrNameLst>
                                          <p:attrName>style.visibility</p:attrName>
                                        </p:attrNameLst>
                                      </p:cBhvr>
                                      <p:to>
                                        <p:strVal val="visible"/>
                                      </p:to>
                                    </p:set>
                                    <p:anim calcmode="lin" valueType="num">
                                      <p:cBhvr additive="base">
                                        <p:cTn id="7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1" end="11"/>
                                            </p:txEl>
                                          </p:spTgt>
                                        </p:tgtEl>
                                        <p:attrNameLst>
                                          <p:attrName>style.visibility</p:attrName>
                                        </p:attrNameLst>
                                      </p:cBhvr>
                                      <p:to>
                                        <p:strVal val="visible"/>
                                      </p:to>
                                    </p:set>
                                    <p:anim calcmode="lin" valueType="num">
                                      <p:cBhvr additive="base">
                                        <p:cTn id="7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2" end="12"/>
                                            </p:txEl>
                                          </p:spTgt>
                                        </p:tgtEl>
                                        <p:attrNameLst>
                                          <p:attrName>style.visibility</p:attrName>
                                        </p:attrNameLst>
                                      </p:cBhvr>
                                      <p:to>
                                        <p:strVal val="visible"/>
                                      </p:to>
                                    </p:set>
                                    <p:anim calcmode="lin" valueType="num">
                                      <p:cBhvr additive="base">
                                        <p:cTn id="8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3" end="13"/>
                                            </p:txEl>
                                          </p:spTgt>
                                        </p:tgtEl>
                                        <p:attrNameLst>
                                          <p:attrName>style.visibility</p:attrName>
                                        </p:attrNameLst>
                                      </p:cBhvr>
                                      <p:to>
                                        <p:strVal val="visible"/>
                                      </p:to>
                                    </p:set>
                                    <p:anim calcmode="lin" valueType="num">
                                      <p:cBhvr additive="base">
                                        <p:cTn id="9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312CB1A9-56EE-4BE7-B033-44C15B03E0B4}"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7396FE2-B6F4-49BC-BFEE-6D40D24800DB}"/>
              </a:ext>
            </a:extLst>
          </p:cNvPr>
          <p:cNvSpPr>
            <a:spLocks noGrp="1"/>
          </p:cNvSpPr>
          <p:nvPr>
            <p:ph idx="1"/>
          </p:nvPr>
        </p:nvSpPr>
        <p:spPr>
          <a:xfrm>
            <a:off x="699739" y="817163"/>
            <a:ext cx="8229600" cy="5188349"/>
          </a:xfrm>
        </p:spPr>
        <p:txBody>
          <a:bodyPr>
            <a:noAutofit/>
          </a:bodyPr>
          <a:lstStyle/>
          <a:p>
            <a:pPr>
              <a:buFont typeface="Wingdings" panose="05000000000000000000" pitchFamily="2" charset="2"/>
              <a:buChar char="Ø"/>
            </a:pPr>
            <a:r>
              <a:rPr lang="en-US" dirty="0"/>
              <a:t>Consider the grammar S → ( S ) | a. If SLR(1) has n1 states, LR(1) has n2 states, LALR(1) has n3 states, which of the following is true?</a:t>
            </a:r>
            <a:endParaRPr lang="en-IN" dirty="0"/>
          </a:p>
          <a:p>
            <a:pPr lvl="0">
              <a:buFont typeface="+mj-lt"/>
              <a:buAutoNum type="alphaLcParenR"/>
            </a:pPr>
            <a:r>
              <a:rPr lang="en-US" dirty="0"/>
              <a:t>n1&lt;n2&lt;n3</a:t>
            </a:r>
            <a:endParaRPr lang="en-IN" dirty="0"/>
          </a:p>
          <a:p>
            <a:pPr lvl="0">
              <a:buFont typeface="+mj-lt"/>
              <a:buAutoNum type="alphaLcParenR"/>
            </a:pPr>
            <a:r>
              <a:rPr lang="en-US" dirty="0"/>
              <a:t>n1=n3&lt;n2</a:t>
            </a:r>
            <a:endParaRPr lang="en-IN" dirty="0"/>
          </a:p>
          <a:p>
            <a:pPr lvl="0">
              <a:buFont typeface="+mj-lt"/>
              <a:buAutoNum type="alphaLcParenR"/>
            </a:pPr>
            <a:r>
              <a:rPr lang="en-US" dirty="0"/>
              <a:t>n1=n2=n3</a:t>
            </a:r>
            <a:endParaRPr lang="en-IN" dirty="0"/>
          </a:p>
          <a:p>
            <a:pPr lvl="0">
              <a:buFont typeface="+mj-lt"/>
              <a:buAutoNum type="alphaLcParenR"/>
            </a:pPr>
            <a:r>
              <a:rPr lang="en-US" dirty="0"/>
              <a:t>n1&gt;n3&gt;n2</a:t>
            </a:r>
            <a:endParaRPr lang="en-IN" dirty="0"/>
          </a:p>
          <a:p>
            <a:pPr>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CDDAD8D3-B239-4639-B8A1-8AAFC58C1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0952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lnSpc>
                <a:spcPct val="115000"/>
              </a:lnSpc>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 the following grammar                 </a:t>
            </a:r>
          </a:p>
          <a:p>
            <a:pPr marL="0" lv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 | b</a:t>
            </a:r>
          </a:p>
          <a:p>
            <a:pPr marL="0" lvl="0" indent="0">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 |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15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Show that the grammar is ambiguous.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buAutoNum type="arabicPeriod" startAt="2"/>
              <a:tabLst>
                <a:tab pos="3497263"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Find LR(0) Canonical collections.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buAutoNum type="arabicPeriod" startAt="2"/>
              <a:tabLst>
                <a:tab pos="3497263"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Construct the SLR parsing table.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buAutoNum type="arabicPeriod" startAt="2"/>
              <a:tabLst>
                <a:tab pos="3497263" algn="l"/>
              </a:tabLst>
            </a:pPr>
            <a:r>
              <a:rPr lang="en-US" sz="1800" dirty="0">
                <a:effectLst/>
                <a:latin typeface="Times New Roman" panose="02020603050405020304" pitchFamily="18" charset="0"/>
                <a:ea typeface="Calibri" panose="020F0502020204030204" pitchFamily="34" charset="0"/>
              </a:rPr>
              <a:t>Construct CLR  parsing table  of the grammar. </a:t>
            </a:r>
          </a:p>
          <a:p>
            <a:pPr lvl="0">
              <a:lnSpc>
                <a:spcPct val="115000"/>
              </a:lnSpc>
              <a:buAutoNum type="arabicPeriod" startAt="2"/>
              <a:tabLst>
                <a:tab pos="3497263" algn="l"/>
              </a:tabLst>
            </a:pPr>
            <a:r>
              <a:rPr lang="en-US" sz="1800" dirty="0">
                <a:effectLst/>
                <a:latin typeface="Times New Roman" panose="02020603050405020304" pitchFamily="18" charset="0"/>
                <a:ea typeface="Calibri" panose="020F0502020204030204" pitchFamily="34" charset="0"/>
              </a:rPr>
              <a:t>Construct LALR parsing table.</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7867BEF-32AE-4C68-94EC-F2B84B5ADE8F}"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Assignments-1</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8412385F-67FD-431A-8B74-A7D15E4FA584}"/>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9" name="Picture 8">
            <a:extLst>
              <a:ext uri="{FF2B5EF4-FFF2-40B4-BE49-F238E27FC236}">
                <a16:creationId xmlns:a16="http://schemas.microsoft.com/office/drawing/2014/main" id="{0500818F-DF31-4134-9058-A8435C6F5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799"/>
            <a:ext cx="8763000" cy="5213350"/>
          </a:xfrm>
        </p:spPr>
        <p:txBody>
          <a:bodyPr>
            <a:noAutofit/>
          </a:bodyPr>
          <a:lstStyle/>
          <a:p>
            <a:pPr>
              <a:lnSpc>
                <a:spcPct val="120000"/>
              </a:lnSpc>
              <a:spcAft>
                <a:spcPts val="1000"/>
              </a:spcAft>
              <a:buFont typeface="+mj-lt"/>
              <a:buAutoNum type="arabicPeriod"/>
            </a:pPr>
            <a:r>
              <a:rPr lang="en-US" sz="1800" dirty="0">
                <a:latin typeface="Times New Roman" panose="02020603050405020304" pitchFamily="18" charset="0"/>
                <a:ea typeface="Calibri" panose="020F0502020204030204" pitchFamily="34" charset="0"/>
                <a:cs typeface="Times New Roman" panose="02020603050405020304" pitchFamily="18" charset="0"/>
              </a:rPr>
              <a:t>From a given grammar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remove left RECURSION E → E+T│T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 → T*F │F,  F → (E) │id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20000"/>
              </a:lnSpc>
              <a:spcAft>
                <a:spcPts val="100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Parse the string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abda</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using Recursive Descent Parser and then remove the Left factoring and Left recursive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0">
              <a:lnSpc>
                <a:spcPct val="120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ABd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Aa │a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t>
            </a:r>
          </a:p>
          <a:p>
            <a:pPr marL="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Pasre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strings “ab”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acdb”and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using stack.</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aABb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 c│ Ԑ</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 → d│ Ԑ                     </a:t>
            </a:r>
          </a:p>
          <a:p>
            <a:pPr marL="11430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Parse the string “ (id*id) ”  and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id+id+id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using stack.</a:t>
            </a:r>
          </a:p>
          <a:p>
            <a:pPr marL="11430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 → E+T│T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2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 → T*F │F</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20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 → (E) │id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7523091-17D5-49D1-8159-9B449EAED08E}"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Assignments-2</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8779F055-7921-4044-98C2-C9CA82957A1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A07E09CF-5C4D-46C0-81A6-D3917175F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079786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Handle pruning forms the basis of ____________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Bottom-up parsing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Top-down parsing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Both (a) and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None of these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E86D3F9-EFAD-4718-91C3-852B9643CBAB}"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id="{3AB3F8F0-4E8B-4DDB-BBF5-553DD5A07303}"/>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10" name="TextBox 9">
            <a:extLst>
              <a:ext uri="{FF2B5EF4-FFF2-40B4-BE49-F238E27FC236}">
                <a16:creationId xmlns:a16="http://schemas.microsoft.com/office/drawing/2014/main" id="{DBB8D01B-9D92-4400-90C5-6FD003354675}"/>
              </a:ext>
            </a:extLst>
          </p:cNvPr>
          <p:cNvSpPr txBox="1"/>
          <p:nvPr/>
        </p:nvSpPr>
        <p:spPr>
          <a:xfrm>
            <a:off x="854393" y="3667626"/>
            <a:ext cx="4600574" cy="3053849"/>
          </a:xfrm>
          <a:prstGeom prst="rect">
            <a:avLst/>
          </a:prstGeom>
          <a:noFill/>
        </p:spPr>
        <p:txBody>
          <a:bodyPr wrap="square">
            <a:spAutoFit/>
          </a:bodyPr>
          <a:lstStyle/>
          <a:p>
            <a:pPr marL="285750" marR="152400" indent="-28575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Non-recursive predictive parser contains ___________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52400">
              <a:lnSpc>
                <a:spcPct val="150000"/>
              </a:lnSpc>
              <a:spcAft>
                <a:spcPts val="10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An input buffer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52400">
              <a:lnSpc>
                <a:spcPct val="150000"/>
              </a:lnSpc>
              <a:spcAft>
                <a:spcPts val="10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A parsing table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52400">
              <a:lnSpc>
                <a:spcPct val="150000"/>
              </a:lnSpc>
              <a:spcAft>
                <a:spcPts val="10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An output stream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52400">
              <a:lnSpc>
                <a:spcPct val="150000"/>
              </a:lnSpc>
              <a:spcAft>
                <a:spcPts val="10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All of these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6880DF05-2F8D-473A-95B9-8C8EA97AA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108174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spcAft>
                <a:spcPts val="1000"/>
              </a:spcAft>
              <a:buFont typeface="Wingdings" panose="05000000000000000000" pitchFamily="2" charset="2"/>
              <a:buChar char="Ø"/>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A  →   αβ is a production and a is terminal symbol or right end marker $, then LR(1) items will be defined by the production ________.</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[A  →   α.β, 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[A  →   .αβ, 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[A  →   α.βa]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[A  →   a.β, α]</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R="152400">
              <a:spcAft>
                <a:spcPts val="1000"/>
              </a:spcAft>
              <a:buFont typeface="Wingdings" panose="05000000000000000000" pitchFamily="2" charset="2"/>
              <a:buChar char="Ø"/>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Consider the grammar shown below</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 → FR , R → *S | ε , F → id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spcAft>
                <a:spcPts val="1000"/>
              </a:spcAft>
              <a:buNone/>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LL (1) table M of this grammar, the entries M[S, id] and M[R, $] are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28600" marR="304800" lvl="2">
              <a:spcAft>
                <a:spcPts val="1000"/>
              </a:spcAft>
              <a:buFont typeface="+mj-lt"/>
              <a:buAutoNum type="alphaLcParenR"/>
              <a:tabLst>
                <a:tab pos="1028700" algn="l"/>
              </a:tabLst>
            </a:pPr>
            <a:r>
              <a:rPr lang="en-US"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 → FR, R → ε</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28600" marR="304800" lvl="2">
              <a:spcAft>
                <a:spcPts val="1000"/>
              </a:spcAft>
              <a:buFont typeface="+mj-lt"/>
              <a:buAutoNum type="alphaLcParenR"/>
              <a:tabLst>
                <a:tab pos="1028700" algn="l"/>
              </a:tabLst>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 → FR &amp;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28600" marR="304800" lvl="2">
              <a:spcAft>
                <a:spcPts val="1000"/>
              </a:spcAft>
              <a:buFont typeface="+mj-lt"/>
              <a:buAutoNum type="alphaLcParenR"/>
              <a:tabLst>
                <a:tab pos="1028700" algn="l"/>
              </a:tabLst>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 → FR &amp; R → *S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28600" marR="304800" lvl="2">
              <a:spcAft>
                <a:spcPts val="1000"/>
              </a:spcAft>
              <a:buFont typeface="+mj-lt"/>
              <a:buAutoNum type="alphaLcParenR"/>
              <a:tabLst>
                <a:tab pos="1028700" algn="l"/>
              </a:tabLst>
            </a:pPr>
            <a:r>
              <a:rPr lang="en-US"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 → id, R → ε</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93A465F-47F3-4D21-B738-C800F48BB281}"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id="{3AB3F8F0-4E8B-4DDB-BBF5-553DD5A07303}"/>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DDC56655-CAB3-4EBB-9038-ED1DC8B9B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4385716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Top-down parsing is a technique to find _________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Leftmost derivation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Rightmost derivation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Leftmost derivation in reverse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Rightmost derivation in reverse</a:t>
            </a:r>
          </a:p>
          <a:p>
            <a:pPr marL="0" marR="152400" indent="0">
              <a:spcAft>
                <a:spcPts val="10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Predictive parsing is possible only for __________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LR(k) grammar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LALR(1) grammar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LL(k) grammar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CLR(1) grammar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FECBC7E-CAAD-407F-B221-B04CC5B7A13C}"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id="{3AB3F8F0-4E8B-4DDB-BBF5-553DD5A07303}"/>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A305C62E-3589-4CF3-851B-52B12A851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814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8321221B-CE9C-45AE-ADF6-0CF762B375FF}"/>
              </a:ext>
            </a:extLst>
          </p:cNvPr>
          <p:cNvPicPr>
            <a:picLocks noGrp="1" noChangeAspect="1"/>
          </p:cNvPicPr>
          <p:nvPr>
            <p:ph idx="1"/>
          </p:nvPr>
        </p:nvPicPr>
        <p:blipFill>
          <a:blip r:embed="rId3"/>
          <a:stretch>
            <a:fillRect/>
          </a:stretch>
        </p:blipFill>
        <p:spPr>
          <a:xfrm>
            <a:off x="533400" y="852610"/>
            <a:ext cx="6172200" cy="5539186"/>
          </a:xfrm>
          <a:prstGeom prst="rect">
            <a:avLst/>
          </a:prstGeom>
        </p:spPr>
      </p:pic>
      <p:sp>
        <p:nvSpPr>
          <p:cNvPr id="4" name="Date Placeholder 3"/>
          <p:cNvSpPr>
            <a:spLocks noGrp="1"/>
          </p:cNvSpPr>
          <p:nvPr>
            <p:ph type="dt" sz="half" idx="10"/>
          </p:nvPr>
        </p:nvSpPr>
        <p:spPr>
          <a:xfrm>
            <a:off x="457200" y="6356350"/>
            <a:ext cx="2133600" cy="365125"/>
          </a:xfrm>
        </p:spPr>
        <p:txBody>
          <a:bodyPr/>
          <a:lstStyle/>
          <a:p>
            <a:fld id="{2FD6461B-9210-473A-A230-92062CD567D2}"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RECAP</a:t>
            </a:r>
            <a:endParaRPr lang="en-US" sz="2400" dirty="0">
              <a:latin typeface="Times New Roman" panose="02020603050405020304" pitchFamily="18" charset="0"/>
              <a:cs typeface="Times New Roman" panose="02020603050405020304" pitchFamily="18" charset="0"/>
            </a:endParaRPr>
          </a:p>
        </p:txBody>
      </p:sp>
      <p:sp>
        <p:nvSpPr>
          <p:cNvPr id="9" name="Right Brace 8">
            <a:extLst>
              <a:ext uri="{FF2B5EF4-FFF2-40B4-BE49-F238E27FC236}">
                <a16:creationId xmlns:a16="http://schemas.microsoft.com/office/drawing/2014/main" id="{C778AD16-8A6D-4EB3-87BF-E4C6C9D56322}"/>
              </a:ext>
            </a:extLst>
          </p:cNvPr>
          <p:cNvSpPr/>
          <p:nvPr/>
        </p:nvSpPr>
        <p:spPr>
          <a:xfrm>
            <a:off x="6705600" y="1905000"/>
            <a:ext cx="6858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e 10">
            <a:extLst>
              <a:ext uri="{FF2B5EF4-FFF2-40B4-BE49-F238E27FC236}">
                <a16:creationId xmlns:a16="http://schemas.microsoft.com/office/drawing/2014/main" id="{B38225C9-6E31-4D15-B4EB-CDE82AD799C8}"/>
              </a:ext>
            </a:extLst>
          </p:cNvPr>
          <p:cNvSpPr/>
          <p:nvPr/>
        </p:nvSpPr>
        <p:spPr>
          <a:xfrm>
            <a:off x="6705600" y="3733800"/>
            <a:ext cx="6858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F447A308-9494-4DD9-A64A-476835CFF8F2}"/>
              </a:ext>
            </a:extLst>
          </p:cNvPr>
          <p:cNvSpPr txBox="1"/>
          <p:nvPr/>
        </p:nvSpPr>
        <p:spPr>
          <a:xfrm>
            <a:off x="7558638" y="2343834"/>
            <a:ext cx="1072730" cy="646331"/>
          </a:xfrm>
          <a:prstGeom prst="rect">
            <a:avLst/>
          </a:prstGeom>
          <a:noFill/>
        </p:spPr>
        <p:txBody>
          <a:bodyPr wrap="none" rtlCol="0">
            <a:spAutoFit/>
          </a:bodyPr>
          <a:lstStyle/>
          <a:p>
            <a:pPr algn="ctr"/>
            <a:r>
              <a:rPr lang="en-US" sz="1800" b="1" dirty="0">
                <a:latin typeface="Times New Roman" panose="02020603050405020304" pitchFamily="18" charset="0"/>
                <a:cs typeface="Times New Roman" panose="02020603050405020304" pitchFamily="18" charset="0"/>
              </a:rPr>
              <a:t>Analysis</a:t>
            </a:r>
          </a:p>
          <a:p>
            <a:pPr algn="ctr"/>
            <a:r>
              <a:rPr lang="en-IN"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Frontend)</a:t>
            </a:r>
          </a:p>
        </p:txBody>
      </p:sp>
      <p:sp>
        <p:nvSpPr>
          <p:cNvPr id="14" name="TextBox 13">
            <a:extLst>
              <a:ext uri="{FF2B5EF4-FFF2-40B4-BE49-F238E27FC236}">
                <a16:creationId xmlns:a16="http://schemas.microsoft.com/office/drawing/2014/main" id="{5F57E216-4C5F-4410-A47A-743277D25746}"/>
              </a:ext>
            </a:extLst>
          </p:cNvPr>
          <p:cNvSpPr txBox="1"/>
          <p:nvPr/>
        </p:nvSpPr>
        <p:spPr>
          <a:xfrm>
            <a:off x="7526167" y="4172634"/>
            <a:ext cx="1107996" cy="646331"/>
          </a:xfrm>
          <a:prstGeom prst="rect">
            <a:avLst/>
          </a:prstGeom>
          <a:noFill/>
        </p:spPr>
        <p:txBody>
          <a:bodyPr wrap="none" rtlCol="0">
            <a:spAutoFit/>
          </a:bodyPr>
          <a:lstStyle/>
          <a:p>
            <a:pPr algn="ctr"/>
            <a:r>
              <a:rPr lang="en-US" sz="1800" b="1" dirty="0">
                <a:latin typeface="Times New Roman" panose="02020603050405020304" pitchFamily="18" charset="0"/>
                <a:cs typeface="Times New Roman" panose="02020603050405020304" pitchFamily="18" charset="0"/>
              </a:rPr>
              <a:t>Syn</a:t>
            </a:r>
            <a:r>
              <a:rPr lang="en-US" b="1" dirty="0">
                <a:latin typeface="Times New Roman" panose="02020603050405020304" pitchFamily="18" charset="0"/>
                <a:cs typeface="Times New Roman" panose="02020603050405020304" pitchFamily="18" charset="0"/>
              </a:rPr>
              <a:t>thesis</a:t>
            </a:r>
            <a:endParaRPr lang="en-US" sz="1800" b="1"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Backend)</a:t>
            </a:r>
          </a:p>
        </p:txBody>
      </p:sp>
      <p:sp>
        <p:nvSpPr>
          <p:cNvPr id="15" name="Footer Placeholder 12">
            <a:extLst>
              <a:ext uri="{FF2B5EF4-FFF2-40B4-BE49-F238E27FC236}">
                <a16:creationId xmlns:a16="http://schemas.microsoft.com/office/drawing/2014/main" id="{A0B9E3E6-37FB-4D81-99D8-264B35C17788}"/>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3" name="Picture 12">
            <a:extLst>
              <a:ext uri="{FF2B5EF4-FFF2-40B4-BE49-F238E27FC236}">
                <a16:creationId xmlns:a16="http://schemas.microsoft.com/office/drawing/2014/main" id="{71D2FDC1-C4C1-4845-8DB7-2E6620853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7167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two functions are required to construct a parsing table in predictive parsing technique?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CLOSURE() and GOTO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FIRST() and FOLLOW()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ACTI0N() and GOTO()</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None of these</a:t>
            </a:r>
          </a:p>
          <a:p>
            <a:pPr marL="0" indent="0">
              <a:buNone/>
            </a:pPr>
            <a:endParaRPr lang="en-US" sz="1800" dirty="0">
              <a:solidFill>
                <a:srgbClr val="333333"/>
              </a:solidFill>
              <a:latin typeface="Times New Roman" panose="02020603050405020304" pitchFamily="18" charset="0"/>
              <a:cs typeface="Times New Roman" panose="02020603050405020304" pitchFamily="18" charset="0"/>
            </a:endParaRPr>
          </a:p>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of these parsing techniques is a kind of bottom-up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Shift-reduce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Reduce-reduce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Predictive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Recursive-decent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5D30018-8736-489A-B834-E15F4E1B6B5F}"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id="{AD037737-CB3D-4EFD-AB7F-0D738707C0EB}"/>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4BAA05C0-D380-4889-BE1F-6A1EDA0A7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83726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of the following methods is used by the bottom-up parser to generate a parse tree?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Leftmost derivation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Rightmost derivation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Leftmost derivation in reverse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Rightmost derivation in reverse</a:t>
            </a:r>
          </a:p>
          <a:p>
            <a:pPr marL="0" marR="152400" indent="0">
              <a:spcAft>
                <a:spcPts val="10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R="152400">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Handle pruning forms the basis of ____________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Bottom-up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Top-down parsing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Both (a) and (b)</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152400" indent="0">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None of these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B8A159D-4C4F-4B59-A711-A39F95336F02}"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id="{04314D7A-8D90-4DDC-B295-4096F526FD6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7F813D99-A26F-4075-9C87-448E5E610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6287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A529-C682-4EBB-A157-F17004BC41B4}"/>
              </a:ext>
            </a:extLst>
          </p:cNvPr>
          <p:cNvSpPr>
            <a:spLocks noGrp="1"/>
          </p:cNvSpPr>
          <p:nvPr>
            <p:ph type="title"/>
          </p:nvPr>
        </p:nvSpPr>
        <p:spPr/>
        <p:txBody>
          <a:bodyPr>
            <a:normAutofit/>
          </a:bodyPr>
          <a:lstStyle/>
          <a:p>
            <a:r>
              <a:rPr lang="en-IN" altLang="en-US" dirty="0">
                <a:latin typeface="Times New Roman" panose="02020603050405020304" pitchFamily="18" charset="0"/>
                <a:cs typeface="Times New Roman" panose="02020603050405020304" pitchFamily="18" charset="0"/>
              </a:rPr>
              <a:t/>
            </a:r>
            <a:br>
              <a:rPr lang="en-IN" alt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0365C2F-E201-4D53-94CF-68832BB763FE}"/>
              </a:ext>
            </a:extLst>
          </p:cNvPr>
          <p:cNvSpPr>
            <a:spLocks noGrp="1"/>
          </p:cNvSpPr>
          <p:nvPr>
            <p:ph idx="1"/>
          </p:nvPr>
        </p:nvSpPr>
        <p:spPr/>
        <p:txBody>
          <a:bodyPr>
            <a:normAutofit fontScale="85000" lnSpcReduction="20000"/>
          </a:bodyPr>
          <a:lstStyle/>
          <a:p>
            <a:pPr lvl="0" algn="just">
              <a:lnSpc>
                <a:spcPct val="115000"/>
              </a:lnSpc>
              <a:spcBef>
                <a:spcPts val="0"/>
              </a:spcBef>
              <a:buFont typeface="+mj-lt"/>
              <a:buAutoNum type="arabicPeriod"/>
            </a:pPr>
            <a:r>
              <a:rPr lang="en-US" sz="2400" dirty="0"/>
              <a:t>Explain the parsing techniques with a hierarchical diagram. </a:t>
            </a:r>
          </a:p>
          <a:p>
            <a:pPr marL="0" lvl="0" indent="0" algn="just">
              <a:lnSpc>
                <a:spcPct val="115000"/>
              </a:lnSpc>
              <a:spcBef>
                <a:spcPts val="0"/>
              </a:spcBef>
              <a:buNone/>
            </a:pPr>
            <a:r>
              <a:rPr lang="en-US" sz="2400" dirty="0"/>
              <a:t>2. What are the problems associated with Top Down Parsing? </a:t>
            </a:r>
          </a:p>
          <a:p>
            <a:pPr marL="0" lvl="0" indent="0" algn="just">
              <a:lnSpc>
                <a:spcPct val="115000"/>
              </a:lnSpc>
              <a:spcBef>
                <a:spcPts val="0"/>
              </a:spcBef>
              <a:buNone/>
            </a:pPr>
            <a:r>
              <a:rPr lang="en-US" sz="2400" dirty="0"/>
              <a:t>3. Write the production rules to eliminate the left recursion and left factoring problems. </a:t>
            </a:r>
          </a:p>
          <a:p>
            <a:pPr marL="0" lvl="0" indent="0" algn="just">
              <a:lnSpc>
                <a:spcPct val="115000"/>
              </a:lnSpc>
              <a:spcBef>
                <a:spcPts val="0"/>
              </a:spcBef>
              <a:buNone/>
            </a:pPr>
            <a:r>
              <a:rPr lang="en-US" sz="2400" dirty="0"/>
              <a:t>4. Consider the following Grammar: </a:t>
            </a:r>
          </a:p>
          <a:p>
            <a:pPr marL="0" lvl="0" indent="0" algn="just">
              <a:lnSpc>
                <a:spcPct val="115000"/>
              </a:lnSpc>
              <a:spcBef>
                <a:spcPts val="0"/>
              </a:spcBef>
              <a:buNone/>
            </a:pPr>
            <a:r>
              <a:rPr lang="en-US" sz="2400" dirty="0"/>
              <a:t>A-&gt; </a:t>
            </a:r>
            <a:r>
              <a:rPr lang="en-US" sz="2400" dirty="0" err="1"/>
              <a:t>ABd|Aa|a</a:t>
            </a:r>
            <a:r>
              <a:rPr lang="en-US" sz="2400" dirty="0"/>
              <a:t> B-&gt; </a:t>
            </a:r>
            <a:r>
              <a:rPr lang="en-US" sz="2400" dirty="0" err="1"/>
              <a:t>Be|b</a:t>
            </a:r>
            <a:r>
              <a:rPr lang="en-US" sz="2400" dirty="0"/>
              <a:t> </a:t>
            </a:r>
          </a:p>
          <a:p>
            <a:pPr marL="0" lvl="0" indent="0" algn="just">
              <a:lnSpc>
                <a:spcPct val="115000"/>
              </a:lnSpc>
              <a:spcBef>
                <a:spcPts val="0"/>
              </a:spcBef>
              <a:buNone/>
            </a:pPr>
            <a:r>
              <a:rPr lang="en-US" sz="2400" dirty="0"/>
              <a:t>Remove left recursion. </a:t>
            </a:r>
          </a:p>
          <a:p>
            <a:pPr marL="0" lvl="0" indent="0" algn="just">
              <a:lnSpc>
                <a:spcPct val="115000"/>
              </a:lnSpc>
              <a:spcBef>
                <a:spcPts val="0"/>
              </a:spcBef>
              <a:buNone/>
            </a:pPr>
            <a:r>
              <a:rPr lang="en-US" sz="2400" dirty="0"/>
              <a:t>5. Do left factoring in the following grammar: A-&gt; </a:t>
            </a:r>
            <a:r>
              <a:rPr lang="en-US" sz="2400" dirty="0" err="1"/>
              <a:t>aAB|aA|a</a:t>
            </a:r>
            <a:r>
              <a:rPr lang="en-US" sz="2400" dirty="0"/>
              <a:t> B-&gt; </a:t>
            </a:r>
            <a:r>
              <a:rPr lang="en-US" sz="2400" dirty="0" err="1"/>
              <a:t>bB|b</a:t>
            </a:r>
            <a:r>
              <a:rPr lang="en-US" sz="2400" dirty="0"/>
              <a:t> </a:t>
            </a:r>
          </a:p>
          <a:p>
            <a:pPr marL="0" lvl="0" indent="0" algn="just">
              <a:lnSpc>
                <a:spcPct val="115000"/>
              </a:lnSpc>
              <a:spcBef>
                <a:spcPts val="0"/>
              </a:spcBef>
              <a:buNone/>
            </a:pPr>
            <a:r>
              <a:rPr lang="en-US" sz="2400" dirty="0"/>
              <a:t>6. Write a short note on: </a:t>
            </a:r>
          </a:p>
          <a:p>
            <a:pPr marL="457200" lvl="0" indent="-457200" algn="just">
              <a:lnSpc>
                <a:spcPct val="115000"/>
              </a:lnSpc>
              <a:spcBef>
                <a:spcPts val="0"/>
              </a:spcBef>
              <a:buAutoNum type="alphaLcPeriod"/>
            </a:pPr>
            <a:r>
              <a:rPr lang="en-US" sz="2400" dirty="0"/>
              <a:t>Ambiguity (with example) </a:t>
            </a:r>
          </a:p>
          <a:p>
            <a:pPr marL="457200" lvl="0" indent="-457200" algn="just">
              <a:lnSpc>
                <a:spcPct val="115000"/>
              </a:lnSpc>
              <a:spcBef>
                <a:spcPts val="0"/>
              </a:spcBef>
              <a:buAutoNum type="alphaLcPeriod"/>
            </a:pPr>
            <a:r>
              <a:rPr lang="en-US" sz="2400" dirty="0"/>
              <a:t>b. Recursive Descent Parser </a:t>
            </a:r>
          </a:p>
          <a:p>
            <a:pPr marL="457200" lvl="0" indent="-457200" algn="just">
              <a:lnSpc>
                <a:spcPct val="115000"/>
              </a:lnSpc>
              <a:spcBef>
                <a:spcPts val="0"/>
              </a:spcBef>
              <a:buAutoNum type="alphaLcPeriod"/>
            </a:pPr>
            <a:r>
              <a:rPr lang="en-US" sz="2400" dirty="0"/>
              <a:t>c. Predictive LL(1) parser (working) </a:t>
            </a:r>
          </a:p>
          <a:p>
            <a:pPr marL="457200" lvl="0" indent="-457200" algn="just">
              <a:lnSpc>
                <a:spcPct val="115000"/>
              </a:lnSpc>
              <a:spcBef>
                <a:spcPts val="0"/>
              </a:spcBef>
              <a:buAutoNum type="alphaLcPeriod"/>
            </a:pPr>
            <a:r>
              <a:rPr lang="en-US" sz="2400" dirty="0"/>
              <a:t>d. Handle pruning </a:t>
            </a:r>
          </a:p>
          <a:p>
            <a:pPr marL="457200" lvl="0" indent="-457200" algn="just">
              <a:lnSpc>
                <a:spcPct val="115000"/>
              </a:lnSpc>
              <a:spcBef>
                <a:spcPts val="0"/>
              </a:spcBef>
              <a:buAutoNum type="alphaLcPeriod"/>
            </a:pPr>
            <a:r>
              <a:rPr lang="en-US" sz="2400" dirty="0"/>
              <a:t>e. Operator Precedence Parser </a:t>
            </a:r>
          </a:p>
          <a:p>
            <a:pPr marL="0" lvl="0" indent="0" algn="just">
              <a:lnSpc>
                <a:spcPct val="115000"/>
              </a:lnSpc>
              <a:spcBef>
                <a:spcPts val="0"/>
              </a:spcBef>
              <a:buNone/>
            </a:pPr>
            <a:r>
              <a:rPr lang="en-US" sz="2400" dirty="0"/>
              <a:t>7. Write Rules to construct FIRST Function and FOLLOW Function. </a:t>
            </a:r>
            <a:endParaRPr lang="en-US" dirty="0">
              <a:ea typeface="Calibri"/>
              <a:cs typeface="Times New Roman"/>
            </a:endParaRPr>
          </a:p>
          <a:p>
            <a:pPr lvl="0" algn="just">
              <a:lnSpc>
                <a:spcPct val="115000"/>
              </a:lnSpc>
              <a:spcBef>
                <a:spcPts val="0"/>
              </a:spcBef>
              <a:buFont typeface="+mj-lt"/>
              <a:buAutoNum type="arabicPeriod"/>
            </a:pPr>
            <a:endParaRPr lang="en-US" dirty="0"/>
          </a:p>
        </p:txBody>
      </p:sp>
      <p:sp>
        <p:nvSpPr>
          <p:cNvPr id="4" name="Date Placeholder 3">
            <a:extLst>
              <a:ext uri="{FF2B5EF4-FFF2-40B4-BE49-F238E27FC236}">
                <a16:creationId xmlns:a16="http://schemas.microsoft.com/office/drawing/2014/main" id="{A074693D-A972-44AB-848F-F2A21E59CB46}"/>
              </a:ext>
            </a:extLst>
          </p:cNvPr>
          <p:cNvSpPr>
            <a:spLocks noGrp="1"/>
          </p:cNvSpPr>
          <p:nvPr>
            <p:ph type="dt" sz="half" idx="10"/>
          </p:nvPr>
        </p:nvSpPr>
        <p:spPr/>
        <p:txBody>
          <a:bodyPr/>
          <a:lstStyle/>
          <a:p>
            <a:fld id="{873DA04C-EE32-478D-ADED-F8FAC6DCAEF4}" type="datetime1">
              <a:rPr lang="en-US" smtClean="0"/>
              <a:t>7/8/2023</a:t>
            </a:fld>
            <a:endParaRPr lang="en-US"/>
          </a:p>
        </p:txBody>
      </p:sp>
      <p:sp>
        <p:nvSpPr>
          <p:cNvPr id="5" name="Footer Placeholder 4">
            <a:extLst>
              <a:ext uri="{FF2B5EF4-FFF2-40B4-BE49-F238E27FC236}">
                <a16:creationId xmlns:a16="http://schemas.microsoft.com/office/drawing/2014/main" id="{A5D744A8-460C-4C5A-B6B2-4702B8DAB632}"/>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a:extLst>
              <a:ext uri="{FF2B5EF4-FFF2-40B4-BE49-F238E27FC236}">
                <a16:creationId xmlns:a16="http://schemas.microsoft.com/office/drawing/2014/main" id="{1B70C124-C4E6-427F-8EB5-C3D000A9D895}"/>
              </a:ext>
            </a:extLst>
          </p:cNvPr>
          <p:cNvSpPr>
            <a:spLocks noGrp="1"/>
          </p:cNvSpPr>
          <p:nvPr>
            <p:ph type="sldNum" sz="quarter" idx="12"/>
          </p:nvPr>
        </p:nvSpPr>
        <p:spPr/>
        <p:txBody>
          <a:bodyPr/>
          <a:lstStyle/>
          <a:p>
            <a:fld id="{B6F15528-21DE-4FAA-801E-634DDDAF4B2B}" type="slidenum">
              <a:rPr lang="en-US" smtClean="0"/>
              <a:pPr/>
              <a:t>182</a:t>
            </a:fld>
            <a:endParaRPr lang="en-US"/>
          </a:p>
        </p:txBody>
      </p:sp>
      <p:sp>
        <p:nvSpPr>
          <p:cNvPr id="7" name="Title 1">
            <a:extLst>
              <a:ext uri="{FF2B5EF4-FFF2-40B4-BE49-F238E27FC236}">
                <a16:creationId xmlns:a16="http://schemas.microsoft.com/office/drawing/2014/main" id="{C3EB5181-1BF7-4393-BA22-CE6B3C2366F0}"/>
              </a:ext>
            </a:extLst>
          </p:cNvPr>
          <p:cNvSpPr txBox="1">
            <a:spLocks/>
          </p:cNvSpPr>
          <p:nvPr/>
        </p:nvSpPr>
        <p:spPr>
          <a:xfrm>
            <a:off x="1828800" y="136525"/>
            <a:ext cx="7086600" cy="9302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t>Glossary Questions</a:t>
            </a:r>
          </a:p>
        </p:txBody>
      </p:sp>
      <p:pic>
        <p:nvPicPr>
          <p:cNvPr id="8" name="Picture 7">
            <a:extLst>
              <a:ext uri="{FF2B5EF4-FFF2-40B4-BE49-F238E27FC236}">
                <a16:creationId xmlns:a16="http://schemas.microsoft.com/office/drawing/2014/main" id="{27E3F084-2701-45C4-9E10-171E13C1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65" y="185249"/>
            <a:ext cx="1524000" cy="881551"/>
          </a:xfrm>
          <a:prstGeom prst="rect">
            <a:avLst/>
          </a:prstGeom>
        </p:spPr>
      </p:pic>
    </p:spTree>
    <p:extLst>
      <p:ext uri="{BB962C8B-B14F-4D97-AF65-F5344CB8AC3E}">
        <p14:creationId xmlns:p14="http://schemas.microsoft.com/office/powerpoint/2010/main" val="11027945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3D806C-C688-4F10-BCD8-BA8788415D63}"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sp>
        <p:nvSpPr>
          <p:cNvPr id="9" name="Footer Placeholder 4">
            <a:extLst>
              <a:ext uri="{FF2B5EF4-FFF2-40B4-BE49-F238E27FC236}">
                <a16:creationId xmlns:a16="http://schemas.microsoft.com/office/drawing/2014/main" id="{96ABBF74-8ADB-4575-AEF4-ADCE0BD489B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5" name="Picture 4">
            <a:extLst>
              <a:ext uri="{FF2B5EF4-FFF2-40B4-BE49-F238E27FC236}">
                <a16:creationId xmlns:a16="http://schemas.microsoft.com/office/drawing/2014/main" id="{3E642687-F7AC-4086-AC76-7D62704E9254}"/>
              </a:ext>
            </a:extLst>
          </p:cNvPr>
          <p:cNvPicPr>
            <a:picLocks noChangeAspect="1"/>
          </p:cNvPicPr>
          <p:nvPr/>
        </p:nvPicPr>
        <p:blipFill>
          <a:blip r:embed="rId2"/>
          <a:stretch>
            <a:fillRect/>
          </a:stretch>
        </p:blipFill>
        <p:spPr>
          <a:xfrm>
            <a:off x="2119819" y="817163"/>
            <a:ext cx="4904362" cy="5539188"/>
          </a:xfrm>
          <a:prstGeom prst="rect">
            <a:avLst/>
          </a:prstGeom>
        </p:spPr>
      </p:pic>
      <p:pic>
        <p:nvPicPr>
          <p:cNvPr id="10" name="Picture 9">
            <a:extLst>
              <a:ext uri="{FF2B5EF4-FFF2-40B4-BE49-F238E27FC236}">
                <a16:creationId xmlns:a16="http://schemas.microsoft.com/office/drawing/2014/main" id="{7B723FBF-A392-4055-AD83-E895F886E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7580248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C9ADCD-96CE-4DE9-A3C2-20EADB2E5999}"/>
              </a:ext>
            </a:extLst>
          </p:cNvPr>
          <p:cNvPicPr>
            <a:picLocks noGrp="1" noChangeAspect="1"/>
          </p:cNvPicPr>
          <p:nvPr>
            <p:ph idx="1"/>
          </p:nvPr>
        </p:nvPicPr>
        <p:blipFill>
          <a:blip r:embed="rId2"/>
          <a:stretch>
            <a:fillRect/>
          </a:stretch>
        </p:blipFill>
        <p:spPr>
          <a:xfrm>
            <a:off x="2057400" y="763261"/>
            <a:ext cx="4724400" cy="5602569"/>
          </a:xfrm>
        </p:spPr>
      </p:pic>
      <p:sp>
        <p:nvSpPr>
          <p:cNvPr id="4" name="Date Placeholder 3"/>
          <p:cNvSpPr>
            <a:spLocks noGrp="1"/>
          </p:cNvSpPr>
          <p:nvPr>
            <p:ph type="dt" sz="half" idx="10"/>
          </p:nvPr>
        </p:nvSpPr>
        <p:spPr/>
        <p:txBody>
          <a:bodyPr/>
          <a:lstStyle/>
          <a:p>
            <a:fld id="{1DAD4CC7-BE81-447C-BAD4-BB6DF7F092B3}"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sp>
        <p:nvSpPr>
          <p:cNvPr id="9" name="Footer Placeholder 4">
            <a:extLst>
              <a:ext uri="{FF2B5EF4-FFF2-40B4-BE49-F238E27FC236}">
                <a16:creationId xmlns:a16="http://schemas.microsoft.com/office/drawing/2014/main" id="{96ABBF74-8ADB-4575-AEF4-ADCE0BD489B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BD7077EC-C3ED-4649-8FE4-E49C23D57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 y="104042"/>
            <a:ext cx="1327052" cy="581757"/>
          </a:xfrm>
          <a:prstGeom prst="rect">
            <a:avLst/>
          </a:prstGeom>
        </p:spPr>
      </p:pic>
    </p:spTree>
    <p:extLst>
      <p:ext uri="{BB962C8B-B14F-4D97-AF65-F5344CB8AC3E}">
        <p14:creationId xmlns:p14="http://schemas.microsoft.com/office/powerpoint/2010/main" val="42151722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9" y="147918"/>
            <a:ext cx="1331551" cy="581383"/>
          </a:xfrm>
        </p:spPr>
      </p:pic>
      <p:sp>
        <p:nvSpPr>
          <p:cNvPr id="4" name="Date Placeholder 3"/>
          <p:cNvSpPr>
            <a:spLocks noGrp="1"/>
          </p:cNvSpPr>
          <p:nvPr>
            <p:ph type="dt" sz="half" idx="10"/>
          </p:nvPr>
        </p:nvSpPr>
        <p:spPr/>
        <p:txBody>
          <a:bodyPr/>
          <a:lstStyle/>
          <a:p>
            <a:fld id="{98C12DA2-EAEE-484C-A45D-0873832C99E0}"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sp>
        <p:nvSpPr>
          <p:cNvPr id="7" name="Title 1"/>
          <p:cNvSpPr txBox="1">
            <a:spLocks noGrp="1"/>
          </p:cNvSpPr>
          <p:nvPr>
            <p:ph type="title"/>
          </p:nvPr>
        </p:nvSpPr>
        <p:spPr>
          <a:xfrm>
            <a:off x="1447800" y="152399"/>
            <a:ext cx="7391400" cy="57690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838200"/>
            <a:ext cx="7696200" cy="5410200"/>
          </a:xfrm>
          <a:prstGeom prst="rect">
            <a:avLst/>
          </a:prstGeom>
        </p:spPr>
      </p:pic>
    </p:spTree>
    <p:extLst>
      <p:ext uri="{BB962C8B-B14F-4D97-AF65-F5344CB8AC3E}">
        <p14:creationId xmlns:p14="http://schemas.microsoft.com/office/powerpoint/2010/main" val="15750907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69" y="85273"/>
            <a:ext cx="1331551" cy="581383"/>
          </a:xfrm>
        </p:spPr>
      </p:pic>
      <p:sp>
        <p:nvSpPr>
          <p:cNvPr id="4" name="Date Placeholder 3"/>
          <p:cNvSpPr>
            <a:spLocks noGrp="1"/>
          </p:cNvSpPr>
          <p:nvPr>
            <p:ph type="dt" sz="half" idx="10"/>
          </p:nvPr>
        </p:nvSpPr>
        <p:spPr/>
        <p:txBody>
          <a:bodyPr/>
          <a:lstStyle/>
          <a:p>
            <a:fld id="{63206864-F53C-431E-BFF2-884E9BB00128}"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sp>
        <p:nvSpPr>
          <p:cNvPr id="7" name="Title 1"/>
          <p:cNvSpPr txBox="1">
            <a:spLocks noGrp="1"/>
          </p:cNvSpPr>
          <p:nvPr>
            <p:ph type="title"/>
          </p:nvPr>
        </p:nvSpPr>
        <p:spPr>
          <a:xfrm>
            <a:off x="1295400" y="26894"/>
            <a:ext cx="7821706" cy="6397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62000"/>
            <a:ext cx="7391400" cy="5334000"/>
          </a:xfrm>
          <a:prstGeom prst="rect">
            <a:avLst/>
          </a:prstGeom>
        </p:spPr>
      </p:pic>
    </p:spTree>
    <p:extLst>
      <p:ext uri="{BB962C8B-B14F-4D97-AF65-F5344CB8AC3E}">
        <p14:creationId xmlns:p14="http://schemas.microsoft.com/office/powerpoint/2010/main" val="32684641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Consider the following grammar </a:t>
            </a:r>
            <a:r>
              <a:rPr lang="en-US" sz="1800" dirty="0" err="1">
                <a:latin typeface="Times New Roman" panose="02020603050405020304" pitchFamily="18" charset="0"/>
                <a:cs typeface="Times New Roman" panose="02020603050405020304" pitchFamily="18" charset="0"/>
              </a:rPr>
              <a:t>S-AS|b</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A-SA|a</a:t>
            </a:r>
            <a:r>
              <a:rPr lang="en-US" sz="1800" dirty="0">
                <a:latin typeface="Times New Roman" panose="02020603050405020304" pitchFamily="18" charset="0"/>
                <a:cs typeface="Times New Roman" panose="02020603050405020304" pitchFamily="18" charset="0"/>
              </a:rPr>
              <a:t>. Construct the SLR parse table for the grammar. Show the actions of the parser for the input string “</a:t>
            </a:r>
            <a:r>
              <a:rPr lang="en-US" sz="1800" dirty="0" err="1">
                <a:latin typeface="Times New Roman" panose="02020603050405020304" pitchFamily="18" charset="0"/>
                <a:cs typeface="Times New Roman" panose="02020603050405020304" pitchFamily="18" charset="0"/>
              </a:rPr>
              <a:t>abab</a:t>
            </a:r>
            <a:r>
              <a:rPr lang="en-US" sz="1800" dirty="0">
                <a:latin typeface="Times New Roman" panose="02020603050405020304" pitchFamily="18" charset="0"/>
                <a:cs typeface="Times New Roman" panose="02020603050405020304" pitchFamily="18" charset="0"/>
              </a:rPr>
              <a:t>”.</a:t>
            </a:r>
          </a:p>
          <a:p>
            <a:pPr algn="just">
              <a:lnSpc>
                <a:spcPct val="2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What is a syntax tree? Draw the syntax tree for the following statement: c b c b a − ∗ + − ∗ =</a:t>
            </a:r>
          </a:p>
          <a:p>
            <a:pPr algn="l">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Perform Shift Reduce Parsing for the given input strings using the grammar</a:t>
            </a:r>
          </a:p>
          <a:p>
            <a:pPr marL="0" indent="0" algn="l">
              <a:buNone/>
            </a:pPr>
            <a:r>
              <a:rPr lang="en-US" sz="1800" b="0" i="0" dirty="0">
                <a:effectLst/>
                <a:latin typeface="Times New Roman" panose="02020603050405020304" pitchFamily="18" charset="0"/>
                <a:cs typeface="Times New Roman" panose="02020603050405020304" pitchFamily="18" charset="0"/>
              </a:rPr>
              <a:t>			S-&gt;(L)|a </a:t>
            </a:r>
          </a:p>
          <a:p>
            <a:pPr marL="0" indent="0" algn="l">
              <a:buNone/>
            </a:pPr>
            <a:r>
              <a:rPr lang="en-US" sz="1800" b="0" i="0" dirty="0">
                <a:effectLst/>
                <a:latin typeface="Times New Roman" panose="02020603050405020304" pitchFamily="18" charset="0"/>
                <a:cs typeface="Times New Roman" panose="02020603050405020304" pitchFamily="18" charset="0"/>
              </a:rPr>
              <a:t>			L-&gt;L,S|S </a:t>
            </a:r>
          </a:p>
          <a:p>
            <a:pPr marL="0" indent="0" algn="l">
              <a:buNone/>
            </a:pPr>
            <a:r>
              <a:rPr lang="en-US" sz="1800" b="0" i="0" dirty="0" err="1">
                <a:effectLst/>
                <a:latin typeface="Times New Roman" panose="02020603050405020304" pitchFamily="18" charset="0"/>
                <a:cs typeface="Times New Roman" panose="02020603050405020304" pitchFamily="18" charset="0"/>
              </a:rPr>
              <a:t>i</a:t>
            </a:r>
            <a:r>
              <a:rPr lang="en-US" sz="1800" b="0" i="0" dirty="0">
                <a:effectLst/>
                <a:latin typeface="Times New Roman" panose="02020603050405020304" pitchFamily="18" charset="0"/>
                <a:cs typeface="Times New Roman" panose="02020603050405020304" pitchFamily="18" charset="0"/>
              </a:rPr>
              <a:t>) (a,(</a:t>
            </a:r>
            <a:r>
              <a:rPr lang="en-US" sz="1800" b="0" i="0" dirty="0" err="1">
                <a:effectLst/>
                <a:latin typeface="Times New Roman" panose="02020603050405020304" pitchFamily="18" charset="0"/>
                <a:cs typeface="Times New Roman" panose="02020603050405020304" pitchFamily="18" charset="0"/>
              </a:rPr>
              <a:t>a,a</a:t>
            </a:r>
            <a:r>
              <a:rPr lang="en-US" sz="1800" b="0" i="0" dirty="0">
                <a:effectLst/>
                <a:latin typeface="Times New Roman" panose="02020603050405020304" pitchFamily="18" charset="0"/>
                <a:cs typeface="Times New Roman" panose="02020603050405020304" pitchFamily="18" charset="0"/>
              </a:rPr>
              <a:t>))</a:t>
            </a:r>
          </a:p>
          <a:p>
            <a:pPr marL="0" indent="0" algn="l">
              <a:buNone/>
            </a:pPr>
            <a:r>
              <a:rPr lang="en-US" sz="1800" b="0" i="0" dirty="0">
                <a:effectLst/>
                <a:latin typeface="Times New Roman" panose="02020603050405020304" pitchFamily="18" charset="0"/>
                <a:cs typeface="Times New Roman" panose="02020603050405020304" pitchFamily="18" charset="0"/>
              </a:rPr>
              <a:t>ii)(</a:t>
            </a:r>
            <a:r>
              <a:rPr lang="en-US" sz="1800" b="0" i="0" dirty="0" err="1">
                <a:effectLst/>
                <a:latin typeface="Times New Roman" panose="02020603050405020304" pitchFamily="18" charset="0"/>
                <a:cs typeface="Times New Roman" panose="02020603050405020304" pitchFamily="18" charset="0"/>
              </a:rPr>
              <a:t>a,a</a:t>
            </a:r>
            <a:r>
              <a:rPr lang="en-US" sz="1800" b="0" i="0" dirty="0">
                <a:effectLst/>
                <a:latin typeface="Times New Roman" panose="02020603050405020304" pitchFamily="18" charset="0"/>
                <a:cs typeface="Times New Roman" panose="02020603050405020304" pitchFamily="18" charset="0"/>
              </a:rPr>
              <a:t>)</a:t>
            </a:r>
          </a:p>
          <a:p>
            <a:pPr algn="just">
              <a:lnSpc>
                <a:spcPct val="2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AEDCD54-A360-45AE-9FB4-C5C384ED507C}"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Expected Question for University Exam</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96ABBF74-8ADB-4575-AEF4-ADCE0BD489B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CDDC14A8-EAE3-428F-B59E-84C383300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80089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457200" y="1143000"/>
            <a:ext cx="8229600" cy="4983163"/>
          </a:xfrm>
        </p:spPr>
        <p:txBody>
          <a:bodyPr>
            <a:normAutofit fontScale="92500" lnSpcReduction="10000"/>
          </a:bodyPr>
          <a:lstStyle/>
          <a:p>
            <a:pPr algn="just"/>
            <a:r>
              <a:rPr lang="en-US" i="1" dirty="0"/>
              <a:t>Syntax Analyzer </a:t>
            </a:r>
            <a:endParaRPr lang="en-US" dirty="0"/>
          </a:p>
          <a:p>
            <a:pPr algn="just"/>
            <a:r>
              <a:rPr lang="en-US" dirty="0"/>
              <a:t> creates the syntactic structure of the given source program.</a:t>
            </a:r>
          </a:p>
          <a:p>
            <a:pPr algn="just"/>
            <a:r>
              <a:rPr lang="en-US" dirty="0"/>
              <a:t>This syntactic structure is mostly a </a:t>
            </a:r>
            <a:r>
              <a:rPr lang="en-US" i="1" dirty="0"/>
              <a:t>parse tree</a:t>
            </a:r>
            <a:endParaRPr lang="en-US" dirty="0"/>
          </a:p>
          <a:p>
            <a:pPr algn="just"/>
            <a:r>
              <a:rPr lang="en-US" dirty="0"/>
              <a:t>.Syntax Analyzer is also known as </a:t>
            </a:r>
            <a:r>
              <a:rPr lang="en-US" i="1" dirty="0"/>
              <a:t>parser </a:t>
            </a:r>
            <a:endParaRPr lang="en-US" dirty="0"/>
          </a:p>
          <a:p>
            <a:pPr algn="just"/>
            <a:r>
              <a:rPr lang="en-US" dirty="0"/>
              <a:t>LR parsers can be constructed to recognize virtually all programming-language constructs for which context-free grammars can be written.</a:t>
            </a:r>
          </a:p>
          <a:p>
            <a:pPr algn="just"/>
            <a:r>
              <a:rPr lang="en-US" dirty="0"/>
              <a:t>Bottom-up parsers for a large class of context-free grammars can be easily developed using operator </a:t>
            </a:r>
            <a:r>
              <a:rPr lang="en-US" dirty="0" err="1"/>
              <a:t>grammars.Operator</a:t>
            </a:r>
            <a:r>
              <a:rPr lang="en-US" dirty="0"/>
              <a:t> grammars have the property that no production right side is empty or has two adjacent </a:t>
            </a:r>
            <a:r>
              <a:rPr lang="en-US" dirty="0" err="1"/>
              <a:t>nonterminals</a:t>
            </a:r>
            <a:r>
              <a:rPr lang="en-US" dirty="0"/>
              <a:t>. </a:t>
            </a:r>
          </a:p>
          <a:p>
            <a:pPr algn="just"/>
            <a:r>
              <a:rPr lang="en-US" dirty="0"/>
              <a:t>A shift-reduce parser uses a parse stack which (conceptually) contains grammar symbols. During the operation of the parser, symbols from the input are shifted onto the stack. If a prefix of the symbols on top of the stack matches the RHS of a grammar rule which is the correct rule to use within the current context, then the parser reduces the RHS of the rule to its </a:t>
            </a:r>
            <a:r>
              <a:rPr lang="en-US" dirty="0" err="1"/>
              <a:t>LHS,replacing</a:t>
            </a:r>
            <a:r>
              <a:rPr lang="en-US" dirty="0"/>
              <a:t> the RHS symbols on top of the stack with the nonterminal occurring on the LHS of the rule. </a:t>
            </a:r>
          </a:p>
          <a:p>
            <a:pPr algn="just"/>
            <a:r>
              <a:rPr lang="en-US" dirty="0"/>
              <a:t>This shift-reduce process continues until the parser terminates, reporting either success or failure. It terminates with success when the input is legal and is accepted by </a:t>
            </a:r>
            <a:r>
              <a:rPr lang="en-US" dirty="0" err="1"/>
              <a:t>theparser</a:t>
            </a:r>
            <a:r>
              <a:rPr lang="en-US" dirty="0"/>
              <a:t>.</a:t>
            </a:r>
            <a:br>
              <a:rPr lang="en-US" dirty="0"/>
            </a:br>
            <a:endParaRPr lang="en-US" dirty="0"/>
          </a:p>
        </p:txBody>
      </p:sp>
      <p:sp>
        <p:nvSpPr>
          <p:cNvPr id="4" name="Date Placeholder 3"/>
          <p:cNvSpPr>
            <a:spLocks noGrp="1"/>
          </p:cNvSpPr>
          <p:nvPr>
            <p:ph type="dt" sz="half" idx="10"/>
          </p:nvPr>
        </p:nvSpPr>
        <p:spPr/>
        <p:txBody>
          <a:bodyPr/>
          <a:lstStyle/>
          <a:p>
            <a:fld id="{832CB254-C572-4AE3-9DDC-4780139749E9}"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itle 1"/>
          <p:cNvSpPr txBox="1">
            <a:spLocks/>
          </p:cNvSpPr>
          <p:nvPr/>
        </p:nvSpPr>
        <p:spPr>
          <a:xfrm>
            <a:off x="14478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of Unit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B14F45EB-FFC2-4DCD-BCEB-05760EB6E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E6DFD7-C702-4158-9A30-56737528AE1E}"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References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609599" y="1136888"/>
            <a:ext cx="7924801" cy="4945456"/>
          </a:xfrm>
          <a:prstGeom prst="rect">
            <a:avLst/>
          </a:prstGeom>
          <a:noFill/>
        </p:spPr>
        <p:txBody>
          <a:bodyPr wrap="square" lIns="91440" tIns="45720" rIns="91440" bIns="45720">
            <a:spAutoFit/>
          </a:bodyPr>
          <a:lstStyle/>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K. </a:t>
            </a:r>
            <a:r>
              <a:rPr lang="en-IN" sz="1800" dirty="0" err="1">
                <a:latin typeface="Times New Roman" panose="02020603050405020304" pitchFamily="18" charset="0"/>
                <a:cs typeface="Times New Roman" panose="02020603050405020304" pitchFamily="18" charset="0"/>
              </a:rPr>
              <a:t>Muneeswaran,Compiler</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Design,First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Edition,Oxford</a:t>
            </a:r>
            <a:r>
              <a:rPr lang="en-IN" sz="1800" dirty="0">
                <a:latin typeface="Times New Roman" panose="02020603050405020304" pitchFamily="18" charset="0"/>
                <a:cs typeface="Times New Roman" panose="02020603050405020304" pitchFamily="18" charset="0"/>
              </a:rPr>
              <a:t> University Press.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J.P. Bennet, “Introduction to Compiler Techniques”, Second Edition, Tata McGraw-Hill,2003.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Henk </a:t>
            </a:r>
            <a:r>
              <a:rPr lang="en-IN" sz="1800" dirty="0" err="1">
                <a:latin typeface="Times New Roman" panose="02020603050405020304" pitchFamily="18" charset="0"/>
                <a:cs typeface="Times New Roman" panose="02020603050405020304" pitchFamily="18" charset="0"/>
              </a:rPr>
              <a:t>Alblas</a:t>
            </a:r>
            <a:r>
              <a:rPr lang="en-IN" sz="1800" dirty="0">
                <a:latin typeface="Times New Roman" panose="02020603050405020304" pitchFamily="18" charset="0"/>
                <a:cs typeface="Times New Roman" panose="02020603050405020304" pitchFamily="18" charset="0"/>
              </a:rPr>
              <a:t> and Albert </a:t>
            </a:r>
            <a:r>
              <a:rPr lang="en-IN" sz="1800" dirty="0" err="1">
                <a:latin typeface="Times New Roman" panose="02020603050405020304" pitchFamily="18" charset="0"/>
                <a:cs typeface="Times New Roman" panose="02020603050405020304" pitchFamily="18" charset="0"/>
              </a:rPr>
              <a:t>Nymeyer</a:t>
            </a:r>
            <a:r>
              <a:rPr lang="en-IN" sz="1800" dirty="0">
                <a:latin typeface="Times New Roman" panose="02020603050405020304" pitchFamily="18" charset="0"/>
                <a:cs typeface="Times New Roman" panose="02020603050405020304" pitchFamily="18" charset="0"/>
              </a:rPr>
              <a:t>, “Practice and Principles of Compiler Building with C”, PHI, 2001. </a:t>
            </a:r>
          </a:p>
          <a:p>
            <a:pPr algn="just">
              <a:lnSpc>
                <a:spcPct val="150000"/>
              </a:lnSpc>
              <a:buAutoNum type="arabicPeriod"/>
            </a:pPr>
            <a:r>
              <a:rPr lang="en-IN" sz="1800" dirty="0" err="1">
                <a:latin typeface="Times New Roman" panose="02020603050405020304" pitchFamily="18" charset="0"/>
                <a:cs typeface="Times New Roman" panose="02020603050405020304" pitchFamily="18" charset="0"/>
              </a:rPr>
              <a:t>Aho</a:t>
            </a:r>
            <a:r>
              <a:rPr lang="en-IN" sz="1800" dirty="0">
                <a:latin typeface="Times New Roman" panose="02020603050405020304" pitchFamily="18" charset="0"/>
                <a:cs typeface="Times New Roman" panose="02020603050405020304" pitchFamily="18" charset="0"/>
              </a:rPr>
              <a:t>, Sethi &amp; Ullman, "Compilers: Principles, Techniques and Tools”, Pearson Education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V </a:t>
            </a:r>
            <a:r>
              <a:rPr lang="en-IN" sz="1800" dirty="0" err="1">
                <a:latin typeface="Times New Roman" panose="02020603050405020304" pitchFamily="18" charset="0"/>
                <a:cs typeface="Times New Roman" panose="02020603050405020304" pitchFamily="18" charset="0"/>
              </a:rPr>
              <a:t>Raghvan</a:t>
            </a:r>
            <a:r>
              <a:rPr lang="en-IN" sz="1800" dirty="0">
                <a:latin typeface="Times New Roman" panose="02020603050405020304" pitchFamily="18" charset="0"/>
                <a:cs typeface="Times New Roman" panose="02020603050405020304" pitchFamily="18" charset="0"/>
              </a:rPr>
              <a:t>, “ Principles of Compiler Design”, TMH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Kenneth Louden,” Compiler Construction”, Cengage Learning.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Charles Fischer and Ricard LeBlanc,” Crafting a Compiler with C”, Pearson Education</a:t>
            </a:r>
            <a:endParaRPr lang="en-US" sz="1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8CB61619-6F1B-4BA3-AAA3-67CDE9202A86}"/>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1C713D8F-C085-4BB0-860B-8D9E9CD46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800600"/>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IN" sz="1800" b="1"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a:xfrm>
            <a:off x="457200" y="6356350"/>
            <a:ext cx="2133600" cy="365125"/>
          </a:xfrm>
        </p:spPr>
        <p:txBody>
          <a:bodyPr/>
          <a:lstStyle/>
          <a:p>
            <a:fld id="{773F32B2-9FCF-4E39-9C7F-372B98CA819E}" type="datetime1">
              <a:rPr lang="en-US" smtClean="0"/>
              <a:t>7/8/2023</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19</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Unit Content</a:t>
            </a:r>
          </a:p>
        </p:txBody>
      </p:sp>
      <p:sp>
        <p:nvSpPr>
          <p:cNvPr id="10" name="Footer Placeholder 9"/>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11" name="TextBox 10">
            <a:extLst>
              <a:ext uri="{FF2B5EF4-FFF2-40B4-BE49-F238E27FC236}">
                <a16:creationId xmlns:a16="http://schemas.microsoft.com/office/drawing/2014/main" id="{6CB4378D-9A66-4851-AF1C-E0903F3F82F1}"/>
              </a:ext>
            </a:extLst>
          </p:cNvPr>
          <p:cNvSpPr txBox="1"/>
          <p:nvPr/>
        </p:nvSpPr>
        <p:spPr>
          <a:xfrm>
            <a:off x="419100" y="1214546"/>
            <a:ext cx="8305800" cy="46130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Course Objective</a:t>
            </a:r>
          </a:p>
          <a:p>
            <a:pPr marL="28575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Course Outcome</a:t>
            </a:r>
          </a:p>
          <a:p>
            <a:pPr marL="28575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CO-PO and PSO Mapping</a:t>
            </a:r>
          </a:p>
          <a:p>
            <a:pPr marL="28575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Prerequisite and Recap</a:t>
            </a:r>
          </a:p>
          <a:p>
            <a:pPr marL="28575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Objective of Topics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Basic Parsing Techniques: Parsers </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Shift reduce parsing</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Operator precedence parsing</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Top down parsing, </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Predictive parsers Automatic Construction of efficient Parsers: LR parsers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canonical Collection of LR(0) items,</a:t>
            </a:r>
          </a:p>
        </p:txBody>
      </p:sp>
      <p:pic>
        <p:nvPicPr>
          <p:cNvPr id="12" name="Picture 11">
            <a:extLst>
              <a:ext uri="{FF2B5EF4-FFF2-40B4-BE49-F238E27FC236}">
                <a16:creationId xmlns:a16="http://schemas.microsoft.com/office/drawing/2014/main" id="{037056F7-8621-4C00-B75C-A1BF7A19F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E6DFD7-C702-4158-9A30-56737528AE1E}"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noProof="0" dirty="0" err="1" smtClean="0">
                <a:latin typeface="Times New Roman" panose="02020603050405020304" pitchFamily="18" charset="0"/>
                <a:cs typeface="Times New Roman" panose="02020603050405020304" pitchFamily="18" charset="0"/>
              </a:rPr>
              <a:t>Youtube</a:t>
            </a:r>
            <a:r>
              <a:rPr lang="en-US" sz="2400" noProof="0" dirty="0" smtClean="0">
                <a:latin typeface="Times New Roman" panose="02020603050405020304" pitchFamily="18" charset="0"/>
                <a:cs typeface="Times New Roman" panose="02020603050405020304" pitchFamily="18" charset="0"/>
              </a:rPr>
              <a:t> Link</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609599" y="1136888"/>
            <a:ext cx="7924801" cy="6989606"/>
          </a:xfrm>
          <a:prstGeom prst="rect">
            <a:avLst/>
          </a:prstGeom>
          <a:noFill/>
        </p:spPr>
        <p:txBody>
          <a:bodyPr wrap="square" lIns="91440" tIns="45720" rIns="91440" bIns="45720">
            <a:spAutoFit/>
          </a:bodyPr>
          <a:lstStyle/>
          <a:p>
            <a:pPr algn="just">
              <a:lnSpc>
                <a:spcPct val="150000"/>
              </a:lnSpc>
            </a:pPr>
            <a:r>
              <a:rPr lang="en-US" b="1" dirty="0">
                <a:ln w="10541" cmpd="sng">
                  <a:solidFill>
                    <a:schemeClr val="accent1">
                      <a:shade val="88000"/>
                      <a:satMod val="110000"/>
                    </a:schemeClr>
                  </a:solidFill>
                  <a:prstDash val="solid"/>
                </a:ln>
                <a:hlinkClick r:id="rId3"/>
              </a:rPr>
              <a:t>https://</a:t>
            </a:r>
            <a:r>
              <a:rPr lang="en-US" b="1" dirty="0" smtClean="0">
                <a:ln w="10541" cmpd="sng">
                  <a:solidFill>
                    <a:schemeClr val="accent1">
                      <a:shade val="88000"/>
                      <a:satMod val="110000"/>
                    </a:schemeClr>
                  </a:solidFill>
                  <a:prstDash val="solid"/>
                </a:ln>
                <a:hlinkClick r:id="rId3"/>
              </a:rPr>
              <a:t>www.youtube.com/watch?v=hGuXUIefVkc</a:t>
            </a:r>
            <a:endParaRPr lang="en-US" b="1" dirty="0" smtClean="0">
              <a:ln w="10541" cmpd="sng">
                <a:solidFill>
                  <a:schemeClr val="accent1">
                    <a:shade val="88000"/>
                    <a:satMod val="110000"/>
                  </a:schemeClr>
                </a:solidFill>
                <a:prstDash val="solid"/>
              </a:ln>
            </a:endParaRPr>
          </a:p>
          <a:p>
            <a:pPr algn="just">
              <a:lnSpc>
                <a:spcPct val="150000"/>
              </a:lnSpc>
            </a:pPr>
            <a:r>
              <a:rPr lang="en-US" b="1" dirty="0">
                <a:ln w="10541" cmpd="sng">
                  <a:solidFill>
                    <a:schemeClr val="accent1">
                      <a:shade val="88000"/>
                      <a:satMod val="110000"/>
                    </a:schemeClr>
                  </a:solidFill>
                  <a:prstDash val="solid"/>
                </a:ln>
                <a:hlinkClick r:id="rId4"/>
              </a:rPr>
              <a:t>https://www.youtube.com/watch?v=MWX0-_mHYcc&amp;list=RDCMUCGFNZxMqKLsqWERX_N2f08Q&amp;start_radio=1&amp;rv=MWX0-_</a:t>
            </a:r>
            <a:r>
              <a:rPr lang="en-US" b="1" dirty="0" smtClean="0">
                <a:ln w="10541" cmpd="sng">
                  <a:solidFill>
                    <a:schemeClr val="accent1">
                      <a:shade val="88000"/>
                      <a:satMod val="110000"/>
                    </a:schemeClr>
                  </a:solidFill>
                  <a:prstDash val="solid"/>
                </a:ln>
                <a:hlinkClick r:id="rId4"/>
              </a:rPr>
              <a:t>mHYcc&amp;t=0</a:t>
            </a:r>
            <a:endParaRPr lang="en-US" b="1" dirty="0" smtClean="0">
              <a:ln w="10541" cmpd="sng">
                <a:solidFill>
                  <a:schemeClr val="accent1">
                    <a:shade val="88000"/>
                    <a:satMod val="110000"/>
                  </a:schemeClr>
                </a:solidFill>
                <a:prstDash val="solid"/>
              </a:ln>
            </a:endParaRPr>
          </a:p>
          <a:p>
            <a:pPr algn="just">
              <a:lnSpc>
                <a:spcPct val="150000"/>
              </a:lnSpc>
            </a:pPr>
            <a:r>
              <a:rPr lang="en-US" b="1" dirty="0">
                <a:ln w="10541" cmpd="sng">
                  <a:solidFill>
                    <a:schemeClr val="accent1">
                      <a:shade val="88000"/>
                      <a:satMod val="110000"/>
                    </a:schemeClr>
                  </a:solidFill>
                  <a:prstDash val="solid"/>
                </a:ln>
              </a:rPr>
              <a:t>https://www.youtube.com/watch?v=L9iAmoEcGIE</a:t>
            </a:r>
            <a:endParaRPr lang="en-US" b="1" dirty="0" smtClean="0">
              <a:ln w="10541" cmpd="sng">
                <a:solidFill>
                  <a:schemeClr val="accent1">
                    <a:shade val="88000"/>
                    <a:satMod val="110000"/>
                  </a:schemeClr>
                </a:solidFill>
                <a:prstDash val="solid"/>
              </a:ln>
            </a:endParaRPr>
          </a:p>
          <a:p>
            <a:pPr marL="0" indent="0" algn="just">
              <a:lnSpc>
                <a:spcPct val="150000"/>
              </a:lnSpc>
              <a:buNone/>
            </a:pPr>
            <a:endPar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marL="0" indent="0" algn="just">
              <a:lnSpc>
                <a:spcPct val="150000"/>
              </a:lnSpc>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0" indent="0" algn="just">
              <a:lnSpc>
                <a:spcPct val="150000"/>
              </a:lnSpc>
              <a:buNone/>
            </a:pPr>
            <a:endPar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marL="0" indent="0" algn="just">
              <a:lnSpc>
                <a:spcPct val="150000"/>
              </a:lnSpc>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0" indent="0" algn="just">
              <a:lnSpc>
                <a:spcPct val="150000"/>
              </a:lnSpc>
              <a:buNone/>
            </a:pPr>
            <a:endPar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marL="0" indent="0" algn="just">
              <a:lnSpc>
                <a:spcPct val="150000"/>
              </a:lnSpc>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0" indent="0" algn="just">
              <a:lnSpc>
                <a:spcPct val="150000"/>
              </a:lnSpc>
              <a:buNone/>
            </a:pPr>
            <a:endPar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marL="0" indent="0" algn="just">
              <a:lnSpc>
                <a:spcPct val="150000"/>
              </a:lnSpc>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0" indent="0" algn="just">
              <a:lnSpc>
                <a:spcPct val="150000"/>
              </a:lnSpc>
              <a:buNone/>
            </a:pPr>
            <a:endPar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marL="0" indent="0" algn="just">
              <a:lnSpc>
                <a:spcPct val="150000"/>
              </a:lnSpc>
              <a:buNone/>
            </a:pPr>
            <a:endParaRPr lang="en-US" sz="1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8CB61619-6F1B-4BA3-AAA3-67CDE9202A86}"/>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1C713D8F-C085-4BB0-860B-8D9E9CD46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22016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4C4D9C-5505-4325-8A8F-22228A97057C}"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itle 1"/>
          <p:cNvSpPr txBox="1">
            <a:spLocks/>
          </p:cNvSpPr>
          <p:nvPr/>
        </p:nvSpPr>
        <p:spPr>
          <a:xfrm>
            <a:off x="1905000" y="104043"/>
            <a:ext cx="6896100" cy="701967"/>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lvl="0" algn="ctr">
              <a:spcBef>
                <a:spcPct val="0"/>
              </a:spcBef>
              <a:defRPr/>
            </a:pPr>
            <a:endParaRPr lang="en-US" dirty="0"/>
          </a:p>
        </p:txBody>
      </p:sp>
      <p:sp>
        <p:nvSpPr>
          <p:cNvPr id="9" name="Content Placeholder 8"/>
          <p:cNvSpPr>
            <a:spLocks noGrp="1"/>
          </p:cNvSpPr>
          <p:nvPr>
            <p:ph idx="1"/>
          </p:nvPr>
        </p:nvSpPr>
        <p:spPr>
          <a:xfrm>
            <a:off x="2133600" y="2384672"/>
            <a:ext cx="5029200" cy="830997"/>
          </a:xfrm>
          <a:prstGeom prst="rect">
            <a:avLst/>
          </a:prstGeom>
          <a:noFill/>
        </p:spPr>
        <p:txBody>
          <a:bodyPr vert="horz" wrap="square" lIns="68580" tIns="34290" rIns="68580" bIns="34290" rtlCol="0">
            <a:spAutoFit/>
          </a:bodyPr>
          <a:lstStyle/>
          <a:p>
            <a:pPr algn="ctr">
              <a:buNone/>
            </a:pPr>
            <a:r>
              <a:rPr lang="en-US" sz="495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10" name="Footer Placeholder 4">
            <a:extLst>
              <a:ext uri="{FF2B5EF4-FFF2-40B4-BE49-F238E27FC236}">
                <a16:creationId xmlns:a16="http://schemas.microsoft.com/office/drawing/2014/main" id="{1B25A8C0-91BE-4B97-8DCD-65878300B0D3}"/>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44BB584C-26B9-4C8F-8BA3-9F2CFCD40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0561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000" b="1" dirty="0" smtClean="0"/>
              <a:t>Rohit chaudhary</a:t>
            </a:r>
            <a:endParaRPr lang="en-US" sz="2000" b="1" dirty="0">
              <a:latin typeface="Times New Roman" pitchFamily="18" charset="0"/>
              <a:cs typeface="Times New Roman" pitchFamily="18" charset="0"/>
            </a:endParaRPr>
          </a:p>
          <a:p>
            <a:pPr marL="0" indent="0">
              <a:buNone/>
            </a:pPr>
            <a:r>
              <a:rPr lang="en-US" sz="2000" b="1" dirty="0">
                <a:latin typeface="Times New Roman" pitchFamily="18" charset="0"/>
                <a:cs typeface="Times New Roman" pitchFamily="18" charset="0"/>
              </a:rPr>
              <a:t>Designation: </a:t>
            </a:r>
            <a:r>
              <a:rPr lang="en-US" sz="2000" dirty="0">
                <a:latin typeface="Times New Roman" pitchFamily="18" charset="0"/>
                <a:cs typeface="Times New Roman" pitchFamily="18" charset="0"/>
              </a:rPr>
              <a:t>Assistant Professor CSE Department </a:t>
            </a:r>
          </a:p>
          <a:p>
            <a:pPr marL="0" indent="0">
              <a:buNone/>
            </a:pPr>
            <a:r>
              <a:rPr lang="en-US" sz="2000" dirty="0"/>
              <a:t>NIET Grater Noida</a:t>
            </a:r>
            <a:endParaRPr lang="en-US" sz="2000" dirty="0">
              <a:latin typeface="Times New Roman" pitchFamily="18" charset="0"/>
              <a:cs typeface="Times New Roman" pitchFamily="18" charset="0"/>
            </a:endParaRPr>
          </a:p>
          <a:p>
            <a:pPr marL="0" indent="0">
              <a:buNone/>
            </a:pPr>
            <a:r>
              <a:rPr lang="en-US" sz="2000" b="1" dirty="0" smtClean="0">
                <a:latin typeface="Times New Roman" pitchFamily="18" charset="0"/>
                <a:cs typeface="Times New Roman" pitchFamily="18" charset="0"/>
              </a:rPr>
              <a:t>Teaching </a:t>
            </a:r>
            <a:r>
              <a:rPr lang="en-US" sz="2000" b="1" dirty="0">
                <a:latin typeface="Times New Roman" pitchFamily="18" charset="0"/>
                <a:cs typeface="Times New Roman" pitchFamily="18" charset="0"/>
              </a:rPr>
              <a:t>experience: </a:t>
            </a:r>
            <a:r>
              <a:rPr lang="en-US" sz="2000" b="1" dirty="0" smtClean="0">
                <a:latin typeface="Times New Roman" pitchFamily="18" charset="0"/>
                <a:cs typeface="Times New Roman" pitchFamily="18" charset="0"/>
              </a:rPr>
              <a:t> 7 </a:t>
            </a:r>
            <a:r>
              <a:rPr lang="en-US" sz="2000" b="1" dirty="0" err="1" smtClean="0">
                <a:latin typeface="Times New Roman" pitchFamily="18" charset="0"/>
                <a:cs typeface="Times New Roman" pitchFamily="18" charset="0"/>
              </a:rPr>
              <a:t>yrs</a:t>
            </a:r>
            <a:endParaRPr lang="en-US" sz="2000" dirty="0">
              <a:latin typeface="Times New Roman" pitchFamily="18" charset="0"/>
              <a:cs typeface="Times New Roman" pitchFamily="18" charset="0"/>
            </a:endParaRPr>
          </a:p>
          <a:p>
            <a:pPr marL="0" indent="0">
              <a:buNone/>
            </a:pPr>
            <a:r>
              <a:rPr lang="en-US" sz="2000" b="1" dirty="0">
                <a:latin typeface="Times New Roman" pitchFamily="18" charset="0"/>
                <a:cs typeface="Times New Roman" pitchFamily="18" charset="0"/>
              </a:rPr>
              <a:t>Research Publications</a:t>
            </a:r>
            <a:r>
              <a:rPr lang="en-US" sz="2000" b="1" dirty="0" smtClean="0">
                <a:latin typeface="Times New Roman" pitchFamily="18" charset="0"/>
                <a:cs typeface="Times New Roman" pitchFamily="18" charset="0"/>
              </a:rPr>
              <a:t>: 04</a:t>
            </a:r>
            <a:endParaRPr lang="en-US" sz="2000" b="1" dirty="0">
              <a:latin typeface="Times New Roman" pitchFamily="18" charset="0"/>
              <a:cs typeface="Times New Roman" pitchFamily="18" charset="0"/>
            </a:endParaRPr>
          </a:p>
          <a:p>
            <a:pPr marL="0" indent="0">
              <a:buNone/>
            </a:pPr>
            <a:endParaRPr lang="en-US" sz="2000" b="1" dirty="0">
              <a:latin typeface="Times New Roman" pitchFamily="18" charset="0"/>
              <a:cs typeface="Times New Roman" pitchFamily="18" charset="0"/>
            </a:endParaRPr>
          </a:p>
          <a:p>
            <a:pPr marL="0" indent="0">
              <a:buNone/>
            </a:pPr>
            <a:r>
              <a:rPr lang="en-US" sz="2000" b="1" dirty="0">
                <a:latin typeface="Times New Roman" pitchFamily="18" charset="0"/>
                <a:cs typeface="Times New Roman" pitchFamily="18" charset="0"/>
              </a:rPr>
              <a:t>               </a:t>
            </a:r>
          </a:p>
          <a:p>
            <a:pPr marL="0" indent="0">
              <a:buNone/>
            </a:pPr>
            <a:r>
              <a:rPr lang="en-US" sz="2000" b="1"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E2E9E52B-6FD1-4601-B279-2901318D7FF7}" type="datetime1">
              <a:rPr lang="en-US" smtClean="0"/>
              <a:t>7/8/2023</a:t>
            </a:fld>
            <a:endParaRPr lang="en-US"/>
          </a:p>
        </p:txBody>
      </p:sp>
      <p:sp>
        <p:nvSpPr>
          <p:cNvPr id="5" name="Footer Placeholder 4"/>
          <p:cNvSpPr>
            <a:spLocks noGrp="1"/>
          </p:cNvSpPr>
          <p:nvPr>
            <p:ph type="ftr" sz="quarter" idx="11"/>
          </p:nvPr>
        </p:nvSpPr>
        <p:spPr>
          <a:xfrm>
            <a:off x="3124200" y="6356350"/>
            <a:ext cx="47244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solidFill>
                  <a:schemeClr val="tx1"/>
                </a:solidFill>
                <a:latin typeface="Times New Roman" panose="02020603050405020304" pitchFamily="18" charset="0"/>
                <a:cs typeface="Times New Roman" panose="02020603050405020304" pitchFamily="18" charset="0"/>
              </a:rPr>
              <a:t>Brief Introduction</a:t>
            </a:r>
          </a:p>
        </p:txBody>
      </p:sp>
      <p:pic>
        <p:nvPicPr>
          <p:cNvPr id="11" name="Picture 10">
            <a:extLst>
              <a:ext uri="{FF2B5EF4-FFF2-40B4-BE49-F238E27FC236}">
                <a16:creationId xmlns:a16="http://schemas.microsoft.com/office/drawing/2014/main" id="{2DAF47E7-5C3F-48AC-B525-CBD4BDC4A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graphicFrame>
        <p:nvGraphicFramePr>
          <p:cNvPr id="2" name="Table 6">
            <a:extLst>
              <a:ext uri="{FF2B5EF4-FFF2-40B4-BE49-F238E27FC236}">
                <a16:creationId xmlns:a16="http://schemas.microsoft.com/office/drawing/2014/main" id="{89BFEE6C-4A94-4E72-9999-A2C394A59EFF}"/>
              </a:ext>
            </a:extLst>
          </p:cNvPr>
          <p:cNvGraphicFramePr>
            <a:graphicFrameLocks noGrp="1"/>
          </p:cNvGraphicFramePr>
          <p:nvPr>
            <p:extLst>
              <p:ext uri="{D42A27DB-BD31-4B8C-83A1-F6EECF244321}">
                <p14:modId xmlns:p14="http://schemas.microsoft.com/office/powerpoint/2010/main" val="1179704708"/>
              </p:ext>
            </p:extLst>
          </p:nvPr>
        </p:nvGraphicFramePr>
        <p:xfrm>
          <a:off x="1743635" y="4701540"/>
          <a:ext cx="5472430" cy="1112520"/>
        </p:xfrm>
        <a:graphic>
          <a:graphicData uri="http://schemas.openxmlformats.org/drawingml/2006/table">
            <a:tbl>
              <a:tblPr firstRow="1" bandRow="1">
                <a:tableStyleId>{5940675A-B579-460E-94D1-54222C63F5DA}</a:tableStyleId>
              </a:tblPr>
              <a:tblGrid>
                <a:gridCol w="1408430">
                  <a:extLst>
                    <a:ext uri="{9D8B030D-6E8A-4147-A177-3AD203B41FA5}">
                      <a16:colId xmlns:a16="http://schemas.microsoft.com/office/drawing/2014/main" val="3766109583"/>
                    </a:ext>
                  </a:extLst>
                </a:gridCol>
                <a:gridCol w="2032000">
                  <a:extLst>
                    <a:ext uri="{9D8B030D-6E8A-4147-A177-3AD203B41FA5}">
                      <a16:colId xmlns:a16="http://schemas.microsoft.com/office/drawing/2014/main" val="3223487707"/>
                    </a:ext>
                  </a:extLst>
                </a:gridCol>
                <a:gridCol w="2032000">
                  <a:extLst>
                    <a:ext uri="{9D8B030D-6E8A-4147-A177-3AD203B41FA5}">
                      <a16:colId xmlns:a16="http://schemas.microsoft.com/office/drawing/2014/main" val="2192349733"/>
                    </a:ext>
                  </a:extLst>
                </a:gridCol>
              </a:tblGrid>
              <a:tr h="370840">
                <a:tc>
                  <a:txBody>
                    <a:bodyPr/>
                    <a:lstStyle/>
                    <a:p>
                      <a:r>
                        <a:rPr lang="en-US" dirty="0"/>
                        <a:t>Particulars</a:t>
                      </a:r>
                      <a:endParaRPr lang="en-IN" dirty="0"/>
                    </a:p>
                  </a:txBody>
                  <a:tcPr/>
                </a:tc>
                <a:tc>
                  <a:txBody>
                    <a:bodyPr/>
                    <a:lstStyle/>
                    <a:p>
                      <a:r>
                        <a:rPr lang="en-US" dirty="0"/>
                        <a:t>Journal(UGC)</a:t>
                      </a:r>
                      <a:endParaRPr lang="en-IN" dirty="0"/>
                    </a:p>
                  </a:txBody>
                  <a:tcPr/>
                </a:tc>
                <a:tc>
                  <a:txBody>
                    <a:bodyPr/>
                    <a:lstStyle/>
                    <a:p>
                      <a:r>
                        <a:rPr lang="en-US" dirty="0"/>
                        <a:t>Conference(IEEE)</a:t>
                      </a:r>
                      <a:endParaRPr lang="en-IN" dirty="0"/>
                    </a:p>
                  </a:txBody>
                  <a:tcPr/>
                </a:tc>
                <a:extLst>
                  <a:ext uri="{0D108BD9-81ED-4DB2-BD59-A6C34878D82A}">
                    <a16:rowId xmlns:a16="http://schemas.microsoft.com/office/drawing/2014/main" val="3951363340"/>
                  </a:ext>
                </a:extLst>
              </a:tr>
              <a:tr h="370840">
                <a:tc>
                  <a:txBody>
                    <a:bodyPr/>
                    <a:lstStyle/>
                    <a:p>
                      <a:r>
                        <a:rPr lang="en-US" dirty="0"/>
                        <a:t>International</a:t>
                      </a:r>
                      <a:endParaRPr lang="en-IN" dirty="0"/>
                    </a:p>
                  </a:txBody>
                  <a:tcPr/>
                </a:tc>
                <a:tc>
                  <a:txBody>
                    <a:bodyPr/>
                    <a:lstStyle/>
                    <a:p>
                      <a:r>
                        <a:rPr lang="en-IN" dirty="0" smtClean="0"/>
                        <a:t>02</a:t>
                      </a:r>
                      <a:endParaRPr lang="en-IN" dirty="0"/>
                    </a:p>
                  </a:txBody>
                  <a:tcPr/>
                </a:tc>
                <a:tc>
                  <a:txBody>
                    <a:bodyPr/>
                    <a:lstStyle/>
                    <a:p>
                      <a:r>
                        <a:rPr lang="en-IN" dirty="0" smtClean="0"/>
                        <a:t>01</a:t>
                      </a:r>
                      <a:endParaRPr lang="en-IN" dirty="0"/>
                    </a:p>
                  </a:txBody>
                  <a:tcPr/>
                </a:tc>
                <a:extLst>
                  <a:ext uri="{0D108BD9-81ED-4DB2-BD59-A6C34878D82A}">
                    <a16:rowId xmlns:a16="http://schemas.microsoft.com/office/drawing/2014/main" val="3144688632"/>
                  </a:ext>
                </a:extLst>
              </a:tr>
              <a:tr h="370840">
                <a:tc>
                  <a:txBody>
                    <a:bodyPr/>
                    <a:lstStyle/>
                    <a:p>
                      <a:r>
                        <a:rPr lang="en-US" dirty="0"/>
                        <a:t>National</a:t>
                      </a:r>
                      <a:endParaRPr lang="en-IN" dirty="0"/>
                    </a:p>
                  </a:txBody>
                  <a:tcPr/>
                </a:tc>
                <a:tc>
                  <a:txBody>
                    <a:bodyPr/>
                    <a:lstStyle/>
                    <a:p>
                      <a:r>
                        <a:rPr lang="en-IN" dirty="0" smtClean="0"/>
                        <a:t>01</a:t>
                      </a:r>
                      <a:endParaRPr lang="en-IN" dirty="0"/>
                    </a:p>
                  </a:txBody>
                  <a:tcPr/>
                </a:tc>
                <a:tc>
                  <a:txBody>
                    <a:bodyPr/>
                    <a:lstStyle/>
                    <a:p>
                      <a:endParaRPr lang="en-IN" dirty="0"/>
                    </a:p>
                  </a:txBody>
                  <a:tcPr/>
                </a:tc>
                <a:extLst>
                  <a:ext uri="{0D108BD9-81ED-4DB2-BD59-A6C34878D82A}">
                    <a16:rowId xmlns:a16="http://schemas.microsoft.com/office/drawing/2014/main" val="8284373"/>
                  </a:ext>
                </a:extLst>
              </a:tr>
            </a:tbl>
          </a:graphicData>
        </a:graphic>
      </p:graphicFrame>
    </p:spTree>
    <p:extLst>
      <p:ext uri="{BB962C8B-B14F-4D97-AF65-F5344CB8AC3E}">
        <p14:creationId xmlns:p14="http://schemas.microsoft.com/office/powerpoint/2010/main" val="451149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800600"/>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IN" sz="1800" b="1"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a:xfrm>
            <a:off x="457200" y="6356350"/>
            <a:ext cx="2133600" cy="365125"/>
          </a:xfrm>
        </p:spPr>
        <p:txBody>
          <a:bodyPr/>
          <a:lstStyle/>
          <a:p>
            <a:fld id="{708577CC-CDD8-42F7-91A4-6BDE7DEE4EB2}" type="datetime1">
              <a:rPr lang="en-US" smtClean="0"/>
              <a:t>7/8/2023</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20</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Unit Content</a:t>
            </a:r>
          </a:p>
        </p:txBody>
      </p:sp>
      <p:sp>
        <p:nvSpPr>
          <p:cNvPr id="11" name="TextBox 10">
            <a:extLst>
              <a:ext uri="{FF2B5EF4-FFF2-40B4-BE49-F238E27FC236}">
                <a16:creationId xmlns:a16="http://schemas.microsoft.com/office/drawing/2014/main" id="{6CB4378D-9A66-4851-AF1C-E0903F3F82F1}"/>
              </a:ext>
            </a:extLst>
          </p:cNvPr>
          <p:cNvSpPr txBox="1"/>
          <p:nvPr/>
        </p:nvSpPr>
        <p:spPr>
          <a:xfrm>
            <a:off x="457200" y="817163"/>
            <a:ext cx="8305800" cy="62750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Constructing SLR parsing tables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Constructing Canonical LR parsing tables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Constructing LALR parsing tables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Using ambiguous grammars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 automatic parser generator</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Implementation of LR parsing tables.</a:t>
            </a:r>
            <a:endParaRPr lang="en-US" sz="1800" dirty="0">
              <a:solidFill>
                <a:schemeClr val="dk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Faculty Video Links, </a:t>
            </a:r>
            <a:r>
              <a:rPr lang="en-US" sz="1800" dirty="0" err="1">
                <a:solidFill>
                  <a:schemeClr val="dk1"/>
                </a:solidFill>
                <a:latin typeface="Times New Roman" panose="02020603050405020304" pitchFamily="18" charset="0"/>
                <a:cs typeface="Times New Roman" panose="02020603050405020304" pitchFamily="18" charset="0"/>
              </a:rPr>
              <a:t>Youtube</a:t>
            </a:r>
            <a:r>
              <a:rPr lang="en-US" sz="1800" dirty="0">
                <a:solidFill>
                  <a:schemeClr val="dk1"/>
                </a:solidFill>
                <a:latin typeface="Times New Roman" panose="02020603050405020304" pitchFamily="18" charset="0"/>
                <a:cs typeface="Times New Roman" panose="02020603050405020304" pitchFamily="18" charset="0"/>
              </a:rPr>
              <a:t> &amp; NPTEL Video Links and Online Courses Details  </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Daily Quiz</a:t>
            </a:r>
          </a:p>
          <a:p>
            <a:pPr marL="285750" indent="-285750" algn="just">
              <a:lnSpc>
                <a:spcPct val="150000"/>
              </a:lnSpc>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Weekly Assignments</a:t>
            </a:r>
          </a:p>
          <a:p>
            <a:pPr marL="285750" indent="-285750" algn="just">
              <a:lnSpc>
                <a:spcPct val="150000"/>
              </a:lnSpc>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MCQ</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Expected  Question for University Exam/old question paper</a:t>
            </a:r>
            <a:endParaRPr lang="en-US" sz="1800" dirty="0">
              <a:solidFill>
                <a:schemeClr val="dk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rPr>
              <a:t>References</a:t>
            </a:r>
          </a:p>
          <a:p>
            <a:pPr marL="285750" indent="-285750" algn="just">
              <a:lnSpc>
                <a:spcPct val="150000"/>
              </a:lnSpc>
              <a:buFont typeface="Arial" panose="020B0604020202020204" pitchFamily="34" charset="0"/>
              <a:buChar char="•"/>
            </a:pPr>
            <a:endPar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12" name="Footer Placeholder 12">
            <a:extLst>
              <a:ext uri="{FF2B5EF4-FFF2-40B4-BE49-F238E27FC236}">
                <a16:creationId xmlns:a16="http://schemas.microsoft.com/office/drawing/2014/main" id="{55711B09-E024-495C-BCD3-44826E19BDBC}"/>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CA27DF4E-C124-4AE8-A3CD-F602BF2B5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091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BDA33BC-C274-46E2-BB89-99B18486361D}" type="datetime1">
              <a:rPr lang="en-US" smtClean="0"/>
              <a:t>7/8/2023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457200" indent="-457200" algn="ctr">
              <a:spcBef>
                <a:spcPts val="0"/>
              </a:spcBef>
            </a:pPr>
            <a:r>
              <a:rPr lang="en-US" sz="3000" dirty="0">
                <a:latin typeface="Calibri (Body)"/>
              </a:rPr>
              <a:t>Unit Objective</a:t>
            </a:r>
          </a:p>
        </p:txBody>
      </p:sp>
      <p:graphicFrame>
        <p:nvGraphicFramePr>
          <p:cNvPr id="12" name="Table 11"/>
          <p:cNvGraphicFramePr>
            <a:graphicFrameLocks noGrp="1"/>
          </p:cNvGraphicFramePr>
          <p:nvPr>
            <p:extLst>
              <p:ext uri="{D42A27DB-BD31-4B8C-83A1-F6EECF244321}">
                <p14:modId xmlns:p14="http://schemas.microsoft.com/office/powerpoint/2010/main" val="1390807073"/>
              </p:ext>
            </p:extLst>
          </p:nvPr>
        </p:nvGraphicFramePr>
        <p:xfrm>
          <a:off x="457200" y="1169336"/>
          <a:ext cx="8459182" cy="4164665"/>
        </p:xfrm>
        <a:graphic>
          <a:graphicData uri="http://schemas.openxmlformats.org/drawingml/2006/table">
            <a:tbl>
              <a:tblPr firstRow="1" bandRow="1">
                <a:tableStyleId>{5C22544A-7EE6-4342-B048-85BDC9FD1C3A}</a:tableStyleId>
              </a:tblPr>
              <a:tblGrid>
                <a:gridCol w="2357454">
                  <a:extLst>
                    <a:ext uri="{9D8B030D-6E8A-4147-A177-3AD203B41FA5}">
                      <a16:colId xmlns:a16="http://schemas.microsoft.com/office/drawing/2014/main" val="20000"/>
                    </a:ext>
                  </a:extLst>
                </a:gridCol>
                <a:gridCol w="6101728">
                  <a:extLst>
                    <a:ext uri="{9D8B030D-6E8A-4147-A177-3AD203B41FA5}">
                      <a16:colId xmlns:a16="http://schemas.microsoft.com/office/drawing/2014/main" val="20001"/>
                    </a:ext>
                  </a:extLst>
                </a:gridCol>
              </a:tblGrid>
              <a:tr h="832933">
                <a:tc>
                  <a:txBody>
                    <a:bodyPr/>
                    <a:lstStyle/>
                    <a:p>
                      <a:pPr algn="ctr"/>
                      <a:r>
                        <a:rPr lang="en-GB" sz="1800" b="0">
                          <a:latin typeface="Times New Roman" panose="02020603050405020304" pitchFamily="18" charset="0"/>
                          <a:cs typeface="Times New Roman" panose="02020603050405020304" pitchFamily="18" charset="0"/>
                        </a:rPr>
                        <a:t>Topic</a:t>
                      </a:r>
                    </a:p>
                    <a:p>
                      <a:pPr algn="ctr"/>
                      <a:endParaRPr lang="en-GB"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GB" sz="1800" b="0">
                          <a:latin typeface="Times New Roman" panose="02020603050405020304" pitchFamily="18" charset="0"/>
                          <a:cs typeface="Times New Roman" panose="02020603050405020304" pitchFamily="18" charset="0"/>
                        </a:rPr>
                        <a:t>Objective</a:t>
                      </a:r>
                    </a:p>
                    <a:p>
                      <a:pPr algn="ctr"/>
                      <a:endParaRPr lang="en-GB" sz="1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832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Basic Parsing Techniques</a:t>
                      </a:r>
                      <a:endParaRPr lang="en-IN" sz="18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indent="0" algn="just">
                        <a:buFont typeface="Arial" panose="020B0604020202020204" pitchFamily="34" charset="0"/>
                        <a:buNone/>
                      </a:pPr>
                      <a:r>
                        <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 learn about different parsing techniques.</a:t>
                      </a:r>
                    </a:p>
                  </a:txBody>
                  <a:tcPr anchor="ctr"/>
                </a:tc>
                <a:extLst>
                  <a:ext uri="{0D108BD9-81ED-4DB2-BD59-A6C34878D82A}">
                    <a16:rowId xmlns:a16="http://schemas.microsoft.com/office/drawing/2014/main" val="10001"/>
                  </a:ext>
                </a:extLst>
              </a:tr>
              <a:tr h="832933">
                <a:tc>
                  <a: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Top Down Parsing</a:t>
                      </a:r>
                    </a:p>
                  </a:txBody>
                  <a:tcPr anchor="ct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Understand the logic behind top down parsing technique i.e. Predictive parsing technique.</a:t>
                      </a:r>
                    </a:p>
                  </a:txBody>
                  <a:tcPr anchor="ctr"/>
                </a:tc>
                <a:extLst>
                  <a:ext uri="{0D108BD9-81ED-4DB2-BD59-A6C34878D82A}">
                    <a16:rowId xmlns:a16="http://schemas.microsoft.com/office/drawing/2014/main" val="10002"/>
                  </a:ext>
                </a:extLst>
              </a:tr>
              <a:tr h="832933">
                <a:tc>
                  <a:txBody>
                    <a:bodyPr/>
                    <a:lstStyle/>
                    <a:p>
                      <a:pPr marL="0" indent="0" algn="l">
                        <a:buFont typeface="Arial" pitchFamily="34" charset="0"/>
                        <a:buNone/>
                      </a:pPr>
                      <a:r>
                        <a:rPr lang="en-US" sz="1800" b="0" dirty="0">
                          <a:solidFill>
                            <a:schemeClr val="tx1"/>
                          </a:solidFill>
                          <a:latin typeface="Times New Roman" panose="02020603050405020304" pitchFamily="18" charset="0"/>
                          <a:cs typeface="Times New Roman" panose="02020603050405020304" pitchFamily="18" charset="0"/>
                        </a:rPr>
                        <a:t>Bottom Up Parsing</a:t>
                      </a:r>
                    </a:p>
                  </a:txBody>
                  <a:tcPr anchor="ctr"/>
                </a:tc>
                <a:tc>
                  <a:txBody>
                    <a:bodyPr/>
                    <a:lstStyle/>
                    <a:p>
                      <a:pPr marL="0" indent="0" algn="just">
                        <a:buFont typeface="Arial" panose="020B0604020202020204" pitchFamily="34" charset="0"/>
                        <a:buNone/>
                      </a:pPr>
                      <a:r>
                        <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 know about different bottom-up parsing techniques i.e. shift-reduce parsing techniques, operator precedence parsing etc.</a:t>
                      </a:r>
                    </a:p>
                  </a:txBody>
                  <a:tcPr anchor="ctr"/>
                </a:tc>
                <a:extLst>
                  <a:ext uri="{0D108BD9-81ED-4DB2-BD59-A6C34878D82A}">
                    <a16:rowId xmlns:a16="http://schemas.microsoft.com/office/drawing/2014/main" val="10003"/>
                  </a:ext>
                </a:extLst>
              </a:tr>
              <a:tr h="832933">
                <a:tc>
                  <a: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LR Parsing</a:t>
                      </a:r>
                    </a:p>
                  </a:txBody>
                  <a:tcPr anchor="ct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understand the four different types of LR parsing techniques</a:t>
                      </a:r>
                    </a:p>
                  </a:txBody>
                  <a:tcPr anchor="ctr"/>
                </a:tc>
                <a:extLst>
                  <a:ext uri="{0D108BD9-81ED-4DB2-BD59-A6C34878D82A}">
                    <a16:rowId xmlns:a16="http://schemas.microsoft.com/office/drawing/2014/main" val="468869425"/>
                  </a:ext>
                </a:extLst>
              </a:tr>
            </a:tbl>
          </a:graphicData>
        </a:graphic>
      </p:graphicFrame>
      <p:sp>
        <p:nvSpPr>
          <p:cNvPr id="10" name="Footer Placeholder 9">
            <a:extLst>
              <a:ext uri="{FF2B5EF4-FFF2-40B4-BE49-F238E27FC236}">
                <a16:creationId xmlns:a16="http://schemas.microsoft.com/office/drawing/2014/main" id="{379A28DD-473B-425D-8AA6-5CC1DD9F78A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26A7E22A-3E55-4BB5-80B5-B7252BC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1143000"/>
            <a:ext cx="8229600" cy="4525963"/>
          </a:xfrm>
        </p:spPr>
        <p:txBody>
          <a:bodyPr/>
          <a:lstStyle/>
          <a:p>
            <a:pPr marL="457200" indent="-457200" algn="just">
              <a:buFont typeface="+mj-lt"/>
              <a:buAutoNum type="arabicPeriod"/>
            </a:pPr>
            <a:r>
              <a:rPr lang="en-US" sz="2400" dirty="0">
                <a:ea typeface="Calibri"/>
                <a:cs typeface="Times New Roman"/>
              </a:rPr>
              <a:t>Introduce students to the concepts of  Top Down and Bottom Up Parser .</a:t>
            </a:r>
          </a:p>
        </p:txBody>
      </p:sp>
      <p:sp>
        <p:nvSpPr>
          <p:cNvPr id="4" name="Date Placeholder 3"/>
          <p:cNvSpPr>
            <a:spLocks noGrp="1"/>
          </p:cNvSpPr>
          <p:nvPr>
            <p:ph type="dt" sz="quarter" idx="10"/>
          </p:nvPr>
        </p:nvSpPr>
        <p:spPr/>
        <p:txBody>
          <a:bodyPr/>
          <a:lstStyle/>
          <a:p>
            <a:pPr>
              <a:defRPr/>
            </a:pPr>
            <a:fld id="{1030EE28-EF4D-4999-877F-CDFA0367610F}" type="datetime1">
              <a:rPr lang="en-US" smtClean="0"/>
              <a:t>7/8/2023</a:t>
            </a:fld>
            <a:endParaRPr lang="en-US"/>
          </a:p>
        </p:txBody>
      </p:sp>
      <p:sp>
        <p:nvSpPr>
          <p:cNvPr id="6" name="Slide Number Placeholder 5"/>
          <p:cNvSpPr>
            <a:spLocks noGrp="1"/>
          </p:cNvSpPr>
          <p:nvPr>
            <p:ph type="sldNum" sz="quarter" idx="12"/>
          </p:nvPr>
        </p:nvSpPr>
        <p:spPr/>
        <p:txBody>
          <a:bodyPr/>
          <a:lstStyle/>
          <a:p>
            <a:pPr>
              <a:defRPr/>
            </a:pPr>
            <a:fld id="{CEFB48F7-626D-4FFB-A80E-0586926EAD49}" type="slidenum">
              <a:rPr lang="en-US"/>
              <a:pPr>
                <a:defRPr/>
              </a:pPr>
              <a:t>22</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Topic Objective(CO1)</a:t>
            </a:r>
          </a:p>
        </p:txBody>
      </p:sp>
      <p:sp>
        <p:nvSpPr>
          <p:cNvPr id="8" name="Footer Placeholder 12"/>
          <p:cNvSpPr>
            <a:spLocks noGrp="1"/>
          </p:cNvSpPr>
          <p:nvPr>
            <p:ph type="ftr" sz="quarter" idx="11"/>
          </p:nvPr>
        </p:nvSpPr>
        <p:spPr>
          <a:xfrm>
            <a:off x="2286000" y="6264275"/>
            <a:ext cx="5029200" cy="365125"/>
          </a:xfrm>
        </p:spPr>
        <p:txBody>
          <a:bodyPr/>
          <a:lstStyle/>
          <a:p>
            <a:pPr>
              <a:defRPr/>
            </a:pPr>
            <a:r>
              <a:rPr lang="en-US" smtClean="0"/>
              <a:t>Rohit Chaudhary                      CD                Unit 2</a:t>
            </a:r>
            <a:endParaRPr lang="en-US" dirty="0"/>
          </a:p>
        </p:txBody>
      </p:sp>
      <p:pic>
        <p:nvPicPr>
          <p:cNvPr id="9" name="Picture 8">
            <a:extLst>
              <a:ext uri="{FF2B5EF4-FFF2-40B4-BE49-F238E27FC236}">
                <a16:creationId xmlns:a16="http://schemas.microsoft.com/office/drawing/2014/main" id="{3D6FF1C7-1663-4E2C-B372-2E8EE7678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1800" b="1" dirty="0">
                <a:latin typeface="Times New Roman" panose="02020603050405020304" pitchFamily="18" charset="0"/>
                <a:cs typeface="Times New Roman" panose="02020603050405020304" pitchFamily="18" charset="0"/>
              </a:rPr>
              <a:t>Parsing</a:t>
            </a:r>
            <a:r>
              <a:rPr lang="en-US" sz="1800" dirty="0">
                <a:latin typeface="Times New Roman" panose="02020603050405020304" pitchFamily="18" charset="0"/>
                <a:cs typeface="Times New Roman" panose="02020603050405020304" pitchFamily="18" charset="0"/>
              </a:rPr>
              <a:t> (also known as </a:t>
            </a:r>
            <a:r>
              <a:rPr lang="en-US" sz="1800" b="1" dirty="0">
                <a:latin typeface="Times New Roman" panose="02020603050405020304" pitchFamily="18" charset="0"/>
                <a:cs typeface="Times New Roman" panose="02020603050405020304" pitchFamily="18" charset="0"/>
              </a:rPr>
              <a:t>syntax analysis</a:t>
            </a:r>
            <a:r>
              <a:rPr lang="en-US" sz="1800" dirty="0">
                <a:latin typeface="Times New Roman" panose="02020603050405020304" pitchFamily="18" charset="0"/>
                <a:cs typeface="Times New Roman" panose="02020603050405020304" pitchFamily="18" charset="0"/>
              </a:rPr>
              <a:t>) can be defined as a process of analyzing a text which contains a sequence of tokens, to determine its grammatical structure with respect to a given grammar.</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a:latin typeface="Times New Roman" panose="02020603050405020304" pitchFamily="18" charset="0"/>
                <a:cs typeface="Times New Roman" panose="02020603050405020304" pitchFamily="18" charset="0"/>
              </a:rPr>
              <a:t>Depending upon how the parse tree is built, parsing techniques are classified into two general categories</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ED2A352-3752-4F61-A949-7340CB016767}"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Basic Parsing Techniques</a:t>
            </a:r>
            <a:r>
              <a:rPr lang="en-IN" sz="2400" dirty="0">
                <a:latin typeface="Times New Roman" panose="02020603050405020304" pitchFamily="18" charset="0"/>
                <a:cs typeface="Times New Roman" panose="02020603050405020304" pitchFamily="18" charset="0"/>
              </a:rPr>
              <a:t>(CO2)</a:t>
            </a: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a:t>
            </a:r>
          </a:p>
        </p:txBody>
      </p:sp>
      <p:sp>
        <p:nvSpPr>
          <p:cNvPr id="9" name="Footer Placeholder 4">
            <a:extLst>
              <a:ext uri="{FF2B5EF4-FFF2-40B4-BE49-F238E27FC236}">
                <a16:creationId xmlns:a16="http://schemas.microsoft.com/office/drawing/2014/main" id="{AF5C5F26-56EF-442D-9CAB-490E864E95B3}"/>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26" name="Picture 2" descr="Parser">
            <a:extLst>
              <a:ext uri="{FF2B5EF4-FFF2-40B4-BE49-F238E27FC236}">
                <a16:creationId xmlns:a16="http://schemas.microsoft.com/office/drawing/2014/main" id="{192FEF65-5115-493C-8AF1-C0D24E2F1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649325"/>
            <a:ext cx="5029200" cy="25756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784068C2-34B2-4DB1-BD30-8DB1D017F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7149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CD38D757-14A6-49D8-A465-CF0C8A152229}"/>
              </a:ext>
            </a:extLst>
          </p:cNvPr>
          <p:cNvPicPr>
            <a:picLocks noGrp="1" noChangeAspect="1"/>
          </p:cNvPicPr>
          <p:nvPr>
            <p:ph idx="1"/>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11500"/>
                    </a14:imgEffect>
                    <a14:imgEffect>
                      <a14:saturation sat="324000"/>
                    </a14:imgEffect>
                  </a14:imgLayer>
                </a14:imgProps>
              </a:ext>
            </a:extLst>
          </a:blip>
          <a:stretch>
            <a:fillRect/>
          </a:stretch>
        </p:blipFill>
        <p:spPr>
          <a:xfrm>
            <a:off x="533400" y="1143000"/>
            <a:ext cx="8229600" cy="4648199"/>
          </a:xfrm>
          <a:prstGeom prst="rect">
            <a:avLst/>
          </a:prstGeom>
        </p:spPr>
      </p:pic>
      <p:sp>
        <p:nvSpPr>
          <p:cNvPr id="4" name="Date Placeholder 3"/>
          <p:cNvSpPr>
            <a:spLocks noGrp="1"/>
          </p:cNvSpPr>
          <p:nvPr>
            <p:ph type="dt" sz="half" idx="10"/>
          </p:nvPr>
        </p:nvSpPr>
        <p:spPr/>
        <p:txBody>
          <a:bodyPr/>
          <a:lstStyle/>
          <a:p>
            <a:fld id="{AAB555D4-D235-4D28-8D71-E15276BAF4A8}"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71600" y="-2315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Basic Parsing Techniques</a:t>
            </a:r>
            <a:r>
              <a:rPr lang="en-IN" sz="2400" dirty="0">
                <a:latin typeface="Times New Roman" panose="02020603050405020304" pitchFamily="18" charset="0"/>
                <a:cs typeface="Times New Roman" panose="02020603050405020304" pitchFamily="18" charset="0"/>
              </a:rPr>
              <a:t>(CO2)</a:t>
            </a: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 </a:t>
            </a:r>
          </a:p>
        </p:txBody>
      </p:sp>
      <p:sp>
        <p:nvSpPr>
          <p:cNvPr id="9" name="Footer Placeholder 4">
            <a:extLst>
              <a:ext uri="{FF2B5EF4-FFF2-40B4-BE49-F238E27FC236}">
                <a16:creationId xmlns:a16="http://schemas.microsoft.com/office/drawing/2014/main" id="{D76B2383-25F5-4EFA-AA23-77789E461ECC}"/>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493A7819-7689-417C-9345-E3438395C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F769E6-99D0-466E-9D70-BBFA24956CFF}"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Basic Parsing Techniques </a:t>
            </a:r>
          </a:p>
        </p:txBody>
      </p:sp>
      <p:sp>
        <p:nvSpPr>
          <p:cNvPr id="3" name="Content Placeholder 2">
            <a:extLst>
              <a:ext uri="{FF2B5EF4-FFF2-40B4-BE49-F238E27FC236}">
                <a16:creationId xmlns:a16="http://schemas.microsoft.com/office/drawing/2014/main" id="{15C566E3-16FE-4B30-A029-BD80A1E8BB70}"/>
              </a:ext>
            </a:extLst>
          </p:cNvPr>
          <p:cNvSpPr>
            <a:spLocks noGrp="1"/>
          </p:cNvSpPr>
          <p:nvPr>
            <p:ph idx="1"/>
          </p:nvPr>
        </p:nvSpPr>
        <p:spPr>
          <a:xfrm>
            <a:off x="304800" y="990600"/>
            <a:ext cx="8614800" cy="4525963"/>
          </a:xfrm>
        </p:spPr>
        <p:txBody>
          <a:bodyPr>
            <a:normAutofit/>
          </a:bodyPr>
          <a:lstStyle/>
          <a:p>
            <a:pPr marL="0" indent="0" algn="ctr">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Since a parse tree is the graphical representation derivation. </a:t>
            </a:r>
          </a:p>
        </p:txBody>
      </p:sp>
      <p:sp>
        <p:nvSpPr>
          <p:cNvPr id="9" name="Footer Placeholder 4">
            <a:extLst>
              <a:ext uri="{FF2B5EF4-FFF2-40B4-BE49-F238E27FC236}">
                <a16:creationId xmlns:a16="http://schemas.microsoft.com/office/drawing/2014/main" id="{196B720E-7A9D-4236-8F23-E71FF1C3A8DE}"/>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graphicFrame>
        <p:nvGraphicFramePr>
          <p:cNvPr id="5" name="Diagram 4">
            <a:extLst>
              <a:ext uri="{FF2B5EF4-FFF2-40B4-BE49-F238E27FC236}">
                <a16:creationId xmlns:a16="http://schemas.microsoft.com/office/drawing/2014/main" id="{D48A91FD-BD93-45F9-9851-E98333F76EFF}"/>
              </a:ext>
            </a:extLst>
          </p:cNvPr>
          <p:cNvGraphicFramePr/>
          <p:nvPr>
            <p:extLst>
              <p:ext uri="{D42A27DB-BD31-4B8C-83A1-F6EECF244321}">
                <p14:modId xmlns:p14="http://schemas.microsoft.com/office/powerpoint/2010/main" val="3616177608"/>
              </p:ext>
            </p:extLst>
          </p:nvPr>
        </p:nvGraphicFramePr>
        <p:xfrm>
          <a:off x="838200" y="1872457"/>
          <a:ext cx="7700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A658B860-1873-457E-B0E4-119320A2F3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4335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D3368B-EBF4-4958-AD6B-D882DE6B9701}"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Top-Down Parse(CO2) </a:t>
            </a:r>
          </a:p>
        </p:txBody>
      </p:sp>
      <p:sp>
        <p:nvSpPr>
          <p:cNvPr id="10" name="Content Placeholder 9">
            <a:extLst>
              <a:ext uri="{FF2B5EF4-FFF2-40B4-BE49-F238E27FC236}">
                <a16:creationId xmlns:a16="http://schemas.microsoft.com/office/drawing/2014/main" id="{11D2B113-4CD3-44DB-9684-C9E880601C63}"/>
              </a:ext>
            </a:extLst>
          </p:cNvPr>
          <p:cNvSpPr>
            <a:spLocks noGrp="1"/>
          </p:cNvSpPr>
          <p:nvPr>
            <p:ph idx="1"/>
          </p:nvPr>
        </p:nvSpPr>
        <p:spPr>
          <a:xfrm>
            <a:off x="457200" y="1219200"/>
            <a:ext cx="8229600" cy="4906964"/>
          </a:xfrm>
        </p:spPr>
        <p:txBody>
          <a:bodyPr>
            <a:noAutofit/>
          </a:bodyPr>
          <a:lstStyle/>
          <a:p>
            <a:pPr marL="0" indent="0" algn="ctr">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the parser which generate parser for the given input string with the help of grammar production by expanding the non-terminals i.e. it starts from the start symbol and ends on the terminals. </a:t>
            </a:r>
          </a:p>
          <a:p>
            <a:pPr marL="0" indent="0" algn="ctr">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Down parser uses left most derivation.</a:t>
            </a:r>
          </a:p>
          <a:p>
            <a:pPr marL="0" indent="0" algn="ctr">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down parser can be constructed for the grammar if it is free from ambiguity and left recursion.</a:t>
            </a:r>
          </a:p>
          <a:p>
            <a:pPr marL="0" indent="0" algn="ctr">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5C235083-8CE5-47EC-9991-4E659B9A9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1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0AD552-2BE1-4DAF-8B29-01D3B73450A6}"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Top-Down Parse Example </a:t>
            </a: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5" name="AutoShape 2">
            <a:extLst>
              <a:ext uri="{FF2B5EF4-FFF2-40B4-BE49-F238E27FC236}">
                <a16:creationId xmlns:a16="http://schemas.microsoft.com/office/drawing/2014/main" id="{51C21CE7-4BFB-45AC-808C-E323946124CA}"/>
              </a:ext>
            </a:extLst>
          </p:cNvPr>
          <p:cNvSpPr>
            <a:spLocks noChangeAspect="1" noChangeArrowheads="1"/>
          </p:cNvSpPr>
          <p:nvPr/>
        </p:nvSpPr>
        <p:spPr bwMode="auto">
          <a:xfrm>
            <a:off x="4465899"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 name="Content Placeholder 14">
            <a:extLst>
              <a:ext uri="{FF2B5EF4-FFF2-40B4-BE49-F238E27FC236}">
                <a16:creationId xmlns:a16="http://schemas.microsoft.com/office/drawing/2014/main" id="{4F50165E-0B0C-46B5-9EBC-1F7B0A508873}"/>
              </a:ext>
            </a:extLst>
          </p:cNvPr>
          <p:cNvSpPr>
            <a:spLocks noGrp="1"/>
          </p:cNvSpPr>
          <p:nvPr>
            <p:ph idx="1"/>
          </p:nvPr>
        </p:nvSpPr>
        <p:spPr>
          <a:xfrm>
            <a:off x="503499" y="945226"/>
            <a:ext cx="8229600" cy="5020333"/>
          </a:xfrm>
        </p:spPr>
        <p:txBody>
          <a:bodyPr>
            <a:normAutofit/>
          </a:bodyPr>
          <a:lstStyle/>
          <a:p>
            <a:pPr marL="0" indent="0" algn="ctr">
              <a:buNone/>
            </a:pPr>
            <a:r>
              <a:rPr lang="it-IT"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 parse tree for</a:t>
            </a:r>
          </a:p>
          <a:p>
            <a:pPr marL="0" indent="0" algn="ctr">
              <a:buNone/>
            </a:pPr>
            <a:endParaRPr lang="it-IT"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it-IT"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 –&gt; E + E  | E * E | id </a:t>
            </a:r>
          </a:p>
          <a:p>
            <a:pPr marL="0" indent="0" algn="ctr">
              <a:buNone/>
            </a:pPr>
            <a:endParaRPr lang="it-IT"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it-IT"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using Top Down Parsing Technique</a:t>
            </a:r>
            <a:endParaRPr lang="en-US" sz="16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124F2F3-C766-44F6-8FB4-B945F1F6CD19}"/>
              </a:ext>
            </a:extLst>
          </p:cNvPr>
          <p:cNvPicPr>
            <a:picLocks noChangeAspect="1"/>
          </p:cNvPicPr>
          <p:nvPr/>
        </p:nvPicPr>
        <p:blipFill>
          <a:blip r:embed="rId3"/>
          <a:stretch>
            <a:fillRect/>
          </a:stretch>
        </p:blipFill>
        <p:spPr>
          <a:xfrm>
            <a:off x="2306419" y="3467100"/>
            <a:ext cx="1638300" cy="1257300"/>
          </a:xfrm>
          <a:prstGeom prst="rect">
            <a:avLst/>
          </a:prstGeom>
        </p:spPr>
      </p:pic>
      <p:pic>
        <p:nvPicPr>
          <p:cNvPr id="10" name="Picture 9">
            <a:extLst>
              <a:ext uri="{FF2B5EF4-FFF2-40B4-BE49-F238E27FC236}">
                <a16:creationId xmlns:a16="http://schemas.microsoft.com/office/drawing/2014/main" id="{5CC08B15-77A8-449F-9703-A9F5FF805C88}"/>
              </a:ext>
            </a:extLst>
          </p:cNvPr>
          <p:cNvPicPr>
            <a:picLocks noChangeAspect="1"/>
          </p:cNvPicPr>
          <p:nvPr/>
        </p:nvPicPr>
        <p:blipFill>
          <a:blip r:embed="rId4"/>
          <a:stretch>
            <a:fillRect/>
          </a:stretch>
        </p:blipFill>
        <p:spPr>
          <a:xfrm>
            <a:off x="538875" y="3597560"/>
            <a:ext cx="857191" cy="593440"/>
          </a:xfrm>
          <a:prstGeom prst="rect">
            <a:avLst/>
          </a:prstGeom>
        </p:spPr>
      </p:pic>
      <p:cxnSp>
        <p:nvCxnSpPr>
          <p:cNvPr id="12" name="Straight Arrow Connector 11">
            <a:extLst>
              <a:ext uri="{FF2B5EF4-FFF2-40B4-BE49-F238E27FC236}">
                <a16:creationId xmlns:a16="http://schemas.microsoft.com/office/drawing/2014/main" id="{99206E75-E3E7-4BAB-8A56-CAD4C68ACF55}"/>
              </a:ext>
            </a:extLst>
          </p:cNvPr>
          <p:cNvCxnSpPr/>
          <p:nvPr/>
        </p:nvCxnSpPr>
        <p:spPr>
          <a:xfrm>
            <a:off x="1524000" y="4038600"/>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C4FE5CF-E695-4131-8041-17468BABC580}"/>
              </a:ext>
            </a:extLst>
          </p:cNvPr>
          <p:cNvCxnSpPr/>
          <p:nvPr/>
        </p:nvCxnSpPr>
        <p:spPr>
          <a:xfrm>
            <a:off x="4046799" y="4038600"/>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453242A6-87D3-4F44-AD75-9E48FE5408FF}"/>
              </a:ext>
            </a:extLst>
          </p:cNvPr>
          <p:cNvCxnSpPr/>
          <p:nvPr/>
        </p:nvCxnSpPr>
        <p:spPr>
          <a:xfrm>
            <a:off x="6934200" y="3962400"/>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82431FFC-DD78-4443-952D-BA3B99709615}"/>
              </a:ext>
            </a:extLst>
          </p:cNvPr>
          <p:cNvPicPr>
            <a:picLocks noChangeAspect="1"/>
          </p:cNvPicPr>
          <p:nvPr/>
        </p:nvPicPr>
        <p:blipFill>
          <a:blip r:embed="rId5"/>
          <a:stretch>
            <a:fillRect/>
          </a:stretch>
        </p:blipFill>
        <p:spPr>
          <a:xfrm>
            <a:off x="5012933" y="3152775"/>
            <a:ext cx="1704975" cy="2105025"/>
          </a:xfrm>
          <a:prstGeom prst="rect">
            <a:avLst/>
          </a:prstGeom>
        </p:spPr>
      </p:pic>
      <p:pic>
        <p:nvPicPr>
          <p:cNvPr id="18" name="Picture 17">
            <a:extLst>
              <a:ext uri="{FF2B5EF4-FFF2-40B4-BE49-F238E27FC236}">
                <a16:creationId xmlns:a16="http://schemas.microsoft.com/office/drawing/2014/main" id="{0778AFE8-38FF-4C40-8294-F4992484F9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10236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 calcmode="lin" valueType="num">
                                      <p:cBhvr additive="base">
                                        <p:cTn id="1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 calcmode="lin" valueType="num">
                                      <p:cBhvr additive="base">
                                        <p:cTn id="19"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FA981C-E7E3-47E8-8739-AAB3FDFFED31}"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Top-Down Parse Example </a:t>
            </a:r>
          </a:p>
        </p:txBody>
      </p:sp>
      <p:sp>
        <p:nvSpPr>
          <p:cNvPr id="9" name="Footer Placeholder 4">
            <a:extLst>
              <a:ext uri="{FF2B5EF4-FFF2-40B4-BE49-F238E27FC236}">
                <a16:creationId xmlns:a16="http://schemas.microsoft.com/office/drawing/2014/main" id="{71B182CB-3EE0-4A90-8D4B-942F85ABBA47}"/>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5" name="AutoShape 2">
            <a:extLst>
              <a:ext uri="{FF2B5EF4-FFF2-40B4-BE49-F238E27FC236}">
                <a16:creationId xmlns:a16="http://schemas.microsoft.com/office/drawing/2014/main" id="{51C21CE7-4BFB-45AC-808C-E323946124CA}"/>
              </a:ext>
            </a:extLst>
          </p:cNvPr>
          <p:cNvSpPr>
            <a:spLocks noChangeAspect="1" noChangeArrowheads="1"/>
          </p:cNvSpPr>
          <p:nvPr/>
        </p:nvSpPr>
        <p:spPr bwMode="auto">
          <a:xfrm>
            <a:off x="4465899"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5" name="Content Placeholder 14">
            <a:extLst>
              <a:ext uri="{FF2B5EF4-FFF2-40B4-BE49-F238E27FC236}">
                <a16:creationId xmlns:a16="http://schemas.microsoft.com/office/drawing/2014/main" id="{4F50165E-0B0C-46B5-9EBC-1F7B0A508873}"/>
              </a:ext>
            </a:extLst>
          </p:cNvPr>
          <p:cNvSpPr>
            <a:spLocks noGrp="1"/>
          </p:cNvSpPr>
          <p:nvPr>
            <p:ph idx="1"/>
          </p:nvPr>
        </p:nvSpPr>
        <p:spPr>
          <a:xfrm>
            <a:off x="6553200" y="5477333"/>
            <a:ext cx="2162536" cy="768710"/>
          </a:xfrm>
        </p:spPr>
        <p:txBody>
          <a:bodyPr>
            <a:normAutofit fontScale="85000" lnSpcReduction="10000"/>
          </a:bodyPr>
          <a:lstStyle/>
          <a:p>
            <a:pPr marL="0" indent="0" algn="ctr">
              <a:buNone/>
            </a:pPr>
            <a:r>
              <a:rPr lang="it-IT" sz="20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Parse tree for word </a:t>
            </a:r>
          </a:p>
          <a:p>
            <a:pPr marL="0" indent="0" algn="ctr">
              <a:buNone/>
            </a:pPr>
            <a:r>
              <a:rPr lang="it-IT" sz="20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id+id*id </a:t>
            </a:r>
            <a:endParaRPr lang="en-US" sz="20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it-IT" sz="1400" b="0" i="0" dirty="0">
              <a:solidFill>
                <a:srgbClr val="000000"/>
              </a:solidFill>
              <a:effectLst/>
              <a:latin typeface="trebuchet ms" panose="020B0603020202020204" pitchFamily="34" charset="0"/>
            </a:endParaRPr>
          </a:p>
          <a:p>
            <a:pPr marL="0" indent="0" algn="ctr">
              <a:buNone/>
            </a:pPr>
            <a:endParaRPr lang="it-IT" sz="1400" b="0" i="0" dirty="0">
              <a:solidFill>
                <a:srgbClr val="000000"/>
              </a:solidFill>
              <a:effectLst/>
              <a:latin typeface="trebuchet ms" panose="020B0603020202020204" pitchFamily="34" charset="0"/>
            </a:endParaRPr>
          </a:p>
        </p:txBody>
      </p:sp>
      <p:pic>
        <p:nvPicPr>
          <p:cNvPr id="2050" name="Picture 2">
            <a:extLst>
              <a:ext uri="{FF2B5EF4-FFF2-40B4-BE49-F238E27FC236}">
                <a16:creationId xmlns:a16="http://schemas.microsoft.com/office/drawing/2014/main" id="{185B18AB-12CD-44C9-A1A4-F5E85AECF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1847850"/>
            <a:ext cx="2571750" cy="31623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BD5218C-250F-4A22-B56C-2F4E8E0AF14E}"/>
              </a:ext>
            </a:extLst>
          </p:cNvPr>
          <p:cNvCxnSpPr/>
          <p:nvPr/>
        </p:nvCxnSpPr>
        <p:spPr>
          <a:xfrm>
            <a:off x="2523763" y="3048000"/>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A16F5306-8DAA-4852-A5AF-97D96785D071}"/>
              </a:ext>
            </a:extLst>
          </p:cNvPr>
          <p:cNvCxnSpPr/>
          <p:nvPr/>
        </p:nvCxnSpPr>
        <p:spPr>
          <a:xfrm>
            <a:off x="5715000" y="3057632"/>
            <a:ext cx="838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Arrow: Down 11">
            <a:extLst>
              <a:ext uri="{FF2B5EF4-FFF2-40B4-BE49-F238E27FC236}">
                <a16:creationId xmlns:a16="http://schemas.microsoft.com/office/drawing/2014/main" id="{2640CD92-518E-4E06-9781-A38B7ADA75F3}"/>
              </a:ext>
            </a:extLst>
          </p:cNvPr>
          <p:cNvSpPr/>
          <p:nvPr/>
        </p:nvSpPr>
        <p:spPr>
          <a:xfrm>
            <a:off x="7543800" y="4876800"/>
            <a:ext cx="304800" cy="4572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pic>
        <p:nvPicPr>
          <p:cNvPr id="2" name="Picture 1">
            <a:extLst>
              <a:ext uri="{FF2B5EF4-FFF2-40B4-BE49-F238E27FC236}">
                <a16:creationId xmlns:a16="http://schemas.microsoft.com/office/drawing/2014/main" id="{C11EBC95-E263-4EE1-89DB-739D2945B9B5}"/>
              </a:ext>
            </a:extLst>
          </p:cNvPr>
          <p:cNvPicPr>
            <a:picLocks noChangeAspect="1"/>
          </p:cNvPicPr>
          <p:nvPr/>
        </p:nvPicPr>
        <p:blipFill>
          <a:blip r:embed="rId4"/>
          <a:stretch>
            <a:fillRect/>
          </a:stretch>
        </p:blipFill>
        <p:spPr>
          <a:xfrm>
            <a:off x="533400" y="2400299"/>
            <a:ext cx="1828800" cy="2057400"/>
          </a:xfrm>
          <a:prstGeom prst="rect">
            <a:avLst/>
          </a:prstGeom>
        </p:spPr>
      </p:pic>
      <p:pic>
        <p:nvPicPr>
          <p:cNvPr id="3" name="Picture 2">
            <a:extLst>
              <a:ext uri="{FF2B5EF4-FFF2-40B4-BE49-F238E27FC236}">
                <a16:creationId xmlns:a16="http://schemas.microsoft.com/office/drawing/2014/main" id="{44F9AF25-2D90-425E-B21C-295197E42279}"/>
              </a:ext>
            </a:extLst>
          </p:cNvPr>
          <p:cNvPicPr>
            <a:picLocks noChangeAspect="1"/>
          </p:cNvPicPr>
          <p:nvPr/>
        </p:nvPicPr>
        <p:blipFill>
          <a:blip r:embed="rId5"/>
          <a:stretch>
            <a:fillRect/>
          </a:stretch>
        </p:blipFill>
        <p:spPr>
          <a:xfrm>
            <a:off x="3405187" y="1966912"/>
            <a:ext cx="2333625" cy="2924175"/>
          </a:xfrm>
          <a:prstGeom prst="rect">
            <a:avLst/>
          </a:prstGeom>
        </p:spPr>
      </p:pic>
      <p:pic>
        <p:nvPicPr>
          <p:cNvPr id="17" name="Picture 16">
            <a:extLst>
              <a:ext uri="{FF2B5EF4-FFF2-40B4-BE49-F238E27FC236}">
                <a16:creationId xmlns:a16="http://schemas.microsoft.com/office/drawing/2014/main" id="{D5991801-9F51-4ED9-8B0F-9F7D48BB72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84751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wipe(down)">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down)">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wipe(down)">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35BD02-9711-4786-96FC-670E28538E6D}"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Bottom-Up Parse(CO2) </a:t>
            </a:r>
          </a:p>
        </p:txBody>
      </p:sp>
      <p:sp>
        <p:nvSpPr>
          <p:cNvPr id="10" name="Content Placeholder 9">
            <a:extLst>
              <a:ext uri="{FF2B5EF4-FFF2-40B4-BE49-F238E27FC236}">
                <a16:creationId xmlns:a16="http://schemas.microsoft.com/office/drawing/2014/main" id="{11D2B113-4CD3-44DB-9684-C9E880601C63}"/>
              </a:ext>
            </a:extLst>
          </p:cNvPr>
          <p:cNvSpPr>
            <a:spLocks noGrp="1"/>
          </p:cNvSpPr>
          <p:nvPr>
            <p:ph idx="1"/>
          </p:nvPr>
        </p:nvSpPr>
        <p:spPr>
          <a:xfrm>
            <a:off x="457200" y="1219200"/>
            <a:ext cx="8229600" cy="4906964"/>
          </a:xfrm>
        </p:spPr>
        <p:txBody>
          <a:bodyPr>
            <a:noAutofit/>
          </a:bodyPr>
          <a:lstStyle/>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Bottom-up parsing starts from the leaf nodes of a tree and works in upward direction till it reaches the root node. </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we start from a sentence and then apply production rules in reverse manner in order to reach the start symbol.</a:t>
            </a:r>
          </a:p>
          <a:p>
            <a:pPr marL="0" indent="0" algn="ctr">
              <a:buNone/>
            </a:pP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Bottom up parser can be constructed for the grammar if it is free from ambiguity.</a:t>
            </a: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5BAD2623-1E26-4241-B3C3-54C4317F7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1817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CDDD24-FF7A-47B0-B603-4049E7AD229A}" type="datetime1">
              <a:rPr lang="en-US" smtClean="0"/>
              <a:t>7/8/2023</a:t>
            </a:fld>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solidFill>
                  <a:schemeClr val="tx1"/>
                </a:solidFill>
                <a:latin typeface="Times New Roman" panose="02020603050405020304" pitchFamily="18" charset="0"/>
                <a:cs typeface="Times New Roman" panose="02020603050405020304" pitchFamily="18" charset="0"/>
              </a:rPr>
              <a:t>Evaluation Scheme</a:t>
            </a: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pic>
        <p:nvPicPr>
          <p:cNvPr id="10"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754008"/>
            <a:ext cx="7628461" cy="5372156"/>
          </a:xfrm>
        </p:spPr>
      </p:pic>
    </p:spTree>
    <p:extLst>
      <p:ext uri="{BB962C8B-B14F-4D97-AF65-F5344CB8AC3E}">
        <p14:creationId xmlns:p14="http://schemas.microsoft.com/office/powerpoint/2010/main" val="3332764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870D07-24BD-4248-8AC0-A0F222FC735A}"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Bottom-Up Parse Example </a:t>
            </a:r>
          </a:p>
        </p:txBody>
      </p:sp>
      <p:sp>
        <p:nvSpPr>
          <p:cNvPr id="10" name="Content Placeholder 9">
            <a:extLst>
              <a:ext uri="{FF2B5EF4-FFF2-40B4-BE49-F238E27FC236}">
                <a16:creationId xmlns:a16="http://schemas.microsoft.com/office/drawing/2014/main" id="{11D2B113-4CD3-44DB-9684-C9E880601C63}"/>
              </a:ext>
            </a:extLst>
          </p:cNvPr>
          <p:cNvSpPr>
            <a:spLocks noGrp="1"/>
          </p:cNvSpPr>
          <p:nvPr>
            <p:ph idx="1"/>
          </p:nvPr>
        </p:nvSpPr>
        <p:spPr>
          <a:xfrm>
            <a:off x="457200" y="685799"/>
            <a:ext cx="8229600" cy="5440365"/>
          </a:xfrm>
        </p:spPr>
        <p:txBody>
          <a:bodyPr>
            <a:noAutofit/>
          </a:bodyPr>
          <a:lstStyle/>
          <a:p>
            <a:pPr marL="0" indent="0" algn="just">
              <a:buNone/>
            </a:pPr>
            <a:r>
              <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IN" sz="1800" dirty="0">
                <a:latin typeface="Times New Roman" panose="02020603050405020304" pitchFamily="18" charset="0"/>
                <a:cs typeface="Times New Roman" panose="02020603050405020304" pitchFamily="18" charset="0"/>
              </a:rPr>
              <a:t>Input string is </a:t>
            </a:r>
            <a:r>
              <a:rPr lang="en-IN" sz="1800" dirty="0" err="1">
                <a:latin typeface="Times New Roman" panose="02020603050405020304" pitchFamily="18" charset="0"/>
                <a:cs typeface="Times New Roman" panose="02020603050405020304" pitchFamily="18" charset="0"/>
              </a:rPr>
              <a:t>id+id</a:t>
            </a:r>
            <a:r>
              <a:rPr lang="en-IN" sz="1800" dirty="0">
                <a:latin typeface="Times New Roman" panose="02020603050405020304" pitchFamily="18" charset="0"/>
                <a:cs typeface="Times New Roman" panose="02020603050405020304" pitchFamily="18" charset="0"/>
              </a:rPr>
              <a:t>*id and production rules are as given below:</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S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E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T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T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T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T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a:t>
            </a:r>
            <a:r>
              <a:rPr lang="en-US" altLang="en-US" sz="1800" dirty="0">
                <a:latin typeface="Times New Roman" panose="02020603050405020304" pitchFamily="18" charset="0"/>
                <a:cs typeface="Times New Roman" panose="02020603050405020304" pitchFamily="18" charset="0"/>
              </a:rPr>
              <a:t> </a:t>
            </a:r>
          </a:p>
          <a:p>
            <a:pPr marL="0" indent="0" algn="just">
              <a:buNone/>
            </a:pPr>
            <a:r>
              <a:rPr lang="en-US" altLang="en-US" sz="1800" dirty="0">
                <a:latin typeface="Times New Roman" panose="02020603050405020304" pitchFamily="18" charset="0"/>
                <a:cs typeface="Times New Roman" panose="02020603050405020304" pitchFamily="18" charset="0"/>
              </a:rPr>
              <a:t>Perform bottom-up parsing technique.</a:t>
            </a:r>
          </a:p>
          <a:p>
            <a:pPr marL="0" indent="0" algn="just">
              <a:buNone/>
            </a:pPr>
            <a:r>
              <a:rPr lang="en-US" alt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r>
              <a:rPr lang="en-US" altLang="en-US" sz="1800" dirty="0">
                <a:latin typeface="Times New Roman" panose="02020603050405020304" pitchFamily="18" charset="0"/>
                <a:cs typeface="Times New Roman" panose="02020603050405020304" pitchFamily="18" charset="0"/>
              </a:rPr>
              <a:t>Starting with input string </a:t>
            </a:r>
            <a:r>
              <a:rPr lang="en-IN" sz="1800" dirty="0" err="1">
                <a:latin typeface="Times New Roman" panose="02020603050405020304" pitchFamily="18" charset="0"/>
                <a:cs typeface="Times New Roman" panose="02020603050405020304" pitchFamily="18" charset="0"/>
              </a:rPr>
              <a:t>id+id</a:t>
            </a:r>
            <a:r>
              <a:rPr lang="en-IN" sz="1800" dirty="0">
                <a:latin typeface="Times New Roman" panose="02020603050405020304" pitchFamily="18" charset="0"/>
                <a:cs typeface="Times New Roman" panose="02020603050405020304" pitchFamily="18" charset="0"/>
              </a:rPr>
              <a:t>*id </a:t>
            </a:r>
            <a:endParaRPr lang="en-US" altLang="en-US" sz="1800" dirty="0">
              <a:latin typeface="Times New Roman" panose="02020603050405020304" pitchFamily="18" charset="0"/>
              <a:cs typeface="Times New Roman" panose="02020603050405020304" pitchFamily="18" charset="0"/>
            </a:endParaRP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id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T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T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id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E </a:t>
            </a:r>
            <a:r>
              <a:rPr lang="en-US" altLang="en-US" sz="1800" dirty="0">
                <a:solidFill>
                  <a:srgbClr val="666600"/>
                </a:solidFill>
                <a:latin typeface="Times New Roman" panose="02020603050405020304" pitchFamily="18" charset="0"/>
                <a:cs typeface="Times New Roman" panose="02020603050405020304" pitchFamily="18" charset="0"/>
              </a:rPr>
              <a:t>*</a:t>
            </a:r>
            <a:r>
              <a:rPr lang="en-US" altLang="en-US" sz="1800" dirty="0">
                <a:solidFill>
                  <a:srgbClr val="000000"/>
                </a:solidFill>
                <a:latin typeface="Times New Roman" panose="02020603050405020304" pitchFamily="18" charset="0"/>
                <a:cs typeface="Times New Roman" panose="02020603050405020304" pitchFamily="18" charset="0"/>
              </a:rPr>
              <a:t> T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E </a:t>
            </a:r>
          </a:p>
          <a:p>
            <a:pPr marL="0" indent="0" algn="just">
              <a:buNone/>
            </a:pPr>
            <a:r>
              <a:rPr lang="en-US" altLang="en-US" sz="1800" dirty="0">
                <a:solidFill>
                  <a:srgbClr val="000000"/>
                </a:solidFill>
                <a:latin typeface="Times New Roman" panose="02020603050405020304" pitchFamily="18" charset="0"/>
                <a:cs typeface="Times New Roman" panose="02020603050405020304" pitchFamily="18" charset="0"/>
              </a:rPr>
              <a:t>		S</a:t>
            </a:r>
            <a:r>
              <a:rPr lang="en-US" altLang="en-US" sz="1800" dirty="0">
                <a:latin typeface="Times New Roman" panose="02020603050405020304" pitchFamily="18" charset="0"/>
                <a:cs typeface="Times New Roman" panose="02020603050405020304" pitchFamily="18" charset="0"/>
              </a:rPr>
              <a:t> </a:t>
            </a:r>
          </a:p>
          <a:p>
            <a:pPr marL="0" indent="0" algn="just">
              <a:buNone/>
            </a:pPr>
            <a:endParaRPr lang="en-US" altLang="en-US" sz="1800" dirty="0">
              <a:latin typeface="Times New Roman" panose="02020603050405020304" pitchFamily="18" charset="0"/>
              <a:cs typeface="Times New Roman" panose="02020603050405020304" pitchFamily="18" charset="0"/>
            </a:endParaRPr>
          </a:p>
          <a:p>
            <a:pPr marL="0" indent="0" algn="just">
              <a:buNone/>
            </a:pPr>
            <a:endParaRPr lang="en-US" altLang="en-US" sz="1800" dirty="0">
              <a:latin typeface="Times New Roman" panose="02020603050405020304" pitchFamily="18" charset="0"/>
              <a:cs typeface="Times New Roman" panose="02020603050405020304" pitchFamily="18" charset="0"/>
            </a:endParaRPr>
          </a:p>
          <a:p>
            <a:pPr marL="0" indent="0" algn="just">
              <a:buNone/>
            </a:pPr>
            <a:endParaRPr lang="en-IN"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3" name="Rectangle 2">
            <a:extLst>
              <a:ext uri="{FF2B5EF4-FFF2-40B4-BE49-F238E27FC236}">
                <a16:creationId xmlns:a16="http://schemas.microsoft.com/office/drawing/2014/main" id="{5DE3E690-59F7-4E34-B211-021CE43A3012}"/>
              </a:ext>
            </a:extLst>
          </p:cNvPr>
          <p:cNvSpPr>
            <a:spLocks noChangeArrowheads="1"/>
          </p:cNvSpPr>
          <p:nvPr/>
        </p:nvSpPr>
        <p:spPr bwMode="auto">
          <a:xfrm>
            <a:off x="0" y="83042"/>
            <a:ext cx="184731" cy="29111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9FD315A-6A3C-4BDD-98A2-010D1EEA2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975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 calcmode="lin" valueType="num">
                                      <p:cBhvr additive="base">
                                        <p:cTn id="2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 calcmode="lin" valueType="num">
                                      <p:cBhvr additive="base">
                                        <p:cTn id="24"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 calcmode="lin" valueType="num">
                                      <p:cBhvr additive="base">
                                        <p:cTn id="28"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wipe(down)">
                                      <p:cBhvr>
                                        <p:cTn id="34" dur="500"/>
                                        <p:tgtEl>
                                          <p:spTgt spid="10">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animEffect transition="in" filter="wipe(down)">
                                      <p:cBhvr>
                                        <p:cTn id="39" dur="500"/>
                                        <p:tgtEl>
                                          <p:spTgt spid="10">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
                                            <p:txEl>
                                              <p:pRg st="8" end="8"/>
                                            </p:txEl>
                                          </p:spTgt>
                                        </p:tgtEl>
                                        <p:attrNameLst>
                                          <p:attrName>style.visibility</p:attrName>
                                        </p:attrNameLst>
                                      </p:cBhvr>
                                      <p:to>
                                        <p:strVal val="visible"/>
                                      </p:to>
                                    </p:set>
                                    <p:animEffect transition="in" filter="wipe(down)">
                                      <p:cBhvr>
                                        <p:cTn id="44" dur="500"/>
                                        <p:tgtEl>
                                          <p:spTgt spid="10">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Effect transition="in" filter="wipe(down)">
                                      <p:cBhvr>
                                        <p:cTn id="49" dur="500"/>
                                        <p:tgtEl>
                                          <p:spTgt spid="10">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xEl>
                                              <p:pRg st="10" end="10"/>
                                            </p:txEl>
                                          </p:spTgt>
                                        </p:tgtEl>
                                        <p:attrNameLst>
                                          <p:attrName>style.visibility</p:attrName>
                                        </p:attrNameLst>
                                      </p:cBhvr>
                                      <p:to>
                                        <p:strVal val="visible"/>
                                      </p:to>
                                    </p:set>
                                    <p:animEffect transition="in" filter="wipe(down)">
                                      <p:cBhvr>
                                        <p:cTn id="54" dur="500"/>
                                        <p:tgtEl>
                                          <p:spTgt spid="10">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0">
                                            <p:txEl>
                                              <p:pRg st="11" end="11"/>
                                            </p:txEl>
                                          </p:spTgt>
                                        </p:tgtEl>
                                        <p:attrNameLst>
                                          <p:attrName>style.visibility</p:attrName>
                                        </p:attrNameLst>
                                      </p:cBhvr>
                                      <p:to>
                                        <p:strVal val="visible"/>
                                      </p:to>
                                    </p:set>
                                    <p:animEffect transition="in" filter="wipe(down)">
                                      <p:cBhvr>
                                        <p:cTn id="59" dur="500"/>
                                        <p:tgtEl>
                                          <p:spTgt spid="10">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0">
                                            <p:txEl>
                                              <p:pRg st="12" end="12"/>
                                            </p:txEl>
                                          </p:spTgt>
                                        </p:tgtEl>
                                        <p:attrNameLst>
                                          <p:attrName>style.visibility</p:attrName>
                                        </p:attrNameLst>
                                      </p:cBhvr>
                                      <p:to>
                                        <p:strVal val="visible"/>
                                      </p:to>
                                    </p:set>
                                    <p:animEffect transition="in" filter="wipe(down)">
                                      <p:cBhvr>
                                        <p:cTn id="64" dur="500"/>
                                        <p:tgtEl>
                                          <p:spTgt spid="10">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0">
                                            <p:txEl>
                                              <p:pRg st="13" end="13"/>
                                            </p:txEl>
                                          </p:spTgt>
                                        </p:tgtEl>
                                        <p:attrNameLst>
                                          <p:attrName>style.visibility</p:attrName>
                                        </p:attrNameLst>
                                      </p:cBhvr>
                                      <p:to>
                                        <p:strVal val="visible"/>
                                      </p:to>
                                    </p:set>
                                    <p:animEffect transition="in" filter="wipe(down)">
                                      <p:cBhvr>
                                        <p:cTn id="69" dur="500"/>
                                        <p:tgtEl>
                                          <p:spTgt spid="10">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xEl>
                                              <p:pRg st="14" end="14"/>
                                            </p:txEl>
                                          </p:spTgt>
                                        </p:tgtEl>
                                        <p:attrNameLst>
                                          <p:attrName>style.visibility</p:attrName>
                                        </p:attrNameLst>
                                      </p:cBhvr>
                                      <p:to>
                                        <p:strVal val="visible"/>
                                      </p:to>
                                    </p:set>
                                    <p:animEffect transition="in" filter="wipe(down)">
                                      <p:cBhvr>
                                        <p:cTn id="74" dur="500"/>
                                        <p:tgtEl>
                                          <p:spTgt spid="10">
                                            <p:txEl>
                                              <p:pRg st="14" end="1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0">
                                            <p:txEl>
                                              <p:pRg st="15" end="15"/>
                                            </p:txEl>
                                          </p:spTgt>
                                        </p:tgtEl>
                                        <p:attrNameLst>
                                          <p:attrName>style.visibility</p:attrName>
                                        </p:attrNameLst>
                                      </p:cBhvr>
                                      <p:to>
                                        <p:strVal val="visible"/>
                                      </p:to>
                                    </p:set>
                                    <p:animEffect transition="in" filter="wipe(down)">
                                      <p:cBhvr>
                                        <p:cTn id="79"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76176B-3383-4C29-BFDD-FFB1F62FD32F}"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Bottom-Up Parse Example </a:t>
            </a:r>
          </a:p>
        </p:txBody>
      </p:sp>
      <p:sp>
        <p:nvSpPr>
          <p:cNvPr id="10" name="Content Placeholder 9">
            <a:extLst>
              <a:ext uri="{FF2B5EF4-FFF2-40B4-BE49-F238E27FC236}">
                <a16:creationId xmlns:a16="http://schemas.microsoft.com/office/drawing/2014/main" id="{11D2B113-4CD3-44DB-9684-C9E880601C63}"/>
              </a:ext>
            </a:extLst>
          </p:cNvPr>
          <p:cNvSpPr>
            <a:spLocks noGrp="1"/>
          </p:cNvSpPr>
          <p:nvPr>
            <p:ph idx="1"/>
          </p:nvPr>
        </p:nvSpPr>
        <p:spPr>
          <a:xfrm>
            <a:off x="457200" y="809729"/>
            <a:ext cx="8229600" cy="4906964"/>
          </a:xfrm>
        </p:spPr>
        <p:txBody>
          <a:bodyPr>
            <a:noAutofit/>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Bottom-up parse of </a:t>
            </a:r>
            <a:r>
              <a:rPr lang="en-US" b="1" dirty="0">
                <a:latin typeface="Times New Roman" panose="02020603050405020304" pitchFamily="18" charset="0"/>
                <a:cs typeface="Times New Roman" panose="02020603050405020304" pitchFamily="18" charset="0"/>
              </a:rPr>
              <a:t>n + n * n</a:t>
            </a:r>
            <a:r>
              <a:rPr lang="en-US" dirty="0">
                <a:latin typeface="Times New Roman" panose="02020603050405020304" pitchFamily="18" charset="0"/>
                <a:cs typeface="Times New Roman" panose="02020603050405020304" pitchFamily="18" charset="0"/>
              </a:rPr>
              <a:t> using the following grammar</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graphicFrame>
        <p:nvGraphicFramePr>
          <p:cNvPr id="2" name="Table 1">
            <a:extLst>
              <a:ext uri="{FF2B5EF4-FFF2-40B4-BE49-F238E27FC236}">
                <a16:creationId xmlns:a16="http://schemas.microsoft.com/office/drawing/2014/main" id="{2DEF103D-CCB9-4A4D-98AF-2AABA9FAA44E}"/>
              </a:ext>
            </a:extLst>
          </p:cNvPr>
          <p:cNvGraphicFramePr>
            <a:graphicFrameLocks noGrp="1"/>
          </p:cNvGraphicFramePr>
          <p:nvPr>
            <p:extLst>
              <p:ext uri="{D42A27DB-BD31-4B8C-83A1-F6EECF244321}">
                <p14:modId xmlns:p14="http://schemas.microsoft.com/office/powerpoint/2010/main" val="2811338743"/>
              </p:ext>
            </p:extLst>
          </p:nvPr>
        </p:nvGraphicFramePr>
        <p:xfrm>
          <a:off x="3048000" y="2209800"/>
          <a:ext cx="2606040" cy="1874520"/>
        </p:xfrm>
        <a:graphic>
          <a:graphicData uri="http://schemas.openxmlformats.org/drawingml/2006/table">
            <a:tbl>
              <a:tblPr/>
              <a:tblGrid>
                <a:gridCol w="868680">
                  <a:extLst>
                    <a:ext uri="{9D8B030D-6E8A-4147-A177-3AD203B41FA5}">
                      <a16:colId xmlns:a16="http://schemas.microsoft.com/office/drawing/2014/main" val="1943787030"/>
                    </a:ext>
                  </a:extLst>
                </a:gridCol>
                <a:gridCol w="868680">
                  <a:extLst>
                    <a:ext uri="{9D8B030D-6E8A-4147-A177-3AD203B41FA5}">
                      <a16:colId xmlns:a16="http://schemas.microsoft.com/office/drawing/2014/main" val="2823484875"/>
                    </a:ext>
                  </a:extLst>
                </a:gridCol>
                <a:gridCol w="868680">
                  <a:extLst>
                    <a:ext uri="{9D8B030D-6E8A-4147-A177-3AD203B41FA5}">
                      <a16:colId xmlns:a16="http://schemas.microsoft.com/office/drawing/2014/main" val="1635977030"/>
                    </a:ext>
                  </a:extLst>
                </a:gridCol>
              </a:tblGrid>
              <a:tr h="0">
                <a:tc>
                  <a:txBody>
                    <a:bodyPr/>
                    <a:lstStyle/>
                    <a:p>
                      <a:r>
                        <a:rPr lang="en-IN" sz="1800" i="1">
                          <a:latin typeface="Times New Roman" panose="02020603050405020304" pitchFamily="18" charset="0"/>
                          <a:cs typeface="Times New Roman" panose="02020603050405020304" pitchFamily="18" charset="0"/>
                        </a:rPr>
                        <a:t>E</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dirty="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i="1">
                          <a:latin typeface="Times New Roman" panose="02020603050405020304" pitchFamily="18" charset="0"/>
                          <a:cs typeface="Times New Roman" panose="02020603050405020304" pitchFamily="18" charset="0"/>
                        </a:rPr>
                        <a:t>T</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467653417"/>
                  </a:ext>
                </a:extLst>
              </a:tr>
              <a:tr h="0">
                <a:tc>
                  <a:txBody>
                    <a:bodyPr/>
                    <a:lstStyle/>
                    <a:p>
                      <a:r>
                        <a:rPr lang="en-IN" sz="1800" i="1">
                          <a:latin typeface="Times New Roman" panose="02020603050405020304" pitchFamily="18" charset="0"/>
                          <a:cs typeface="Times New Roman" panose="02020603050405020304" pitchFamily="18" charset="0"/>
                        </a:rPr>
                        <a:t>E</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i="1"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 + </a:t>
                      </a:r>
                      <a:r>
                        <a:rPr lang="en-IN" sz="1800" i="1" dirty="0">
                          <a:latin typeface="Times New Roman" panose="02020603050405020304" pitchFamily="18" charset="0"/>
                          <a:cs typeface="Times New Roman" panose="02020603050405020304" pitchFamily="18" charset="0"/>
                        </a:rPr>
                        <a:t>T</a:t>
                      </a:r>
                      <a:endParaRPr lang="en-IN" sz="1800" dirty="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918187437"/>
                  </a:ext>
                </a:extLst>
              </a:tr>
              <a:tr h="0">
                <a:tc>
                  <a:txBody>
                    <a:bodyPr/>
                    <a:lstStyle/>
                    <a:p>
                      <a:r>
                        <a:rPr lang="en-IN" sz="1800" i="1">
                          <a:latin typeface="Times New Roman" panose="02020603050405020304" pitchFamily="18" charset="0"/>
                          <a:cs typeface="Times New Roman" panose="02020603050405020304" pitchFamily="18" charset="0"/>
                        </a:rPr>
                        <a:t>T</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i="1" dirty="0">
                          <a:latin typeface="Times New Roman" panose="02020603050405020304" pitchFamily="18" charset="0"/>
                          <a:cs typeface="Times New Roman" panose="02020603050405020304" pitchFamily="18" charset="0"/>
                        </a:rPr>
                        <a:t>F</a:t>
                      </a:r>
                      <a:endParaRPr lang="en-IN" sz="1800" dirty="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2761735103"/>
                  </a:ext>
                </a:extLst>
              </a:tr>
              <a:tr h="0">
                <a:tc>
                  <a:txBody>
                    <a:bodyPr/>
                    <a:lstStyle/>
                    <a:p>
                      <a:r>
                        <a:rPr lang="en-IN" sz="1800" i="1">
                          <a:latin typeface="Times New Roman" panose="02020603050405020304" pitchFamily="18" charset="0"/>
                          <a:cs typeface="Times New Roman" panose="02020603050405020304" pitchFamily="18" charset="0"/>
                        </a:rPr>
                        <a:t>T</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i="1" dirty="0">
                          <a:latin typeface="Times New Roman" panose="02020603050405020304" pitchFamily="18" charset="0"/>
                          <a:cs typeface="Times New Roman" panose="02020603050405020304" pitchFamily="18" charset="0"/>
                        </a:rPr>
                        <a:t>T</a:t>
                      </a:r>
                      <a:r>
                        <a:rPr lang="en-IN" sz="1800" dirty="0">
                          <a:latin typeface="Times New Roman" panose="02020603050405020304" pitchFamily="18" charset="0"/>
                          <a:cs typeface="Times New Roman" panose="02020603050405020304" pitchFamily="18" charset="0"/>
                        </a:rPr>
                        <a:t> * </a:t>
                      </a:r>
                      <a:r>
                        <a:rPr lang="en-IN" sz="1800" i="1" dirty="0">
                          <a:latin typeface="Times New Roman" panose="02020603050405020304" pitchFamily="18" charset="0"/>
                          <a:cs typeface="Times New Roman" panose="02020603050405020304" pitchFamily="18" charset="0"/>
                        </a:rPr>
                        <a:t>F</a:t>
                      </a:r>
                      <a:endParaRPr lang="en-IN" sz="1800" dirty="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3429644104"/>
                  </a:ext>
                </a:extLst>
              </a:tr>
              <a:tr h="0">
                <a:tc>
                  <a:txBody>
                    <a:bodyPr/>
                    <a:lstStyle/>
                    <a:p>
                      <a:r>
                        <a:rPr lang="en-IN" sz="1800" i="1" dirty="0">
                          <a:latin typeface="Times New Roman" panose="02020603050405020304" pitchFamily="18" charset="0"/>
                          <a:cs typeface="Times New Roman" panose="02020603050405020304" pitchFamily="18" charset="0"/>
                        </a:rPr>
                        <a:t>F</a:t>
                      </a:r>
                      <a:endParaRPr lang="en-IN" sz="1800" dirty="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b="1" dirty="0">
                          <a:latin typeface="Times New Roman" panose="02020603050405020304" pitchFamily="18" charset="0"/>
                          <a:cs typeface="Times New Roman" panose="02020603050405020304" pitchFamily="18" charset="0"/>
                        </a:rPr>
                        <a:t>n</a:t>
                      </a:r>
                      <a:endParaRPr lang="en-IN" sz="1800" dirty="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2709762506"/>
                  </a:ext>
                </a:extLst>
              </a:tr>
              <a:tr h="0">
                <a:tc>
                  <a:txBody>
                    <a:bodyPr/>
                    <a:lstStyle/>
                    <a:p>
                      <a:r>
                        <a:rPr lang="en-IN" sz="1800" i="1">
                          <a:latin typeface="Times New Roman" panose="02020603050405020304" pitchFamily="18" charset="0"/>
                          <a:cs typeface="Times New Roman" panose="02020603050405020304" pitchFamily="18" charset="0"/>
                        </a:rPr>
                        <a:t>F</a:t>
                      </a:r>
                      <a:endParaRPr lang="en-IN" sz="1800">
                        <a:latin typeface="Times New Roman" panose="02020603050405020304" pitchFamily="18" charset="0"/>
                        <a:cs typeface="Times New Roman" panose="02020603050405020304" pitchFamily="18" charset="0"/>
                      </a:endParaRPr>
                    </a:p>
                  </a:txBody>
                  <a:tcPr marL="19050" marR="19050" marT="19050" marB="19050" anchor="ctr">
                    <a:lnL>
                      <a:noFill/>
                    </a:lnL>
                    <a:lnR>
                      <a:noFill/>
                    </a:lnR>
                    <a:lnT>
                      <a:noFill/>
                    </a:lnT>
                    <a:lnB>
                      <a:noFill/>
                    </a:lnB>
                    <a:solidFill>
                      <a:srgbClr val="FFFFFF"/>
                    </a:solidFill>
                  </a:tcPr>
                </a:tc>
                <a:tc>
                  <a:txBody>
                    <a:bodyPr/>
                    <a:lstStyle/>
                    <a:p>
                      <a:r>
                        <a:rPr lang="en-IN" sz="1800">
                          <a:latin typeface="Times New Roman" panose="02020603050405020304" pitchFamily="18" charset="0"/>
                          <a:cs typeface="Times New Roman" panose="02020603050405020304" pitchFamily="18" charset="0"/>
                        </a:rPr>
                        <a:t>→</a:t>
                      </a:r>
                    </a:p>
                  </a:txBody>
                  <a:tcPr marL="19050" marR="19050" marT="19050" marB="19050" anchor="ctr">
                    <a:lnL>
                      <a:noFill/>
                    </a:lnL>
                    <a:lnR>
                      <a:noFill/>
                    </a:lnR>
                    <a:lnT>
                      <a:noFill/>
                    </a:lnT>
                    <a:lnB>
                      <a:noFill/>
                    </a:lnB>
                    <a:solidFill>
                      <a:srgbClr val="FFFFFF"/>
                    </a:solidFill>
                  </a:tcPr>
                </a:tc>
                <a:tc>
                  <a:txBody>
                    <a:bodyPr/>
                    <a:lstStyle/>
                    <a:p>
                      <a:r>
                        <a:rPr lang="en-IN" sz="1800" dirty="0">
                          <a:latin typeface="Times New Roman" panose="02020603050405020304" pitchFamily="18" charset="0"/>
                          <a:cs typeface="Times New Roman" panose="02020603050405020304" pitchFamily="18" charset="0"/>
                        </a:rPr>
                        <a:t>( </a:t>
                      </a:r>
                      <a:r>
                        <a:rPr lang="en-IN" sz="1800" i="1" dirty="0">
                          <a:latin typeface="Times New Roman" panose="02020603050405020304" pitchFamily="18" charset="0"/>
                          <a:cs typeface="Times New Roman" panose="02020603050405020304" pitchFamily="18" charset="0"/>
                        </a:rPr>
                        <a:t>E</a:t>
                      </a:r>
                      <a:r>
                        <a:rPr lang="en-IN" sz="1800" dirty="0">
                          <a:latin typeface="Times New Roman" panose="02020603050405020304" pitchFamily="18" charset="0"/>
                          <a:cs typeface="Times New Roman" panose="02020603050405020304" pitchFamily="18" charset="0"/>
                        </a:rPr>
                        <a:t> )</a:t>
                      </a:r>
                    </a:p>
                  </a:txBody>
                  <a:tcPr marL="19050" marR="19050" marT="19050" marB="19050" anchor="ctr">
                    <a:lnL>
                      <a:noFill/>
                    </a:lnL>
                    <a:lnR>
                      <a:noFill/>
                    </a:lnR>
                    <a:lnT>
                      <a:noFill/>
                    </a:lnT>
                    <a:lnB>
                      <a:noFill/>
                    </a:lnB>
                    <a:solidFill>
                      <a:srgbClr val="FFFFFF"/>
                    </a:solidFill>
                  </a:tcPr>
                </a:tc>
                <a:extLst>
                  <a:ext uri="{0D108BD9-81ED-4DB2-BD59-A6C34878D82A}">
                    <a16:rowId xmlns:a16="http://schemas.microsoft.com/office/drawing/2014/main" val="2559034368"/>
                  </a:ext>
                </a:extLst>
              </a:tr>
            </a:tbl>
          </a:graphicData>
        </a:graphic>
      </p:graphicFrame>
      <p:pic>
        <p:nvPicPr>
          <p:cNvPr id="12" name="Picture 11">
            <a:extLst>
              <a:ext uri="{FF2B5EF4-FFF2-40B4-BE49-F238E27FC236}">
                <a16:creationId xmlns:a16="http://schemas.microsoft.com/office/drawing/2014/main" id="{14AA0970-93C9-4744-A746-606FC0730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865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arn(inVertical)">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DA3C28-F9A7-4337-AEAE-389204988D24}"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Bottom-Up Parse Example </a:t>
            </a: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11" name="Rectangle 1">
            <a:extLst>
              <a:ext uri="{FF2B5EF4-FFF2-40B4-BE49-F238E27FC236}">
                <a16:creationId xmlns:a16="http://schemas.microsoft.com/office/drawing/2014/main" id="{9EF87DBC-6FD2-49F7-BE55-AD2D9C07A496}"/>
              </a:ext>
            </a:extLst>
          </p:cNvPr>
          <p:cNvSpPr>
            <a:spLocks noGrp="1" noChangeArrowheads="1"/>
          </p:cNvSpPr>
          <p:nvPr>
            <p:ph idx="1"/>
          </p:nvPr>
        </p:nvSpPr>
        <p:spPr bwMode="auto">
          <a:xfrm>
            <a:off x="457200" y="3441849"/>
            <a:ext cx="373820" cy="461665"/>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7766C1C-43FC-444F-A527-3600536A6203}"/>
              </a:ext>
            </a:extLst>
          </p:cNvPr>
          <p:cNvSpPr>
            <a:spLocks noChangeArrowheads="1"/>
          </p:cNvSpPr>
          <p:nvPr/>
        </p:nvSpPr>
        <p:spPr bwMode="auto">
          <a:xfrm>
            <a:off x="1447800" y="3072518"/>
            <a:ext cx="437749" cy="1200329"/>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3" name="Rectangle 3">
            <a:extLst>
              <a:ext uri="{FF2B5EF4-FFF2-40B4-BE49-F238E27FC236}">
                <a16:creationId xmlns:a16="http://schemas.microsoft.com/office/drawing/2014/main" id="{35C14DBD-27C4-44A3-81DF-465EB1C65288}"/>
              </a:ext>
            </a:extLst>
          </p:cNvPr>
          <p:cNvSpPr>
            <a:spLocks noChangeArrowheads="1"/>
          </p:cNvSpPr>
          <p:nvPr/>
        </p:nvSpPr>
        <p:spPr bwMode="auto">
          <a:xfrm>
            <a:off x="2570275" y="2703185"/>
            <a:ext cx="461217" cy="1938992"/>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4" name="Rectangle 4">
            <a:extLst>
              <a:ext uri="{FF2B5EF4-FFF2-40B4-BE49-F238E27FC236}">
                <a16:creationId xmlns:a16="http://schemas.microsoft.com/office/drawing/2014/main" id="{E1A3EE65-4DA1-44E0-83C3-C5E521516733}"/>
              </a:ext>
            </a:extLst>
          </p:cNvPr>
          <p:cNvSpPr>
            <a:spLocks noChangeArrowheads="1"/>
          </p:cNvSpPr>
          <p:nvPr/>
        </p:nvSpPr>
        <p:spPr bwMode="auto">
          <a:xfrm>
            <a:off x="3638516" y="2333853"/>
            <a:ext cx="466794" cy="2677656"/>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5" name="Rectangle 5">
            <a:extLst>
              <a:ext uri="{FF2B5EF4-FFF2-40B4-BE49-F238E27FC236}">
                <a16:creationId xmlns:a16="http://schemas.microsoft.com/office/drawing/2014/main" id="{E939A1E1-4A93-4153-B59B-415716A1EB41}"/>
              </a:ext>
            </a:extLst>
          </p:cNvPr>
          <p:cNvSpPr>
            <a:spLocks noChangeArrowheads="1"/>
          </p:cNvSpPr>
          <p:nvPr/>
        </p:nvSpPr>
        <p:spPr bwMode="auto">
          <a:xfrm>
            <a:off x="4800600" y="2333118"/>
            <a:ext cx="684803" cy="2677656"/>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cxnSp>
        <p:nvCxnSpPr>
          <p:cNvPr id="17" name="Straight Arrow Connector 16">
            <a:extLst>
              <a:ext uri="{FF2B5EF4-FFF2-40B4-BE49-F238E27FC236}">
                <a16:creationId xmlns:a16="http://schemas.microsoft.com/office/drawing/2014/main" id="{976EA1ED-E9FD-4923-8263-CF52CA090786}"/>
              </a:ext>
            </a:extLst>
          </p:cNvPr>
          <p:cNvCxnSpPr>
            <a:stCxn id="11" idx="3"/>
            <a:endCxn id="12" idx="1"/>
          </p:cNvCxnSpPr>
          <p:nvPr/>
        </p:nvCxnSpPr>
        <p:spPr>
          <a:xfrm>
            <a:off x="831020" y="3672682"/>
            <a:ext cx="61678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AF55D4B5-D895-416E-B351-1E96CD113702}"/>
              </a:ext>
            </a:extLst>
          </p:cNvPr>
          <p:cNvCxnSpPr>
            <a:stCxn id="12" idx="3"/>
            <a:endCxn id="13" idx="1"/>
          </p:cNvCxnSpPr>
          <p:nvPr/>
        </p:nvCxnSpPr>
        <p:spPr>
          <a:xfrm flipV="1">
            <a:off x="1885549" y="3672681"/>
            <a:ext cx="684726"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0952B723-A645-457D-911D-01C17039AB3F}"/>
              </a:ext>
            </a:extLst>
          </p:cNvPr>
          <p:cNvCxnSpPr>
            <a:stCxn id="13" idx="3"/>
            <a:endCxn id="14" idx="1"/>
          </p:cNvCxnSpPr>
          <p:nvPr/>
        </p:nvCxnSpPr>
        <p:spPr>
          <a:xfrm>
            <a:off x="3031492" y="3672681"/>
            <a:ext cx="6070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0896ACA-2612-4720-89C1-0014DE23853B}"/>
              </a:ext>
            </a:extLst>
          </p:cNvPr>
          <p:cNvCxnSpPr>
            <a:stCxn id="14" idx="3"/>
            <a:endCxn id="15" idx="1"/>
          </p:cNvCxnSpPr>
          <p:nvPr/>
        </p:nvCxnSpPr>
        <p:spPr>
          <a:xfrm flipV="1">
            <a:off x="4105310" y="3671946"/>
            <a:ext cx="695290" cy="7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6">
            <a:extLst>
              <a:ext uri="{FF2B5EF4-FFF2-40B4-BE49-F238E27FC236}">
                <a16:creationId xmlns:a16="http://schemas.microsoft.com/office/drawing/2014/main" id="{F352B415-1B58-4D4A-9838-6E9374FDC112}"/>
              </a:ext>
            </a:extLst>
          </p:cNvPr>
          <p:cNvSpPr>
            <a:spLocks noChangeArrowheads="1"/>
          </p:cNvSpPr>
          <p:nvPr/>
        </p:nvSpPr>
        <p:spPr bwMode="auto">
          <a:xfrm>
            <a:off x="6113747" y="2331758"/>
            <a:ext cx="1087157" cy="2677656"/>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  +  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cxnSp>
        <p:nvCxnSpPr>
          <p:cNvPr id="29" name="Straight Arrow Connector 28">
            <a:extLst>
              <a:ext uri="{FF2B5EF4-FFF2-40B4-BE49-F238E27FC236}">
                <a16:creationId xmlns:a16="http://schemas.microsoft.com/office/drawing/2014/main" id="{89FEECB7-203F-4D49-9AFA-C7B48213B813}"/>
              </a:ext>
            </a:extLst>
          </p:cNvPr>
          <p:cNvCxnSpPr>
            <a:stCxn id="15" idx="3"/>
            <a:endCxn id="27" idx="1"/>
          </p:cNvCxnSpPr>
          <p:nvPr/>
        </p:nvCxnSpPr>
        <p:spPr>
          <a:xfrm flipV="1">
            <a:off x="5485403" y="3670586"/>
            <a:ext cx="628344" cy="13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42148A08-ACBE-43F1-8BA0-C1A891E648F5}"/>
              </a:ext>
            </a:extLst>
          </p:cNvPr>
          <p:cNvCxnSpPr/>
          <p:nvPr/>
        </p:nvCxnSpPr>
        <p:spPr>
          <a:xfrm flipV="1">
            <a:off x="7236464" y="3670586"/>
            <a:ext cx="628344" cy="13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 name="Picture 19">
            <a:extLst>
              <a:ext uri="{FF2B5EF4-FFF2-40B4-BE49-F238E27FC236}">
                <a16:creationId xmlns:a16="http://schemas.microsoft.com/office/drawing/2014/main" id="{F3FCBF36-713A-4C47-A10E-E29532D94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2630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wipe(down)">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down)">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arn(inVertical)">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arn(inVertical)">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2" grpId="0" animBg="1"/>
      <p:bldP spid="13" grpId="0" animBg="1"/>
      <p:bldP spid="14" grpId="0" animBg="1"/>
      <p:bldP spid="15"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6EB483-6FB3-4B07-931B-411E4E671D6F}"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Bottom-Up Parse Example </a:t>
            </a:r>
          </a:p>
        </p:txBody>
      </p:sp>
      <p:sp>
        <p:nvSpPr>
          <p:cNvPr id="9" name="Footer Placeholder 4">
            <a:extLst>
              <a:ext uri="{FF2B5EF4-FFF2-40B4-BE49-F238E27FC236}">
                <a16:creationId xmlns:a16="http://schemas.microsoft.com/office/drawing/2014/main" id="{E63A3375-E315-4294-88E8-FCEDE44E7F5D}"/>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graphicFrame>
        <p:nvGraphicFramePr>
          <p:cNvPr id="2" name="Table 1">
            <a:extLst>
              <a:ext uri="{FF2B5EF4-FFF2-40B4-BE49-F238E27FC236}">
                <a16:creationId xmlns:a16="http://schemas.microsoft.com/office/drawing/2014/main" id="{2DEF103D-CCB9-4A4D-98AF-2AABA9FAA44E}"/>
              </a:ext>
            </a:extLst>
          </p:cNvPr>
          <p:cNvGraphicFramePr>
            <a:graphicFrameLocks noGrp="1"/>
          </p:cNvGraphicFramePr>
          <p:nvPr/>
        </p:nvGraphicFramePr>
        <p:xfrm>
          <a:off x="3175241" y="2373472"/>
          <a:ext cx="1524000" cy="2598420"/>
        </p:xfrm>
        <a:graphic>
          <a:graphicData uri="http://schemas.openxmlformats.org/drawingml/2006/table">
            <a:tbl>
              <a:tblPr/>
              <a:tblGrid>
                <a:gridCol w="1524000">
                  <a:extLst>
                    <a:ext uri="{9D8B030D-6E8A-4147-A177-3AD203B41FA5}">
                      <a16:colId xmlns:a16="http://schemas.microsoft.com/office/drawing/2014/main" val="1943787030"/>
                    </a:ext>
                  </a:extLst>
                </a:gridCol>
              </a:tblGrid>
              <a:tr h="2209959">
                <a:tc>
                  <a:txBody>
                    <a:bodyPr/>
                    <a:lstStyle/>
                    <a:p>
                      <a:r>
                        <a:rPr lang="pt-BR" sz="2400" dirty="0">
                          <a:latin typeface="Times New Roman" panose="02020603050405020304" pitchFamily="18" charset="0"/>
                          <a:cs typeface="Times New Roman" panose="02020603050405020304" pitchFamily="18" charset="0"/>
                        </a:rPr>
                        <a:t>E       T </a:t>
                      </a:r>
                    </a:p>
                    <a:p>
                      <a:r>
                        <a:rPr lang="pt-BR" sz="2400" dirty="0">
                          <a:latin typeface="Times New Roman" panose="02020603050405020304" pitchFamily="18" charset="0"/>
                          <a:cs typeface="Times New Roman" panose="02020603050405020304" pitchFamily="18" charset="0"/>
                        </a:rPr>
                        <a:t>|     / | \ </a:t>
                      </a:r>
                    </a:p>
                    <a:p>
                      <a:r>
                        <a:rPr lang="pt-BR" sz="2400" dirty="0">
                          <a:latin typeface="Times New Roman" panose="02020603050405020304" pitchFamily="18" charset="0"/>
                          <a:cs typeface="Times New Roman" panose="02020603050405020304" pitchFamily="18" charset="0"/>
                        </a:rPr>
                        <a:t>T    T  *  F </a:t>
                      </a:r>
                    </a:p>
                    <a:p>
                      <a:r>
                        <a:rPr lang="pt-BR" sz="2400" dirty="0">
                          <a:latin typeface="Times New Roman" panose="02020603050405020304" pitchFamily="18" charset="0"/>
                          <a:cs typeface="Times New Roman" panose="02020603050405020304" pitchFamily="18" charset="0"/>
                        </a:rPr>
                        <a:t>|    |      | </a:t>
                      </a:r>
                    </a:p>
                    <a:p>
                      <a:r>
                        <a:rPr lang="pt-BR" sz="2400" dirty="0">
                          <a:latin typeface="Times New Roman" panose="02020603050405020304" pitchFamily="18" charset="0"/>
                          <a:cs typeface="Times New Roman" panose="02020603050405020304" pitchFamily="18" charset="0"/>
                        </a:rPr>
                        <a:t>F    F      n </a:t>
                      </a:r>
                    </a:p>
                    <a:p>
                      <a:r>
                        <a:rPr lang="pt-BR" sz="2400" dirty="0">
                          <a:latin typeface="Times New Roman" panose="02020603050405020304" pitchFamily="18" charset="0"/>
                          <a:cs typeface="Times New Roman" panose="02020603050405020304" pitchFamily="18" charset="0"/>
                        </a:rPr>
                        <a:t>|    |       </a:t>
                      </a:r>
                    </a:p>
                    <a:p>
                      <a:r>
                        <a:rPr lang="pt-BR" sz="2400" dirty="0">
                          <a:latin typeface="Times New Roman" panose="02020603050405020304" pitchFamily="18" charset="0"/>
                          <a:cs typeface="Times New Roman" panose="02020603050405020304" pitchFamily="18" charset="0"/>
                        </a:rPr>
                        <a:t>n + n</a:t>
                      </a:r>
                      <a:endParaRPr lang="en-IN" sz="2400" dirty="0">
                        <a:latin typeface="Times New Roman" panose="02020603050405020304" pitchFamily="18" charset="0"/>
                        <a:cs typeface="Times New Roman" panose="02020603050405020304" pitchFamily="18" charset="0"/>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7653417"/>
                  </a:ext>
                </a:extLst>
              </a:tr>
            </a:tbl>
          </a:graphicData>
        </a:graphic>
      </p:graphicFrame>
      <p:sp>
        <p:nvSpPr>
          <p:cNvPr id="3" name="Rectangle 1">
            <a:extLst>
              <a:ext uri="{FF2B5EF4-FFF2-40B4-BE49-F238E27FC236}">
                <a16:creationId xmlns:a16="http://schemas.microsoft.com/office/drawing/2014/main" id="{8E1D0CC8-DB88-4D18-BD44-46F9312686B4}"/>
              </a:ext>
            </a:extLst>
          </p:cNvPr>
          <p:cNvSpPr>
            <a:spLocks noGrp="1" noChangeArrowheads="1"/>
          </p:cNvSpPr>
          <p:nvPr>
            <p:ph idx="1"/>
          </p:nvPr>
        </p:nvSpPr>
        <p:spPr bwMode="auto">
          <a:xfrm>
            <a:off x="457200" y="2333854"/>
            <a:ext cx="1482522" cy="2677656"/>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2400" b="1" dirty="0">
                <a:solidFill>
                  <a:srgbClr val="000000"/>
                </a:solidFill>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 + n * 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5" name="Rectangle 2">
            <a:extLst>
              <a:ext uri="{FF2B5EF4-FFF2-40B4-BE49-F238E27FC236}">
                <a16:creationId xmlns:a16="http://schemas.microsoft.com/office/drawing/2014/main" id="{9ACC3E82-7067-4DBA-9E88-E92DD7A5A5E3}"/>
              </a:ext>
            </a:extLst>
          </p:cNvPr>
          <p:cNvSpPr>
            <a:spLocks noChangeArrowheads="1"/>
          </p:cNvSpPr>
          <p:nvPr/>
        </p:nvSpPr>
        <p:spPr bwMode="auto">
          <a:xfrm>
            <a:off x="6004716" y="1595190"/>
            <a:ext cx="1554849" cy="4154984"/>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       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     </a:t>
            </a:r>
            <a:r>
              <a:rPr kumimoji="0" lang="en-US" altLang="en-US" sz="24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D6454EFB-F17A-4165-B46D-77145C4DF24D}"/>
              </a:ext>
            </a:extLst>
          </p:cNvPr>
          <p:cNvCxnSpPr>
            <a:stCxn id="3" idx="3"/>
            <a:endCxn id="2" idx="1"/>
          </p:cNvCxnSpPr>
          <p:nvPr/>
        </p:nvCxnSpPr>
        <p:spPr>
          <a:xfrm>
            <a:off x="1939722" y="3672682"/>
            <a:ext cx="12355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5AC04D8-C321-4E82-B0B8-5E66A37FB20D}"/>
              </a:ext>
            </a:extLst>
          </p:cNvPr>
          <p:cNvCxnSpPr>
            <a:cxnSpLocks/>
            <a:stCxn id="2" idx="3"/>
            <a:endCxn id="5" idx="1"/>
          </p:cNvCxnSpPr>
          <p:nvPr/>
        </p:nvCxnSpPr>
        <p:spPr>
          <a:xfrm>
            <a:off x="4699241" y="3672682"/>
            <a:ext cx="13054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0A4A209A-08C6-43BF-ACE2-372834FF7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665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down)">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B9719F-27D7-4561-92E2-3BC7B9837144}"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Top-Down Parse(CO2) </a:t>
            </a:r>
          </a:p>
        </p:txBody>
      </p:sp>
      <p:sp>
        <p:nvSpPr>
          <p:cNvPr id="3" name="Content Placeholder 2">
            <a:extLst>
              <a:ext uri="{FF2B5EF4-FFF2-40B4-BE49-F238E27FC236}">
                <a16:creationId xmlns:a16="http://schemas.microsoft.com/office/drawing/2014/main" id="{246465BF-F9AC-407E-9437-DDEEB79A9C3E}"/>
              </a:ext>
            </a:extLst>
          </p:cNvPr>
          <p:cNvSpPr>
            <a:spLocks noGrp="1"/>
          </p:cNvSpPr>
          <p:nvPr>
            <p:ph idx="1"/>
          </p:nvPr>
        </p:nvSpPr>
        <p:spPr>
          <a:xfrm>
            <a:off x="457200" y="995956"/>
            <a:ext cx="8229600" cy="5181600"/>
          </a:xfrm>
        </p:spPr>
        <p:txBody>
          <a:bodyPr>
            <a:normAutofit/>
          </a:bodyPr>
          <a:lstStyle/>
          <a:p>
            <a:pPr marL="0" indent="0" algn="ctr" fontAlgn="base">
              <a:buNone/>
            </a:pPr>
            <a:r>
              <a:rPr lang="en-US" sz="2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Further Top-down parser is classified into 2 types: Recursive descent parser, and Non-recursive descent parser.</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
        <p:nvSpPr>
          <p:cNvPr id="19" name="Footer Placeholder 4">
            <a:extLst>
              <a:ext uri="{FF2B5EF4-FFF2-40B4-BE49-F238E27FC236}">
                <a16:creationId xmlns:a16="http://schemas.microsoft.com/office/drawing/2014/main" id="{6B5EBA8D-EB17-4876-9128-947E62A9F08A}"/>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graphicFrame>
        <p:nvGraphicFramePr>
          <p:cNvPr id="5" name="Diagram 4">
            <a:extLst>
              <a:ext uri="{FF2B5EF4-FFF2-40B4-BE49-F238E27FC236}">
                <a16:creationId xmlns:a16="http://schemas.microsoft.com/office/drawing/2014/main" id="{1D1317FF-CC2A-43F4-8CE7-DC40112779CC}"/>
              </a:ext>
            </a:extLst>
          </p:cNvPr>
          <p:cNvGraphicFramePr/>
          <p:nvPr>
            <p:extLst>
              <p:ext uri="{D42A27DB-BD31-4B8C-83A1-F6EECF244321}">
                <p14:modId xmlns:p14="http://schemas.microsoft.com/office/powerpoint/2010/main" val="3862327117"/>
              </p:ext>
            </p:extLst>
          </p:nvPr>
        </p:nvGraphicFramePr>
        <p:xfrm>
          <a:off x="699786" y="2362200"/>
          <a:ext cx="7987014" cy="3828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1E86877A-0ACD-41E2-AF89-3991C3A9E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201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799"/>
            <a:ext cx="8229600" cy="4876800"/>
          </a:xfrm>
        </p:spPr>
        <p:txBody>
          <a:bodyPr>
            <a:noAutofit/>
          </a:bodyPr>
          <a:lstStyle/>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Recursive descent is a top-down parsing technique that constructs the parse tree from the top and the input is read from left to right. </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uses procedures for every terminal and non-terminal entity.</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This parsing technique recursively parses the input to make a parse tree, which may or may not require back-tracking. </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form of recursive-descent parsing that does not require any back-tracking is known as predictive parsing.</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parsing technique is regarded recursive as it uses context-free grammar which is recursive in nature.</a:t>
            </a:r>
          </a:p>
          <a:p>
            <a:pPr marL="0" indent="0" algn="just">
              <a:buNone/>
            </a:pP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DE9CBEE-F66B-4787-8D9E-DE45D28E8E7E}" type="datetime1">
              <a:rPr lang="en-US" smtClean="0"/>
              <a:t>7/8/2023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Recursive Descent Parsing</a:t>
            </a:r>
            <a:r>
              <a:rPr lang="en-IN" sz="2400" dirty="0">
                <a:latin typeface="Times New Roman" panose="02020603050405020304" pitchFamily="18" charset="0"/>
                <a:cs typeface="Times New Roman" panose="02020603050405020304" pitchFamily="18" charset="0"/>
              </a:rPr>
              <a:t>(CO2)</a:t>
            </a:r>
            <a:endParaRPr lang="en-US" sz="2400" dirty="0">
              <a:latin typeface="Times New Roman" panose="02020603050405020304" pitchFamily="18" charset="0"/>
              <a:cs typeface="Times New Roman" panose="02020603050405020304" pitchFamily="18" charset="0"/>
            </a:endParaRPr>
          </a:p>
        </p:txBody>
      </p:sp>
      <p:sp>
        <p:nvSpPr>
          <p:cNvPr id="20" name="Footer Placeholder 4">
            <a:extLst>
              <a:ext uri="{FF2B5EF4-FFF2-40B4-BE49-F238E27FC236}">
                <a16:creationId xmlns:a16="http://schemas.microsoft.com/office/drawing/2014/main" id="{91C1CA63-2C8F-40F3-BBC2-5D91438473AA}"/>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9" name="Picture 8">
            <a:extLst>
              <a:ext uri="{FF2B5EF4-FFF2-40B4-BE49-F238E27FC236}">
                <a16:creationId xmlns:a16="http://schemas.microsoft.com/office/drawing/2014/main" id="{6F3592A0-F93A-4A7E-9142-4740CBEAB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441950"/>
          </a:xfrm>
        </p:spPr>
        <p:txBody>
          <a:bodyPr>
            <a:normAutofit/>
          </a:bodyPr>
          <a:lstStyle/>
          <a:p>
            <a:pPr marL="0" indent="0" algn="ctr">
              <a:buNone/>
            </a:pPr>
            <a:r>
              <a:rPr lang="en-US" i="1" dirty="0">
                <a:latin typeface="Times New Roman" panose="02020603050405020304" pitchFamily="18" charset="0"/>
                <a:cs typeface="Times New Roman" panose="02020603050405020304" pitchFamily="18" charset="0"/>
              </a:rPr>
              <a:t>It means, if one derivation of a production fails, the syntax analyzer restarts the process using different rules of same production. This technique may process the input string more than once to determine the right production.</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b="1" i="1" dirty="0">
              <a:latin typeface="Times New Roman" panose="02020603050405020304" pitchFamily="18" charset="0"/>
              <a:cs typeface="Times New Roman" panose="02020603050405020304" pitchFamily="18" charset="0"/>
            </a:endParaRPr>
          </a:p>
          <a:p>
            <a:pPr marL="0" indent="0" algn="just">
              <a:buNone/>
            </a:pPr>
            <a:r>
              <a:rPr lang="en-US" b="1" i="1" dirty="0">
                <a:latin typeface="Times New Roman" panose="02020603050405020304" pitchFamily="18" charset="0"/>
                <a:cs typeface="Times New Roman" panose="02020603050405020304" pitchFamily="18" charset="0"/>
              </a:rPr>
              <a:t>Example:-</a:t>
            </a:r>
            <a:r>
              <a:rPr lang="en-US" altLang="en-US" dirty="0">
                <a:solidFill>
                  <a:srgbClr val="000000"/>
                </a:solidFill>
                <a:latin typeface="Times New Roman" panose="02020603050405020304" pitchFamily="18" charset="0"/>
                <a:cs typeface="Times New Roman" panose="02020603050405020304" pitchFamily="18" charset="0"/>
              </a:rPr>
              <a:t>S </a:t>
            </a:r>
            <a:r>
              <a:rPr lang="en-US" altLang="en-US" dirty="0">
                <a:solidFill>
                  <a:srgbClr val="6666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err="1">
                <a:solidFill>
                  <a:srgbClr val="000000"/>
                </a:solidFill>
                <a:latin typeface="Times New Roman" panose="02020603050405020304" pitchFamily="18" charset="0"/>
                <a:cs typeface="Times New Roman" panose="02020603050405020304" pitchFamily="18" charset="0"/>
              </a:rPr>
              <a:t>rXd</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a:solidFill>
                  <a:srgbClr val="6666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err="1">
                <a:solidFill>
                  <a:srgbClr val="000000"/>
                </a:solidFill>
                <a:latin typeface="Times New Roman" panose="02020603050405020304" pitchFamily="18" charset="0"/>
                <a:cs typeface="Times New Roman" panose="02020603050405020304" pitchFamily="18" charset="0"/>
              </a:rPr>
              <a:t>rZd</a:t>
            </a:r>
            <a:r>
              <a:rPr lang="en-US" altLang="en-US" dirty="0">
                <a:solidFill>
                  <a:srgbClr val="000000"/>
                </a:solidFill>
                <a:latin typeface="Times New Roman" panose="02020603050405020304" pitchFamily="18" charset="0"/>
                <a:cs typeface="Times New Roman" panose="02020603050405020304" pitchFamily="18" charset="0"/>
              </a:rPr>
              <a:t> X </a:t>
            </a:r>
            <a:r>
              <a:rPr lang="en-US" altLang="en-US" dirty="0">
                <a:solidFill>
                  <a:srgbClr val="6666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err="1">
                <a:solidFill>
                  <a:srgbClr val="000000"/>
                </a:solidFill>
                <a:latin typeface="Times New Roman" panose="02020603050405020304" pitchFamily="18" charset="0"/>
                <a:cs typeface="Times New Roman" panose="02020603050405020304" pitchFamily="18" charset="0"/>
              </a:rPr>
              <a:t>oa</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a:solidFill>
                  <a:srgbClr val="6666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dirty="0" err="1">
                <a:solidFill>
                  <a:srgbClr val="000000"/>
                </a:solidFill>
                <a:latin typeface="Times New Roman" panose="02020603050405020304" pitchFamily="18" charset="0"/>
                <a:cs typeface="Times New Roman" panose="02020603050405020304" pitchFamily="18" charset="0"/>
              </a:rPr>
              <a:t>ea</a:t>
            </a:r>
            <a:r>
              <a:rPr lang="en-US" altLang="en-US" dirty="0">
                <a:solidFill>
                  <a:srgbClr val="000000"/>
                </a:solidFill>
                <a:latin typeface="Times New Roman" panose="02020603050405020304" pitchFamily="18" charset="0"/>
                <a:cs typeface="Times New Roman" panose="02020603050405020304" pitchFamily="18" charset="0"/>
              </a:rPr>
              <a:t> Z </a:t>
            </a:r>
            <a:r>
              <a:rPr lang="en-US" altLang="en-US" dirty="0">
                <a:solidFill>
                  <a:srgbClr val="6666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ai</a:t>
            </a:r>
            <a:r>
              <a:rPr lang="en-US" altLang="en-US" dirty="0">
                <a:latin typeface="Times New Roman" panose="02020603050405020304" pitchFamily="18" charset="0"/>
                <a:cs typeface="Times New Roman" panose="02020603050405020304" pitchFamily="18" charset="0"/>
              </a:rPr>
              <a:t> </a:t>
            </a:r>
          </a:p>
          <a:p>
            <a:pPr marL="0" indent="0" algn="just">
              <a:buNone/>
            </a:pPr>
            <a:endParaRPr lang="en-US" alt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For an input string: read, a top-down parser, will behave like this</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99362E-D1A4-4450-BBD4-38688EAE5298}"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Back Tracking</a:t>
            </a:r>
            <a:r>
              <a:rPr lang="en-IN" sz="2400" dirty="0">
                <a:latin typeface="Times New Roman" panose="02020603050405020304" pitchFamily="18" charset="0"/>
                <a:cs typeface="Times New Roman" panose="02020603050405020304" pitchFamily="18" charset="0"/>
              </a:rPr>
              <a:t>(CO2)</a:t>
            </a:r>
            <a:endParaRPr lang="en-US" sz="2400"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C2822946-D2CC-4C37-98BA-C28B9452AD04}"/>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2" name="Rectangle 1">
            <a:extLst>
              <a:ext uri="{FF2B5EF4-FFF2-40B4-BE49-F238E27FC236}">
                <a16:creationId xmlns:a16="http://schemas.microsoft.com/office/drawing/2014/main" id="{8CEFCA8B-CF8C-4F79-8480-24A621564779}"/>
              </a:ext>
            </a:extLst>
          </p:cNvPr>
          <p:cNvSpPr>
            <a:spLocks noChangeArrowheads="1"/>
          </p:cNvSpPr>
          <p:nvPr/>
        </p:nvSpPr>
        <p:spPr bwMode="auto">
          <a:xfrm>
            <a:off x="0" y="83042"/>
            <a:ext cx="184731" cy="29111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Back Tracking">
            <a:extLst>
              <a:ext uri="{FF2B5EF4-FFF2-40B4-BE49-F238E27FC236}">
                <a16:creationId xmlns:a16="http://schemas.microsoft.com/office/drawing/2014/main" id="{2800E67A-659E-480C-A3E1-7D48ACD80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4730750"/>
            <a:ext cx="105727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Back Tracking">
            <a:extLst>
              <a:ext uri="{FF2B5EF4-FFF2-40B4-BE49-F238E27FC236}">
                <a16:creationId xmlns:a16="http://schemas.microsoft.com/office/drawing/2014/main" id="{B65070B1-D08D-4123-8F18-6E3E499DB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286" y="4467988"/>
            <a:ext cx="106680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ck Tracking">
            <a:extLst>
              <a:ext uri="{FF2B5EF4-FFF2-40B4-BE49-F238E27FC236}">
                <a16:creationId xmlns:a16="http://schemas.microsoft.com/office/drawing/2014/main" id="{02B8B99F-88E0-4A21-9B82-EB67803AF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784" y="4467988"/>
            <a:ext cx="11049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Back Tracking">
            <a:extLst>
              <a:ext uri="{FF2B5EF4-FFF2-40B4-BE49-F238E27FC236}">
                <a16:creationId xmlns:a16="http://schemas.microsoft.com/office/drawing/2014/main" id="{08324B0D-0653-464E-A46A-01DD8B53B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382" y="4363213"/>
            <a:ext cx="12668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E72FF2E-5271-47CB-BC0C-D4203E6774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02375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wipe(down)">
                                      <p:cBhvr>
                                        <p:cTn id="25" dur="500"/>
                                        <p:tgtEl>
                                          <p:spTgt spid="30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wipe(down)">
                                      <p:cBhvr>
                                        <p:cTn id="30" dur="500"/>
                                        <p:tgtEl>
                                          <p:spTgt spid="307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076"/>
                                        </p:tgtEl>
                                        <p:attrNameLst>
                                          <p:attrName>style.visibility</p:attrName>
                                        </p:attrNameLst>
                                      </p:cBhvr>
                                      <p:to>
                                        <p:strVal val="visible"/>
                                      </p:to>
                                    </p:set>
                                    <p:animEffect transition="in" filter="wipe(down)">
                                      <p:cBhvr>
                                        <p:cTn id="35" dur="500"/>
                                        <p:tgtEl>
                                          <p:spTgt spid="307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077"/>
                                        </p:tgtEl>
                                        <p:attrNameLst>
                                          <p:attrName>style.visibility</p:attrName>
                                        </p:attrNameLst>
                                      </p:cBhvr>
                                      <p:to>
                                        <p:strVal val="visible"/>
                                      </p:to>
                                    </p:set>
                                    <p:animEffect transition="in" filter="wipe(down)">
                                      <p:cBhvr>
                                        <p:cTn id="4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C782DB-CEA9-496D-AB6C-C55644354522}"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Example of Backtracking</a:t>
            </a:r>
          </a:p>
        </p:txBody>
      </p:sp>
      <p:sp>
        <p:nvSpPr>
          <p:cNvPr id="18" name="Footer Placeholder 4">
            <a:extLst>
              <a:ext uri="{FF2B5EF4-FFF2-40B4-BE49-F238E27FC236}">
                <a16:creationId xmlns:a16="http://schemas.microsoft.com/office/drawing/2014/main" id="{D48BBB64-F6DB-4ECA-8AD9-8CC83DF31B65}"/>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2" name="Content Placeholder 1">
            <a:extLst>
              <a:ext uri="{FF2B5EF4-FFF2-40B4-BE49-F238E27FC236}">
                <a16:creationId xmlns:a16="http://schemas.microsoft.com/office/drawing/2014/main" id="{BD380425-29BF-4B97-8FCA-6805D2FB57A6}"/>
              </a:ext>
            </a:extLst>
          </p:cNvPr>
          <p:cNvSpPr>
            <a:spLocks noGrp="1" noChangeArrowheads="1"/>
          </p:cNvSpPr>
          <p:nvPr>
            <p:ph idx="1"/>
          </p:nvPr>
        </p:nvSpPr>
        <p:spPr bwMode="auto">
          <a:xfrm>
            <a:off x="723900" y="986723"/>
            <a:ext cx="815340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1"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kumimoji="0" lang="en-US" altLang="en-US" i="1" strike="noStrike" cap="none" normalizeH="0" baseline="0" dirty="0">
              <a:ln>
                <a:no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Consider the grammar G : S →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cAd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A→ab|a</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the input string w=cad.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i="1" dirty="0">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 parse tree can be constructed using the following top-down approach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7" name="Picture 3">
            <a:extLst>
              <a:ext uri="{FF2B5EF4-FFF2-40B4-BE49-F238E27FC236}">
                <a16:creationId xmlns:a16="http://schemas.microsoft.com/office/drawing/2014/main" id="{A8067E66-075F-4437-BD06-9CC235B8C4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82345" y="4496247"/>
            <a:ext cx="22383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AF2B7B2-62FE-426C-876E-597D123A883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76600" y="4173615"/>
            <a:ext cx="19812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C967DD6-FF40-4F96-9BDE-C5FEF8168BB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67400" y="4481454"/>
            <a:ext cx="18097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69D517D-0B22-44C4-A2AC-39BB12209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 calcmode="lin" valueType="num">
                                      <p:cBhvr additive="base">
                                        <p:cTn id="3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27"/>
                                        </p:tgtEl>
                                        <p:attrNameLst>
                                          <p:attrName>style.visibility</p:attrName>
                                        </p:attrNameLst>
                                      </p:cBhvr>
                                      <p:to>
                                        <p:strVal val="visible"/>
                                      </p:to>
                                    </p:set>
                                    <p:animEffect transition="in" filter="wipe(down)">
                                      <p:cBhvr>
                                        <p:cTn id="41" dur="500"/>
                                        <p:tgtEl>
                                          <p:spTgt spid="10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wipe(down)">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wipe(down)">
                                      <p:cBhvr>
                                        <p:cTn id="51"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609600" y="817163"/>
            <a:ext cx="8229600" cy="5059363"/>
          </a:xfrm>
        </p:spPr>
        <p:txBody>
          <a:bodyPr>
            <a:noAutofit/>
          </a:bodyPr>
          <a:lstStyle/>
          <a:p>
            <a:pPr marL="0" indent="0" algn="ctr">
              <a:buNone/>
            </a:pP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 LL Parser accepts LL grammar. </a:t>
            </a:r>
          </a:p>
          <a:p>
            <a:pPr marL="0" indent="0" algn="ctr">
              <a:buNone/>
            </a:pPr>
            <a:endPar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LL grammar can be implemented by means of both algorithms namely, recursive-descent or table-driven</a:t>
            </a: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195CB7-0662-4DEB-9AB4-B3D2D8F0AB6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LL (1) Parsing</a:t>
            </a:r>
            <a:r>
              <a:rPr lang="en-IN" sz="2400" dirty="0">
                <a:latin typeface="Times New Roman" panose="02020603050405020304" pitchFamily="18" charset="0"/>
                <a:cs typeface="Times New Roman" panose="02020603050405020304" pitchFamily="18" charset="0"/>
              </a:rPr>
              <a:t>(CO2)</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26" name="Picture 2" descr="LL Parser">
            <a:extLst>
              <a:ext uri="{FF2B5EF4-FFF2-40B4-BE49-F238E27FC236}">
                <a16:creationId xmlns:a16="http://schemas.microsoft.com/office/drawing/2014/main" id="{5BCB94C1-A079-46D9-B9CE-71D824E41BD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52600" y="2908611"/>
            <a:ext cx="5334000" cy="2806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BC72E38-2FD1-4C9D-A431-1B7859A25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95904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5126437"/>
          </a:xfrm>
        </p:spPr>
        <p:txBody>
          <a:bodyPr>
            <a:normAutofit/>
          </a:bodyPr>
          <a:lstStyle/>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a type of recursive descent with no backtracking</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a type of parser which has the capability to predict which production is to be used to replace the input string.</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fulfil this tasks, the predictive parser uses a lookahead pointer, which points to the next symbols.</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make the parser back-tracking free, the predictive parser puts some constraints on the grammar and accepts only a class of grammar known as LL(K) grammar.</a:t>
            </a:r>
          </a:p>
        </p:txBody>
      </p:sp>
      <p:sp>
        <p:nvSpPr>
          <p:cNvPr id="4" name="Date Placeholder 3"/>
          <p:cNvSpPr>
            <a:spLocks noGrp="1"/>
          </p:cNvSpPr>
          <p:nvPr>
            <p:ph type="dt" sz="half" idx="10"/>
          </p:nvPr>
        </p:nvSpPr>
        <p:spPr/>
        <p:txBody>
          <a:bodyPr/>
          <a:lstStyle/>
          <a:p>
            <a:fld id="{F36AA3DB-CCBC-48D4-8B92-67EDE7B641F0}"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i="0" dirty="0">
                <a:solidFill>
                  <a:srgbClr val="333333"/>
                </a:solidFill>
                <a:effectLst/>
                <a:latin typeface="Times New Roman" panose="02020603050405020304" pitchFamily="18" charset="0"/>
              </a:rPr>
              <a:t>Predictive parsing</a:t>
            </a:r>
            <a:r>
              <a:rPr lang="en-IN" sz="2400" dirty="0">
                <a:latin typeface="Times New Roman" panose="02020603050405020304" pitchFamily="18" charset="0"/>
                <a:cs typeface="Times New Roman" panose="02020603050405020304" pitchFamily="18" charset="0"/>
              </a:rPr>
              <a:t>(CO2)</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8" name="Footer Placeholder 4">
            <a:extLst>
              <a:ext uri="{FF2B5EF4-FFF2-40B4-BE49-F238E27FC236}">
                <a16:creationId xmlns:a16="http://schemas.microsoft.com/office/drawing/2014/main" id="{4B18AB5E-DCFE-4A94-BE73-C7190DA5E7E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pic>
        <p:nvPicPr>
          <p:cNvPr id="9" name="Picture 8">
            <a:extLst>
              <a:ext uri="{FF2B5EF4-FFF2-40B4-BE49-F238E27FC236}">
                <a16:creationId xmlns:a16="http://schemas.microsoft.com/office/drawing/2014/main" id="{34981A38-BA5D-4F5D-A08B-77DD0F984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5116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800600"/>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IN" sz="1800" b="1"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a:xfrm>
            <a:off x="457200" y="6356350"/>
            <a:ext cx="2133600" cy="365125"/>
          </a:xfrm>
        </p:spPr>
        <p:txBody>
          <a:bodyPr/>
          <a:lstStyle/>
          <a:p>
            <a:fld id="{8307B121-0A0E-40C8-8154-4B3F34D64BE1}" type="datetime1">
              <a:rPr lang="en-US" smtClean="0"/>
              <a:t>7/8/2023</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Syllabus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pPr>
              <a:defRPr/>
            </a:pPr>
            <a:r>
              <a:rPr lang="en-US" smtClean="0"/>
              <a:t>Rohit Chaudhary                      CD                Unit 2</a:t>
            </a:r>
            <a:endParaRPr lang="en-US" dirty="0"/>
          </a:p>
        </p:txBody>
      </p:sp>
      <p:pic>
        <p:nvPicPr>
          <p:cNvPr id="11" name="Picture 10">
            <a:extLst>
              <a:ext uri="{FF2B5EF4-FFF2-40B4-BE49-F238E27FC236}">
                <a16:creationId xmlns:a16="http://schemas.microsoft.com/office/drawing/2014/main" id="{0EDE6825-D5A5-4FEA-8AE2-22509DD2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175" y="914400"/>
            <a:ext cx="7115649" cy="5257800"/>
          </a:xfrm>
          <a:prstGeom prst="rect">
            <a:avLst/>
          </a:prstGeom>
        </p:spPr>
      </p:pic>
    </p:spTree>
    <p:extLst>
      <p:ext uri="{BB962C8B-B14F-4D97-AF65-F5344CB8AC3E}">
        <p14:creationId xmlns:p14="http://schemas.microsoft.com/office/powerpoint/2010/main" val="338365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AC72CC-632F-40DC-A9DD-867419243E34}"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i="0" dirty="0">
                <a:solidFill>
                  <a:srgbClr val="333333"/>
                </a:solidFill>
                <a:effectLst/>
                <a:latin typeface="Times New Roman" panose="02020603050405020304" pitchFamily="18" charset="0"/>
              </a:rPr>
              <a:t>Predictive parsing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2" name="Content Placeholder 1">
            <a:extLst>
              <a:ext uri="{FF2B5EF4-FFF2-40B4-BE49-F238E27FC236}">
                <a16:creationId xmlns:a16="http://schemas.microsoft.com/office/drawing/2014/main" id="{C783BD44-E25B-4F4F-AD9C-90DD453AB9D1}"/>
              </a:ext>
            </a:extLst>
          </p:cNvPr>
          <p:cNvSpPr>
            <a:spLocks noGrp="1"/>
          </p:cNvSpPr>
          <p:nvPr>
            <p:ph idx="1"/>
          </p:nvPr>
        </p:nvSpPr>
        <p:spPr>
          <a:xfrm>
            <a:off x="495300" y="3853179"/>
            <a:ext cx="8229600" cy="2697163"/>
          </a:xfrm>
        </p:spPr>
        <p:txBody>
          <a:bodyPr>
            <a:normAutofit/>
          </a:bodyPr>
          <a:lstStyle/>
          <a:p>
            <a:pPr algn="just"/>
            <a:r>
              <a:rPr lang="en-IN" dirty="0">
                <a:latin typeface="Times New Roman" panose="02020603050405020304" pitchFamily="18" charset="0"/>
                <a:cs typeface="Times New Roman" panose="02020603050405020304" pitchFamily="18" charset="0"/>
              </a:rPr>
              <a:t>It uses a stack and a parsing table to parse the input and generates a parse tree. Both the stack and the input contains an end symbol $ to denote that the stack is empty and the input is consumed.</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parser refers to the parsing table to take any decision on the input and stack element combination.</a:t>
            </a:r>
          </a:p>
          <a:p>
            <a:pPr algn="just"/>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7E6D37E-77A7-4F84-A480-F1E852BD0FAC}"/>
              </a:ext>
            </a:extLst>
          </p:cNvPr>
          <p:cNvPicPr>
            <a:picLocks noChangeAspect="1"/>
          </p:cNvPicPr>
          <p:nvPr/>
        </p:nvPicPr>
        <p:blipFill>
          <a:blip r:embed="rId2"/>
          <a:stretch>
            <a:fillRect/>
          </a:stretch>
        </p:blipFill>
        <p:spPr>
          <a:xfrm>
            <a:off x="1066800" y="863201"/>
            <a:ext cx="6708910" cy="2697163"/>
          </a:xfrm>
          <a:prstGeom prst="rect">
            <a:avLst/>
          </a:prstGeom>
        </p:spPr>
      </p:pic>
      <p:pic>
        <p:nvPicPr>
          <p:cNvPr id="10" name="Picture 9">
            <a:extLst>
              <a:ext uri="{FF2B5EF4-FFF2-40B4-BE49-F238E27FC236}">
                <a16:creationId xmlns:a16="http://schemas.microsoft.com/office/drawing/2014/main" id="{9745E063-142A-4C89-A224-9F932461D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1791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 calcmode="lin" valueType="num">
                                      <p:cBhvr additive="base">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222E95-49EF-4EBB-8C72-24E23DFDBA75}"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i="0" dirty="0">
                <a:solidFill>
                  <a:srgbClr val="333333"/>
                </a:solidFill>
                <a:effectLst/>
                <a:latin typeface="Times New Roman" panose="02020603050405020304" pitchFamily="18" charset="0"/>
              </a:rPr>
              <a:t>Predictive parsing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2" name="Content Placeholder 1">
            <a:extLst>
              <a:ext uri="{FF2B5EF4-FFF2-40B4-BE49-F238E27FC236}">
                <a16:creationId xmlns:a16="http://schemas.microsoft.com/office/drawing/2014/main" id="{3593FBF7-6B9C-4296-8137-ED5A641555A1}"/>
              </a:ext>
            </a:extLst>
          </p:cNvPr>
          <p:cNvSpPr>
            <a:spLocks noGrp="1"/>
          </p:cNvSpPr>
          <p:nvPr>
            <p:ph idx="1"/>
          </p:nvPr>
        </p:nvSpPr>
        <p:spPr>
          <a:xfrm>
            <a:off x="457200" y="1219200"/>
            <a:ext cx="8229600" cy="4906963"/>
          </a:xfrm>
        </p:spPr>
        <p:txBody>
          <a:bodyPr>
            <a:normAutofit/>
          </a:bodyPr>
          <a:lstStyle/>
          <a:p>
            <a:pPr algn="just"/>
            <a:r>
              <a:rPr lang="en-US" b="0" i="1" dirty="0">
                <a:solidFill>
                  <a:srgbClr val="333333"/>
                </a:solidFill>
                <a:effectLst/>
              </a:rPr>
              <a:t>The input buffer contains the string to be parsed, followed by $, a symbol used as a right end marker to indicate the end of the input string. </a:t>
            </a:r>
          </a:p>
          <a:p>
            <a:pPr algn="just"/>
            <a:endParaRPr lang="en-US" b="0" i="1" dirty="0">
              <a:solidFill>
                <a:srgbClr val="333333"/>
              </a:solidFill>
              <a:effectLst/>
            </a:endParaRPr>
          </a:p>
          <a:p>
            <a:pPr algn="just"/>
            <a:endParaRPr lang="en-US" b="0" i="1" dirty="0">
              <a:solidFill>
                <a:srgbClr val="333333"/>
              </a:solidFill>
              <a:effectLst/>
            </a:endParaRPr>
          </a:p>
          <a:p>
            <a:pPr algn="just"/>
            <a:r>
              <a:rPr lang="en-US" b="0" i="1" dirty="0">
                <a:solidFill>
                  <a:srgbClr val="333333"/>
                </a:solidFill>
                <a:effectLst/>
              </a:rPr>
              <a:t>The stack contains a sequence of grammar symbols with $ on the bottom, indicating the bottom of the stack. Initially, the stack contains the start symbol of the grammar on top of $.</a:t>
            </a:r>
          </a:p>
          <a:p>
            <a:pPr algn="just"/>
            <a:endParaRPr lang="en-US" b="0" i="1" dirty="0">
              <a:solidFill>
                <a:srgbClr val="333333"/>
              </a:solidFill>
              <a:effectLst/>
            </a:endParaRPr>
          </a:p>
          <a:p>
            <a:pPr algn="just"/>
            <a:endParaRPr lang="en-US" b="0" i="1" dirty="0">
              <a:solidFill>
                <a:srgbClr val="333333"/>
              </a:solidFill>
              <a:effectLst/>
            </a:endParaRPr>
          </a:p>
          <a:p>
            <a:pPr algn="just"/>
            <a:r>
              <a:rPr lang="en-US" b="0" i="1" dirty="0">
                <a:solidFill>
                  <a:srgbClr val="333333"/>
                </a:solidFill>
                <a:effectLst/>
              </a:rPr>
              <a:t> The parsing table is a two dimensional array M[</a:t>
            </a:r>
            <a:r>
              <a:rPr lang="en-US" b="0" i="1" dirty="0" err="1">
                <a:solidFill>
                  <a:srgbClr val="333333"/>
                </a:solidFill>
                <a:effectLst/>
              </a:rPr>
              <a:t>A,a</a:t>
            </a:r>
            <a:r>
              <a:rPr lang="en-US" b="0" i="1" dirty="0">
                <a:solidFill>
                  <a:srgbClr val="333333"/>
                </a:solidFill>
                <a:effectLst/>
              </a:rPr>
              <a:t>] where A is a nonterminal, and a is a terminal or the symbol $.</a:t>
            </a:r>
            <a:endParaRPr lang="en-IN" i="1" dirty="0"/>
          </a:p>
        </p:txBody>
      </p:sp>
      <p:pic>
        <p:nvPicPr>
          <p:cNvPr id="10" name="Picture 9">
            <a:extLst>
              <a:ext uri="{FF2B5EF4-FFF2-40B4-BE49-F238E27FC236}">
                <a16:creationId xmlns:a16="http://schemas.microsoft.com/office/drawing/2014/main" id="{DC767533-A4CE-4D74-BDC2-10B80170A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1877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79727D-8C34-432D-A857-129443E7A38C}"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i="0" dirty="0">
                <a:solidFill>
                  <a:srgbClr val="333333"/>
                </a:solidFill>
                <a:effectLst/>
                <a:latin typeface="Times New Roman" panose="02020603050405020304" pitchFamily="18" charset="0"/>
              </a:rPr>
              <a:t>Predictive parsing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10" name="Content Placeholder 9">
            <a:extLst>
              <a:ext uri="{FF2B5EF4-FFF2-40B4-BE49-F238E27FC236}">
                <a16:creationId xmlns:a16="http://schemas.microsoft.com/office/drawing/2014/main" id="{BB7067AD-5650-4F36-A9BB-801E78F09D86}"/>
              </a:ext>
            </a:extLst>
          </p:cNvPr>
          <p:cNvSpPr>
            <a:spLocks noGrp="1"/>
          </p:cNvSpPr>
          <p:nvPr>
            <p:ph idx="1"/>
          </p:nvPr>
        </p:nvSpPr>
        <p:spPr>
          <a:xfrm>
            <a:off x="609600" y="5181600"/>
            <a:ext cx="8229600" cy="533400"/>
          </a:xfrm>
        </p:spPr>
        <p:txBody>
          <a:bodyPr>
            <a:normAutofit/>
          </a:bodyPr>
          <a:lstStyle/>
          <a:p>
            <a:pPr marL="0" indent="0" algn="ctr">
              <a:buNone/>
            </a:pPr>
            <a:r>
              <a:rPr lang="en-IN" i="1" dirty="0">
                <a:latin typeface="Times New Roman" panose="02020603050405020304" pitchFamily="18" charset="0"/>
                <a:cs typeface="Times New Roman" panose="02020603050405020304" pitchFamily="18" charset="0"/>
              </a:rPr>
              <a:t>General Structure of paring Table</a:t>
            </a:r>
          </a:p>
        </p:txBody>
      </p:sp>
      <p:graphicFrame>
        <p:nvGraphicFramePr>
          <p:cNvPr id="11" name="Table 4">
            <a:extLst>
              <a:ext uri="{FF2B5EF4-FFF2-40B4-BE49-F238E27FC236}">
                <a16:creationId xmlns:a16="http://schemas.microsoft.com/office/drawing/2014/main" id="{C9DE2AD5-534C-4CAF-9369-4EDC329D42DD}"/>
              </a:ext>
            </a:extLst>
          </p:cNvPr>
          <p:cNvGraphicFramePr>
            <a:graphicFrameLocks/>
          </p:cNvGraphicFramePr>
          <p:nvPr/>
        </p:nvGraphicFramePr>
        <p:xfrm>
          <a:off x="1219200" y="1846579"/>
          <a:ext cx="6670038" cy="2743200"/>
        </p:xfrm>
        <a:graphic>
          <a:graphicData uri="http://schemas.openxmlformats.org/drawingml/2006/table">
            <a:tbl>
              <a:tblPr firstRow="1" bandRow="1">
                <a:tableStyleId>{5C22544A-7EE6-4342-B048-85BDC9FD1C3A}</a:tableStyleId>
              </a:tblPr>
              <a:tblGrid>
                <a:gridCol w="1111673">
                  <a:extLst>
                    <a:ext uri="{9D8B030D-6E8A-4147-A177-3AD203B41FA5}">
                      <a16:colId xmlns:a16="http://schemas.microsoft.com/office/drawing/2014/main" val="2800326597"/>
                    </a:ext>
                  </a:extLst>
                </a:gridCol>
                <a:gridCol w="1111673">
                  <a:extLst>
                    <a:ext uri="{9D8B030D-6E8A-4147-A177-3AD203B41FA5}">
                      <a16:colId xmlns:a16="http://schemas.microsoft.com/office/drawing/2014/main" val="461165172"/>
                    </a:ext>
                  </a:extLst>
                </a:gridCol>
                <a:gridCol w="1111673">
                  <a:extLst>
                    <a:ext uri="{9D8B030D-6E8A-4147-A177-3AD203B41FA5}">
                      <a16:colId xmlns:a16="http://schemas.microsoft.com/office/drawing/2014/main" val="3451309190"/>
                    </a:ext>
                  </a:extLst>
                </a:gridCol>
                <a:gridCol w="1111673">
                  <a:extLst>
                    <a:ext uri="{9D8B030D-6E8A-4147-A177-3AD203B41FA5}">
                      <a16:colId xmlns:a16="http://schemas.microsoft.com/office/drawing/2014/main" val="3195031374"/>
                    </a:ext>
                  </a:extLst>
                </a:gridCol>
                <a:gridCol w="1111673">
                  <a:extLst>
                    <a:ext uri="{9D8B030D-6E8A-4147-A177-3AD203B41FA5}">
                      <a16:colId xmlns:a16="http://schemas.microsoft.com/office/drawing/2014/main" val="364479739"/>
                    </a:ext>
                  </a:extLst>
                </a:gridCol>
                <a:gridCol w="1111673">
                  <a:extLst>
                    <a:ext uri="{9D8B030D-6E8A-4147-A177-3AD203B41FA5}">
                      <a16:colId xmlns:a16="http://schemas.microsoft.com/office/drawing/2014/main" val="3914160633"/>
                    </a:ext>
                  </a:extLst>
                </a:gridCol>
              </a:tblGrid>
              <a:tr h="370840">
                <a:tc>
                  <a:txBody>
                    <a:bodyPr/>
                    <a:lstStyle/>
                    <a:p>
                      <a:pPr algn="ctr"/>
                      <a:r>
                        <a:rPr lang="en-IN" sz="2400" dirty="0">
                          <a:latin typeface="Times New Roman" panose="02020603050405020304" pitchFamily="18" charset="0"/>
                          <a:cs typeface="Times New Roman" panose="02020603050405020304" pitchFamily="18" charset="0"/>
                        </a:rPr>
                        <a:t>A(X)\a</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id</a:t>
                      </a:r>
                    </a:p>
                  </a:txBody>
                  <a:tcPr anchor="ctr"/>
                </a:tc>
                <a:tc>
                  <a:txBody>
                    <a:bodyPr/>
                    <a:lstStyle/>
                    <a:p>
                      <a:pPr algn="ctr"/>
                      <a:r>
                        <a:rPr lang="en-IN" sz="2400" dirty="0" err="1">
                          <a:latin typeface="Times New Roman" panose="02020603050405020304" pitchFamily="18" charset="0"/>
                          <a:cs typeface="Times New Roman" panose="02020603050405020304" pitchFamily="18" charset="0"/>
                        </a:rPr>
                        <a:t>num</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r>
                        <a:rPr lang="en-IN" sz="24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2465041592"/>
                  </a:ext>
                </a:extLst>
              </a:tr>
              <a:tr h="370840">
                <a:tc>
                  <a:txBody>
                    <a:bodyPr/>
                    <a:lstStyle/>
                    <a:p>
                      <a:pPr algn="ctr"/>
                      <a:r>
                        <a:rPr lang="en-IN" sz="2400" dirty="0">
                          <a:latin typeface="Times New Roman" panose="02020603050405020304" pitchFamily="18" charset="0"/>
                          <a:cs typeface="Times New Roman" panose="02020603050405020304" pitchFamily="18" charset="0"/>
                        </a:rPr>
                        <a:t>E</a:t>
                      </a: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3090080"/>
                  </a:ext>
                </a:extLst>
              </a:tr>
              <a:tr h="370840">
                <a:tc>
                  <a:txBody>
                    <a:bodyPr/>
                    <a:lstStyle/>
                    <a:p>
                      <a:pPr algn="ctr"/>
                      <a:r>
                        <a:rPr lang="en-IN" sz="2400" dirty="0">
                          <a:latin typeface="Times New Roman" panose="02020603050405020304" pitchFamily="18" charset="0"/>
                          <a:cs typeface="Times New Roman" panose="02020603050405020304" pitchFamily="18" charset="0"/>
                        </a:rPr>
                        <a:t>T</a:t>
                      </a: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57874960"/>
                  </a:ext>
                </a:extLst>
              </a:tr>
              <a:tr h="370840">
                <a:tc>
                  <a:txBody>
                    <a:bodyPr/>
                    <a:lstStyle/>
                    <a:p>
                      <a:pPr algn="ctr"/>
                      <a:r>
                        <a:rPr lang="en-IN" sz="2400" dirty="0">
                          <a:latin typeface="Times New Roman" panose="02020603050405020304" pitchFamily="18" charset="0"/>
                          <a:cs typeface="Times New Roman" panose="02020603050405020304" pitchFamily="18" charset="0"/>
                        </a:rPr>
                        <a:t>T’</a:t>
                      </a: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39965713"/>
                  </a:ext>
                </a:extLst>
              </a:tr>
              <a:tr h="370840">
                <a:tc>
                  <a:txBody>
                    <a:bodyPr/>
                    <a:lstStyle/>
                    <a:p>
                      <a:pPr algn="ctr"/>
                      <a:r>
                        <a:rPr lang="en-IN" sz="2400" dirty="0">
                          <a:latin typeface="Times New Roman" panose="02020603050405020304" pitchFamily="18" charset="0"/>
                          <a:cs typeface="Times New Roman" panose="02020603050405020304" pitchFamily="18" charset="0"/>
                        </a:rPr>
                        <a:t>F</a:t>
                      </a: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6243228"/>
                  </a:ext>
                </a:extLst>
              </a:tr>
              <a:tr h="370840">
                <a:tc>
                  <a:txBody>
                    <a:bodyPr/>
                    <a:lstStyle/>
                    <a:p>
                      <a:pPr algn="ctr"/>
                      <a:r>
                        <a:rPr lang="en-IN" sz="2400" dirty="0">
                          <a:latin typeface="Times New Roman" panose="02020603050405020304" pitchFamily="18" charset="0"/>
                          <a:cs typeface="Times New Roman" panose="02020603050405020304" pitchFamily="18" charset="0"/>
                        </a:rPr>
                        <a:t>F’</a:t>
                      </a: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a:latin typeface="Times New Roman" panose="02020603050405020304" pitchFamily="18" charset="0"/>
                        <a:cs typeface="Times New Roman" panose="02020603050405020304" pitchFamily="18" charset="0"/>
                      </a:endParaRPr>
                    </a:p>
                  </a:txBody>
                  <a:tcPr anchor="ctr"/>
                </a:tc>
                <a:tc>
                  <a:txBody>
                    <a:bodyPr/>
                    <a:lstStyle/>
                    <a:p>
                      <a:pPr algn="ct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52843754"/>
                  </a:ext>
                </a:extLst>
              </a:tr>
            </a:tbl>
          </a:graphicData>
        </a:graphic>
      </p:graphicFrame>
      <p:pic>
        <p:nvPicPr>
          <p:cNvPr id="12" name="Picture 11">
            <a:extLst>
              <a:ext uri="{FF2B5EF4-FFF2-40B4-BE49-F238E27FC236}">
                <a16:creationId xmlns:a16="http://schemas.microsoft.com/office/drawing/2014/main" id="{C80D14FF-F113-4259-8340-D9F5895C2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764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71102C-FD19-46B0-917A-79E8AD802FF3}"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i="0" dirty="0">
                <a:solidFill>
                  <a:srgbClr val="333333"/>
                </a:solidFill>
                <a:effectLst/>
                <a:latin typeface="Times New Roman" panose="02020603050405020304" pitchFamily="18" charset="0"/>
              </a:rPr>
              <a:t>Predictive parsing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3" name="Rectangle 1">
            <a:extLst>
              <a:ext uri="{FF2B5EF4-FFF2-40B4-BE49-F238E27FC236}">
                <a16:creationId xmlns:a16="http://schemas.microsoft.com/office/drawing/2014/main" id="{EE4CA5BF-289F-4252-B4F5-5B2A32748C79}"/>
              </a:ext>
            </a:extLst>
          </p:cNvPr>
          <p:cNvSpPr>
            <a:spLocks noGrp="1" noChangeArrowheads="1"/>
          </p:cNvSpPr>
          <p:nvPr>
            <p:ph idx="1"/>
          </p:nvPr>
        </p:nvSpPr>
        <p:spPr bwMode="auto">
          <a:xfrm>
            <a:off x="266699" y="1174522"/>
            <a:ext cx="861060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238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23875"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 program considers X</a:t>
            </a:r>
            <a:r>
              <a:rPr lang="en-US" altLang="en-US" dirty="0">
                <a:solidFill>
                  <a:srgbClr val="333333"/>
                </a:solidFill>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 symbol on the top of the stack, and a</a:t>
            </a:r>
            <a:r>
              <a:rPr lang="en-US" altLang="en-US" dirty="0">
                <a:solidFill>
                  <a:srgbClr val="333333"/>
                </a:solidFill>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 current input symbol. These two symbols determine the action of the parser. </a:t>
            </a:r>
          </a:p>
          <a:p>
            <a:pPr marL="0" marR="0" lvl="0" indent="523875" algn="just" defTabSz="914400" rtl="0" eaLnBrk="0" fontAlgn="base" latinLnBrk="0" hangingPunct="0">
              <a:lnSpc>
                <a:spcPct val="100000"/>
              </a:lnSpc>
              <a:spcBef>
                <a:spcPct val="0"/>
              </a:spcBef>
              <a:spcAft>
                <a:spcPct val="0"/>
              </a:spcAft>
              <a:buClrTx/>
              <a:buSzTx/>
              <a:buFontTx/>
              <a:buNone/>
              <a:tabLst/>
            </a:pPr>
            <a:endParaRPr kumimoji="0" lang="en-US" altLang="en-US" i="1" u="none"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523875" algn="just" defTabSz="914400" rtl="0" eaLnBrk="0" fontAlgn="base" latinLnBrk="0" hangingPunct="0">
              <a:lnSpc>
                <a:spcPct val="100000"/>
              </a:lnSpc>
              <a:spcBef>
                <a:spcPct val="0"/>
              </a:spcBef>
              <a:spcAft>
                <a:spcPct val="0"/>
              </a:spcAft>
              <a:buClrTx/>
              <a:buSzTx/>
              <a:buFontTx/>
              <a:buNone/>
              <a:tabLst/>
            </a:pPr>
            <a:r>
              <a:rPr kumimoji="0" lang="en-US" altLang="en-US" i="1" u="none"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There are three possibilities:-</a:t>
            </a:r>
          </a:p>
          <a:p>
            <a:pPr marL="0" marR="0" lvl="0" indent="523875" algn="just" defTabSz="914400" rtl="0" eaLnBrk="0" fontAlgn="base" latinLnBrk="0" hangingPunct="0">
              <a:lnSpc>
                <a:spcPct val="100000"/>
              </a:lnSpc>
              <a:spcBef>
                <a:spcPct val="0"/>
              </a:spcBef>
              <a:spcAft>
                <a:spcPct val="0"/>
              </a:spcAft>
              <a:buClrTx/>
              <a:buSzTx/>
              <a:buFontTx/>
              <a:buNone/>
              <a:tabLst/>
            </a:pPr>
            <a:endPar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X= a=$, the parser halts and announces successful completion of parsing.</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endParaRPr lang="en-US" altLang="en-US" dirty="0">
              <a:latin typeface="Times New Roman" panose="02020603050405020304" pitchFamily="18" charset="0"/>
              <a:cs typeface="Times New Roman" panose="02020603050405020304" pitchFamily="18" charset="0"/>
            </a:endParaRP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X=a!=$, the parser pops X off the stack and advances the input pointer to the next input symbol.</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endParaRPr lang="en-US" altLang="en-US" dirty="0">
              <a:latin typeface="Times New Roman" panose="02020603050405020304" pitchFamily="18" charset="0"/>
              <a:cs typeface="Times New Roman" panose="02020603050405020304" pitchFamily="18" charset="0"/>
            </a:endParaRP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X is a nonterminal, the program consults entry M[</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X,a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of the parsing table M. </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This entry will be either an X-production of the grammar or an error entry. </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for example, M[</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X,a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 &gt;UVW}, the parser replaces X on top of the stack by WVU( with U on top). </a:t>
            </a: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M[</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X,a</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]=error, the parser calls an error recovery routine.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ED8CA8-E3AD-467F-B2E1-EF77DD9C0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060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 calcmode="lin" valueType="num">
                                      <p:cBhvr additive="base">
                                        <p:cTn id="2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arn(inVertical)">
                                      <p:cBhvr>
                                        <p:cTn id="32" dur="500"/>
                                        <p:tgtEl>
                                          <p:spTgt spid="3">
                                            <p:txEl>
                                              <p:pRg st="10" end="10"/>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barn(inVertical)">
                                      <p:cBhvr>
                                        <p:cTn id="35" dur="500"/>
                                        <p:tgtEl>
                                          <p:spTgt spid="3">
                                            <p:txEl>
                                              <p:pRg st="12" end="12"/>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barn(inVertical)">
                                      <p:cBhvr>
                                        <p:cTn id="3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41A733-6D54-4AAD-8ACD-0597EFA730F4}"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i="0" dirty="0">
                <a:solidFill>
                  <a:srgbClr val="333333"/>
                </a:solidFill>
                <a:effectLst/>
                <a:latin typeface="Times New Roman" panose="02020603050405020304" pitchFamily="18" charset="0"/>
              </a:rPr>
              <a:t>Predictive parsing table construction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grpSp>
        <p:nvGrpSpPr>
          <p:cNvPr id="27" name="Group 26">
            <a:extLst>
              <a:ext uri="{FF2B5EF4-FFF2-40B4-BE49-F238E27FC236}">
                <a16:creationId xmlns:a16="http://schemas.microsoft.com/office/drawing/2014/main" id="{47C57F6B-AC70-40CF-A95E-1F3B80C9FA19}"/>
              </a:ext>
            </a:extLst>
          </p:cNvPr>
          <p:cNvGrpSpPr/>
          <p:nvPr/>
        </p:nvGrpSpPr>
        <p:grpSpPr>
          <a:xfrm>
            <a:off x="1181100" y="1752600"/>
            <a:ext cx="6515100" cy="2819400"/>
            <a:chOff x="1181100" y="1752600"/>
            <a:chExt cx="6515100" cy="2819400"/>
          </a:xfrm>
        </p:grpSpPr>
        <p:sp>
          <p:nvSpPr>
            <p:cNvPr id="19" name="Oval 18">
              <a:extLst>
                <a:ext uri="{FF2B5EF4-FFF2-40B4-BE49-F238E27FC236}">
                  <a16:creationId xmlns:a16="http://schemas.microsoft.com/office/drawing/2014/main" id="{B81C3A54-79CE-4C5F-9811-E6D2CD0D01B1}"/>
                </a:ext>
              </a:extLst>
            </p:cNvPr>
            <p:cNvSpPr/>
            <p:nvPr/>
          </p:nvSpPr>
          <p:spPr>
            <a:xfrm>
              <a:off x="3124200" y="1752600"/>
              <a:ext cx="2667000" cy="990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 predictive parser is aided by two functions</a:t>
              </a:r>
              <a:endParaRPr lang="en-IN" dirty="0"/>
            </a:p>
          </p:txBody>
        </p:sp>
        <p:sp>
          <p:nvSpPr>
            <p:cNvPr id="20" name="Rectangle: Rounded Corners 19">
              <a:extLst>
                <a:ext uri="{FF2B5EF4-FFF2-40B4-BE49-F238E27FC236}">
                  <a16:creationId xmlns:a16="http://schemas.microsoft.com/office/drawing/2014/main" id="{57F17ED0-ECEA-4043-9A26-B673BDAC3BC3}"/>
                </a:ext>
              </a:extLst>
            </p:cNvPr>
            <p:cNvSpPr/>
            <p:nvPr/>
          </p:nvSpPr>
          <p:spPr>
            <a:xfrm>
              <a:off x="1181100" y="3657600"/>
              <a:ext cx="2667000"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a:t>
              </a:r>
              <a:endParaRPr kumimoji="0" lang="en-US" altLang="en-US" sz="2400" b="0" i="1" u="none" strike="noStrike" cap="none" normalizeH="0" baseline="0" dirty="0">
                <a:ln>
                  <a:noFill/>
                </a:ln>
                <a:solidFill>
                  <a:schemeClr val="tx1"/>
                </a:solidFill>
                <a:effectLst>
                  <a:outerShdw blurRad="38100" dist="38100" dir="2700000" algn="tl">
                    <a:srgbClr val="000000">
                      <a:alpha val="43137"/>
                    </a:srgbClr>
                  </a:outerShdw>
                </a:effectLst>
              </a:endParaRPr>
            </a:p>
          </p:txBody>
        </p:sp>
        <p:sp>
          <p:nvSpPr>
            <p:cNvPr id="22" name="Rectangle: Rounded Corners 21">
              <a:extLst>
                <a:ext uri="{FF2B5EF4-FFF2-40B4-BE49-F238E27FC236}">
                  <a16:creationId xmlns:a16="http://schemas.microsoft.com/office/drawing/2014/main" id="{CB4D69A7-B9A8-42A6-A23F-1C6079A87586}"/>
                </a:ext>
              </a:extLst>
            </p:cNvPr>
            <p:cNvSpPr/>
            <p:nvPr/>
          </p:nvSpPr>
          <p:spPr>
            <a:xfrm>
              <a:off x="5029200" y="3657600"/>
              <a:ext cx="2667000"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0" lang="en-US" altLang="en-US" sz="2400" b="0" i="1" u="none" strike="noStrike" cap="none" normalizeH="0" baseline="0" dirty="0">
                  <a:ln>
                    <a:noFill/>
                  </a:ln>
                  <a:solidFill>
                    <a:srgbClr val="33333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FOLLOW</a:t>
              </a:r>
              <a:endParaRPr lang="en-IN" sz="2400" i="1" dirty="0">
                <a:effectLst>
                  <a:outerShdw blurRad="38100" dist="38100" dir="2700000" algn="tl">
                    <a:srgbClr val="000000">
                      <a:alpha val="43137"/>
                    </a:srgbClr>
                  </a:outerShdw>
                </a:effectLst>
              </a:endParaRPr>
            </a:p>
          </p:txBody>
        </p:sp>
        <p:cxnSp>
          <p:nvCxnSpPr>
            <p:cNvPr id="24" name="Straight Arrow Connector 23">
              <a:extLst>
                <a:ext uri="{FF2B5EF4-FFF2-40B4-BE49-F238E27FC236}">
                  <a16:creationId xmlns:a16="http://schemas.microsoft.com/office/drawing/2014/main" id="{4AF87261-79AD-48A7-8ACE-38F1CB334A78}"/>
                </a:ext>
              </a:extLst>
            </p:cNvPr>
            <p:cNvCxnSpPr>
              <a:stCxn id="19" idx="3"/>
              <a:endCxn id="20" idx="0"/>
            </p:cNvCxnSpPr>
            <p:nvPr/>
          </p:nvCxnSpPr>
          <p:spPr>
            <a:xfrm flipH="1">
              <a:off x="2514600" y="2598130"/>
              <a:ext cx="1000173" cy="10594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969AD6A-F8C6-461E-87D2-1EE6393CEE53}"/>
                </a:ext>
              </a:extLst>
            </p:cNvPr>
            <p:cNvCxnSpPr>
              <a:stCxn id="19" idx="5"/>
              <a:endCxn id="22" idx="0"/>
            </p:cNvCxnSpPr>
            <p:nvPr/>
          </p:nvCxnSpPr>
          <p:spPr>
            <a:xfrm>
              <a:off x="5400627" y="2598130"/>
              <a:ext cx="962073" cy="10594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3" name="Picture 12">
            <a:extLst>
              <a:ext uri="{FF2B5EF4-FFF2-40B4-BE49-F238E27FC236}">
                <a16:creationId xmlns:a16="http://schemas.microsoft.com/office/drawing/2014/main" id="{0477152C-9D7D-442A-825C-D1AD1BCDA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5920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096204-F7B4-4BEA-9F7B-D0A0F125F37C}"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33333"/>
                </a:solidFill>
                <a:effectLst/>
                <a:latin typeface="Times New Roman" panose="02020603050405020304" pitchFamily="18" charset="0"/>
              </a:rPr>
              <a:t>Predictive parsing</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3" name="Rectangle 1">
            <a:extLst>
              <a:ext uri="{FF2B5EF4-FFF2-40B4-BE49-F238E27FC236}">
                <a16:creationId xmlns:a16="http://schemas.microsoft.com/office/drawing/2014/main" id="{EE4CA5BF-289F-4252-B4F5-5B2A32748C79}"/>
              </a:ext>
            </a:extLst>
          </p:cNvPr>
          <p:cNvSpPr>
            <a:spLocks noGrp="1" noChangeArrowheads="1"/>
          </p:cNvSpPr>
          <p:nvPr>
            <p:ph idx="1"/>
          </p:nvPr>
        </p:nvSpPr>
        <p:spPr bwMode="auto">
          <a:xfrm>
            <a:off x="266699" y="-1110734"/>
            <a:ext cx="86106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238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lang="en-US" altLang="en-US" sz="2400" dirty="0">
              <a:solidFill>
                <a:srgbClr val="333333"/>
              </a:solidFill>
              <a:latin typeface="Times New Roman" panose="02020603050405020304" pitchFamily="18" charset="0"/>
              <a:cs typeface="Times New Roman" panose="02020603050405020304" pitchFamily="18" charset="0"/>
            </a:endParaRPr>
          </a:p>
          <a:p>
            <a:pPr marL="0" lvl="0" indent="0" algn="just" eaLnBrk="1" fontAlgn="auto" hangingPunct="1">
              <a:spcBef>
                <a:spcPts val="0"/>
              </a:spcBef>
              <a:spcAft>
                <a:spcPts val="0"/>
              </a:spcAft>
              <a:buNone/>
              <a:defRPr/>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AED6A7B6-D4E0-4AD5-917A-0C6027748D53}"/>
              </a:ext>
            </a:extLst>
          </p:cNvPr>
          <p:cNvGraphicFramePr/>
          <p:nvPr>
            <p:extLst>
              <p:ext uri="{D42A27DB-BD31-4B8C-83A1-F6EECF244321}">
                <p14:modId xmlns:p14="http://schemas.microsoft.com/office/powerpoint/2010/main" val="1487390165"/>
              </p:ext>
            </p:extLst>
          </p:nvPr>
        </p:nvGraphicFramePr>
        <p:xfrm>
          <a:off x="713014" y="1284227"/>
          <a:ext cx="7619999"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ADE88611-D3AF-4F78-A649-EE46DB368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86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47849F-8E03-4115-AE35-36AA2F950287}" type="datetime1">
              <a:rPr lang="en-US" smtClean="0"/>
              <a:t>7/8/2023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First Function</a:t>
            </a:r>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2" name="Content Placeholder 1">
            <a:extLst>
              <a:ext uri="{FF2B5EF4-FFF2-40B4-BE49-F238E27FC236}">
                <a16:creationId xmlns:a16="http://schemas.microsoft.com/office/drawing/2014/main" id="{EFDAC73D-0306-40DD-9508-D935A5E7EC8B}"/>
              </a:ext>
            </a:extLst>
          </p:cNvPr>
          <p:cNvSpPr>
            <a:spLocks noGrp="1" noChangeArrowheads="1"/>
          </p:cNvSpPr>
          <p:nvPr>
            <p:ph idx="1"/>
          </p:nvPr>
        </p:nvSpPr>
        <p:spPr bwMode="auto">
          <a:xfrm>
            <a:off x="609600" y="933911"/>
            <a:ext cx="8000999"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To complete first(x) for all grammar symbols X apply the following rules until no more terminal or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ε</a:t>
            </a: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be added to any first set.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Rules for first(X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1. If X is terminal, then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2. If X → ε is a production, then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3. If X is non-terminal and X → aα is a production then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4. If X is non-terminal and X → Y1 Y2…</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Yk</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a production, then</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If ε is in FIRST(Y1) then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D68E9D75-1531-4E34-B52D-929C050775B9}"/>
              </a:ext>
            </a:extLst>
          </p:cNvPr>
          <p:cNvSpPr/>
          <p:nvPr/>
        </p:nvSpPr>
        <p:spPr>
          <a:xfrm>
            <a:off x="3403600" y="2226909"/>
            <a:ext cx="1981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FIRST(X) = {X}.</a:t>
            </a:r>
            <a:endParaRPr lang="en-IN" dirty="0"/>
          </a:p>
        </p:txBody>
      </p:sp>
      <p:sp>
        <p:nvSpPr>
          <p:cNvPr id="5" name="Rectangle: Rounded Corners 4">
            <a:extLst>
              <a:ext uri="{FF2B5EF4-FFF2-40B4-BE49-F238E27FC236}">
                <a16:creationId xmlns:a16="http://schemas.microsoft.com/office/drawing/2014/main" id="{5DC5A3C8-7170-4934-91FE-1358D3ADFF80}"/>
              </a:ext>
            </a:extLst>
          </p:cNvPr>
          <p:cNvSpPr/>
          <p:nvPr/>
        </p:nvSpPr>
        <p:spPr>
          <a:xfrm>
            <a:off x="4267200" y="2809252"/>
            <a:ext cx="1981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FIRST(X) = {ε}.</a:t>
            </a:r>
            <a:endParaRPr lang="en-IN" dirty="0"/>
          </a:p>
        </p:txBody>
      </p:sp>
      <p:sp>
        <p:nvSpPr>
          <p:cNvPr id="11" name="Rectangle: Rounded Corners 10">
            <a:extLst>
              <a:ext uri="{FF2B5EF4-FFF2-40B4-BE49-F238E27FC236}">
                <a16:creationId xmlns:a16="http://schemas.microsoft.com/office/drawing/2014/main" id="{83ED7D4C-CA8D-4BC7-BCE4-FFA8B09D26DF}"/>
              </a:ext>
            </a:extLst>
          </p:cNvPr>
          <p:cNvSpPr/>
          <p:nvPr/>
        </p:nvSpPr>
        <p:spPr>
          <a:xfrm>
            <a:off x="3230880" y="3900842"/>
            <a:ext cx="1981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FIRST(X) = {a}.</a:t>
            </a:r>
            <a:endParaRPr lang="en-IN" dirty="0"/>
          </a:p>
        </p:txBody>
      </p:sp>
      <p:sp>
        <p:nvSpPr>
          <p:cNvPr id="13" name="Rectangle: Rounded Corners 12">
            <a:extLst>
              <a:ext uri="{FF2B5EF4-FFF2-40B4-BE49-F238E27FC236}">
                <a16:creationId xmlns:a16="http://schemas.microsoft.com/office/drawing/2014/main" id="{549B8A59-FA4F-40E8-8531-DC56E31346E3}"/>
              </a:ext>
            </a:extLst>
          </p:cNvPr>
          <p:cNvSpPr/>
          <p:nvPr/>
        </p:nvSpPr>
        <p:spPr>
          <a:xfrm>
            <a:off x="3012440" y="4899635"/>
            <a:ext cx="2743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FIRST(X) = {FIRST(Y1)}.</a:t>
            </a:r>
            <a:endParaRPr lang="en-IN" dirty="0"/>
          </a:p>
        </p:txBody>
      </p:sp>
      <p:sp>
        <p:nvSpPr>
          <p:cNvPr id="15" name="Rectangle: Rounded Corners 14">
            <a:extLst>
              <a:ext uri="{FF2B5EF4-FFF2-40B4-BE49-F238E27FC236}">
                <a16:creationId xmlns:a16="http://schemas.microsoft.com/office/drawing/2014/main" id="{0F1A5C3D-94AD-4692-8D5A-FF7506CE7D00}"/>
              </a:ext>
            </a:extLst>
          </p:cNvPr>
          <p:cNvSpPr/>
          <p:nvPr/>
        </p:nvSpPr>
        <p:spPr>
          <a:xfrm>
            <a:off x="3012440" y="5991225"/>
            <a:ext cx="2743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FIRST(X) = {FIRST(Y2)}.</a:t>
            </a:r>
            <a:endParaRPr lang="en-IN" dirty="0"/>
          </a:p>
        </p:txBody>
      </p:sp>
      <p:pic>
        <p:nvPicPr>
          <p:cNvPr id="14" name="Picture 13">
            <a:extLst>
              <a:ext uri="{FF2B5EF4-FFF2-40B4-BE49-F238E27FC236}">
                <a16:creationId xmlns:a16="http://schemas.microsoft.com/office/drawing/2014/main" id="{835DAE06-9D8E-432A-9D5E-986963493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0959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down)">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wipe(down)">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animEffect transition="in" filter="wipe(down)">
                                      <p:cBhvr>
                                        <p:cTn id="55" dur="500"/>
                                        <p:tgtEl>
                                          <p:spTgt spid="2">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wipe(down)">
                                      <p:cBhvr>
                                        <p:cTn id="67" dur="500"/>
                                        <p:tgtEl>
                                          <p:spTgt spid="2">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P spid="13"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altLang="en-US" dirty="0">
                <a:latin typeface="Times New Roman" panose="02020603050405020304" pitchFamily="18" charset="0"/>
                <a:cs typeface="Times New Roman" panose="02020603050405020304" pitchFamily="18" charset="0"/>
              </a:rPr>
              <a:t>Calculate the first function of production rules: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S-&gt;ABCD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		A-&gt;a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B-&gt;CD | b</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Times New Roman" panose="02020603050405020304" pitchFamily="18" charset="0"/>
                <a:cs typeface="Times New Roman" panose="02020603050405020304" pitchFamily="18" charset="0"/>
              </a:rPr>
              <a:t>		C-&gt;c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D-&gt;Aa | d | ε</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31DAEA8-5FDC-4637-9B15-6E2287ECC21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on First Function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2362200" y="3599943"/>
          <a:ext cx="4648200" cy="2743200"/>
        </p:xfrm>
        <a:graphic>
          <a:graphicData uri="http://schemas.openxmlformats.org/drawingml/2006/table">
            <a:tbl>
              <a:tblPr firstRow="1" bandRow="1">
                <a:tableStyleId>{5C22544A-7EE6-4342-B048-85BDC9FD1C3A}</a:tableStyleId>
              </a:tblPr>
              <a:tblGrid>
                <a:gridCol w="1859280">
                  <a:extLst>
                    <a:ext uri="{9D8B030D-6E8A-4147-A177-3AD203B41FA5}">
                      <a16:colId xmlns:a16="http://schemas.microsoft.com/office/drawing/2014/main" val="3571097689"/>
                    </a:ext>
                  </a:extLst>
                </a:gridCol>
                <a:gridCol w="2788920">
                  <a:extLst>
                    <a:ext uri="{9D8B030D-6E8A-4147-A177-3AD203B41FA5}">
                      <a16:colId xmlns:a16="http://schemas.microsoft.com/office/drawing/2014/main" val="561249135"/>
                    </a:ext>
                  </a:extLst>
                </a:gridCol>
              </a:tblGrid>
              <a:tr h="370840">
                <a:tc>
                  <a:txBody>
                    <a:bodyPr/>
                    <a:lstStyle/>
                    <a:p>
                      <a:r>
                        <a:rPr lang="en-IN" sz="2400" dirty="0">
                          <a:latin typeface="Times New Roman" panose="02020603050405020304" pitchFamily="18" charset="0"/>
                          <a:cs typeface="Times New Roman" panose="02020603050405020304" pitchFamily="18" charset="0"/>
                        </a:rPr>
                        <a:t>Symbols</a:t>
                      </a:r>
                    </a:p>
                  </a:txBody>
                  <a:tcPr/>
                </a:tc>
                <a:tc>
                  <a:txBody>
                    <a:bodyPr/>
                    <a:lstStyle/>
                    <a:p>
                      <a:r>
                        <a:rPr lang="en-IN" sz="2400" dirty="0">
                          <a:latin typeface="Times New Roman" panose="02020603050405020304" pitchFamily="18" charset="0"/>
                          <a:cs typeface="Times New Roman" panose="02020603050405020304" pitchFamily="18" charset="0"/>
                        </a:rPr>
                        <a:t>First()</a:t>
                      </a:r>
                    </a:p>
                  </a:txBody>
                  <a:tcPr/>
                </a:tc>
                <a:extLst>
                  <a:ext uri="{0D108BD9-81ED-4DB2-BD59-A6C34878D82A}">
                    <a16:rowId xmlns:a16="http://schemas.microsoft.com/office/drawing/2014/main" val="3630920641"/>
                  </a:ext>
                </a:extLst>
              </a:tr>
              <a:tr h="370840">
                <a:tc>
                  <a:txBody>
                    <a:bodyPr/>
                    <a:lstStyle/>
                    <a:p>
                      <a:r>
                        <a:rPr lang="en-IN" sz="2400" dirty="0">
                          <a:latin typeface="Times New Roman" panose="02020603050405020304" pitchFamily="18" charset="0"/>
                          <a:cs typeface="Times New Roman" panose="02020603050405020304" pitchFamily="18" charset="0"/>
                        </a:rPr>
                        <a:t>S</a:t>
                      </a:r>
                    </a:p>
                  </a:txBody>
                  <a:tcPr/>
                </a:tc>
                <a:tc>
                  <a:txBody>
                    <a:bodyPr/>
                    <a:lstStyle/>
                    <a:p>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a,b,c,d</a:t>
                      </a:r>
                      <a:r>
                        <a:rPr lang="en-IN" sz="2400" dirty="0">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370840">
                <a:tc>
                  <a:txBody>
                    <a:bodyPr/>
                    <a:lstStyle/>
                    <a:p>
                      <a:r>
                        <a:rPr lang="en-IN" sz="2400" dirty="0">
                          <a:latin typeface="Times New Roman" panose="02020603050405020304" pitchFamily="18" charset="0"/>
                          <a:cs typeface="Times New Roman" panose="02020603050405020304" pitchFamily="18" charset="0"/>
                        </a:rPr>
                        <a:t>A</a:t>
                      </a:r>
                    </a:p>
                  </a:txBody>
                  <a:tcPr/>
                </a:tc>
                <a:tc>
                  <a:txBody>
                    <a:bodyPr/>
                    <a:lstStyle/>
                    <a:p>
                      <a:r>
                        <a:rPr lang="en-IN" sz="2400" dirty="0">
                          <a:latin typeface="Times New Roman" panose="02020603050405020304" pitchFamily="18" charset="0"/>
                          <a:cs typeface="Times New Roman" panose="02020603050405020304" pitchFamily="18" charset="0"/>
                        </a:rPr>
                        <a:t>{a,</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370840">
                <a:tc>
                  <a:txBody>
                    <a:bodyPr/>
                    <a:lstStyle/>
                    <a:p>
                      <a:r>
                        <a:rPr lang="en-IN" sz="2400" dirty="0">
                          <a:latin typeface="Times New Roman" panose="02020603050405020304" pitchFamily="18" charset="0"/>
                          <a:cs typeface="Times New Roman" panose="02020603050405020304" pitchFamily="18" charset="0"/>
                        </a:rPr>
                        <a:t>B</a:t>
                      </a:r>
                    </a:p>
                  </a:txBody>
                  <a:tcPr/>
                </a:tc>
                <a:tc>
                  <a:txBody>
                    <a:bodyPr/>
                    <a:lstStyle/>
                    <a:p>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c,a,d,b</a:t>
                      </a:r>
                      <a:r>
                        <a:rPr lang="en-IN" sz="2400" dirty="0">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ε}</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370840">
                <a:tc>
                  <a:txBody>
                    <a:bodyPr/>
                    <a:lstStyle/>
                    <a:p>
                      <a:r>
                        <a:rPr lang="en-IN" sz="2400" dirty="0">
                          <a:latin typeface="Times New Roman" panose="02020603050405020304" pitchFamily="18" charset="0"/>
                          <a:cs typeface="Times New Roman" panose="02020603050405020304" pitchFamily="18" charset="0"/>
                        </a:rPr>
                        <a:t>C</a:t>
                      </a:r>
                    </a:p>
                  </a:txBody>
                  <a:tcPr/>
                </a:tc>
                <a:tc>
                  <a:txBody>
                    <a:bodyPr/>
                    <a:lstStyle/>
                    <a:p>
                      <a:r>
                        <a:rPr lang="en-IN" sz="2400" dirty="0">
                          <a:latin typeface="Times New Roman" panose="02020603050405020304" pitchFamily="18" charset="0"/>
                          <a:cs typeface="Times New Roman" panose="02020603050405020304" pitchFamily="18" charset="0"/>
                        </a:rPr>
                        <a:t>{c,</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370840">
                <a:tc>
                  <a:txBody>
                    <a:bodyPr/>
                    <a:lstStyle/>
                    <a:p>
                      <a:r>
                        <a:rPr lang="en-IN" sz="2400" dirty="0">
                          <a:latin typeface="Times New Roman" panose="02020603050405020304" pitchFamily="18" charset="0"/>
                          <a:cs typeface="Times New Roman" panose="02020603050405020304" pitchFamily="18" charset="0"/>
                        </a:rPr>
                        <a:t>D</a:t>
                      </a:r>
                    </a:p>
                  </a:txBody>
                  <a:tcPr/>
                </a:tc>
                <a:tc>
                  <a:txBody>
                    <a:bodyPr/>
                    <a:lstStyle/>
                    <a:p>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a,d</a:t>
                      </a:r>
                      <a:r>
                        <a:rPr lang="en-IN" sz="2400" dirty="0">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bl>
          </a:graphicData>
        </a:graphic>
      </p:graphicFrame>
      <p:pic>
        <p:nvPicPr>
          <p:cNvPr id="10" name="Picture 9">
            <a:extLst>
              <a:ext uri="{FF2B5EF4-FFF2-40B4-BE49-F238E27FC236}">
                <a16:creationId xmlns:a16="http://schemas.microsoft.com/office/drawing/2014/main" id="{649CFF5D-3242-4D57-90C1-C74416955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08929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 calcmode="lin" valueType="num">
                                      <p:cBhvr additive="base">
                                        <p:cTn id="2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altLang="en-US" dirty="0">
                <a:latin typeface="Times New Roman" panose="02020603050405020304" pitchFamily="18" charset="0"/>
                <a:cs typeface="Times New Roman" panose="02020603050405020304" pitchFamily="18" charset="0"/>
              </a:rPr>
              <a:t>Calculate the first function of production rules:</a:t>
            </a:r>
          </a:p>
          <a:p>
            <a:pPr marL="0" indent="0" fontAlgn="base">
              <a:buNone/>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 → </a:t>
            </a:r>
            <a:r>
              <a:rPr lang="en-IN" dirty="0" err="1">
                <a:latin typeface="Times New Roman" panose="02020603050405020304" pitchFamily="18" charset="0"/>
                <a:cs typeface="Times New Roman" panose="02020603050405020304" pitchFamily="18" charset="0"/>
              </a:rPr>
              <a:t>aBDh</a:t>
            </a:r>
            <a:endParaRPr lang="en-IN" dirty="0">
              <a:latin typeface="Times New Roman" panose="02020603050405020304" pitchFamily="18" charset="0"/>
              <a:cs typeface="Times New Roman" panose="02020603050405020304" pitchFamily="18" charset="0"/>
            </a:endParaRPr>
          </a:p>
          <a:p>
            <a:pPr marL="0" indent="0" fontAlgn="base">
              <a:buNone/>
            </a:pPr>
            <a:r>
              <a:rPr lang="en-IN" dirty="0">
                <a:latin typeface="Times New Roman" panose="02020603050405020304" pitchFamily="18" charset="0"/>
                <a:cs typeface="Times New Roman" panose="02020603050405020304" pitchFamily="18" charset="0"/>
              </a:rPr>
              <a:t>		B → </a:t>
            </a:r>
            <a:r>
              <a:rPr lang="en-IN" dirty="0" err="1">
                <a:latin typeface="Times New Roman" panose="02020603050405020304" pitchFamily="18" charset="0"/>
                <a:cs typeface="Times New Roman" panose="02020603050405020304" pitchFamily="18" charset="0"/>
              </a:rPr>
              <a:t>cC</a:t>
            </a:r>
            <a:endParaRPr lang="en-IN" dirty="0">
              <a:latin typeface="Times New Roman" panose="02020603050405020304" pitchFamily="18" charset="0"/>
              <a:cs typeface="Times New Roman" panose="02020603050405020304" pitchFamily="18" charset="0"/>
            </a:endParaRPr>
          </a:p>
          <a:p>
            <a:pPr marL="0" indent="0" fontAlgn="base">
              <a:buNone/>
            </a:pPr>
            <a:r>
              <a:rPr lang="en-IN" dirty="0">
                <a:latin typeface="Times New Roman" panose="02020603050405020304" pitchFamily="18" charset="0"/>
                <a:cs typeface="Times New Roman" panose="02020603050405020304" pitchFamily="18" charset="0"/>
              </a:rPr>
              <a:t>		C → </a:t>
            </a:r>
            <a:r>
              <a:rPr lang="en-IN" dirty="0" err="1">
                <a:latin typeface="Times New Roman" panose="02020603050405020304" pitchFamily="18" charset="0"/>
                <a:cs typeface="Times New Roman" panose="02020603050405020304" pitchFamily="18" charset="0"/>
              </a:rPr>
              <a:t>bC</a:t>
            </a:r>
            <a:r>
              <a:rPr lang="en-IN" dirty="0">
                <a:latin typeface="Times New Roman" panose="02020603050405020304" pitchFamily="18" charset="0"/>
                <a:cs typeface="Times New Roman" panose="02020603050405020304" pitchFamily="18" charset="0"/>
              </a:rPr>
              <a:t> / ∈</a:t>
            </a:r>
          </a:p>
          <a:p>
            <a:pPr marL="0" indent="0" fontAlgn="base">
              <a:buNone/>
            </a:pPr>
            <a:r>
              <a:rPr lang="en-IN" dirty="0">
                <a:latin typeface="Times New Roman" panose="02020603050405020304" pitchFamily="18" charset="0"/>
                <a:cs typeface="Times New Roman" panose="02020603050405020304" pitchFamily="18" charset="0"/>
              </a:rPr>
              <a:t>		D → EF</a:t>
            </a:r>
          </a:p>
          <a:p>
            <a:pPr marL="0" indent="0" fontAlgn="base">
              <a:buNone/>
            </a:pPr>
            <a:r>
              <a:rPr lang="en-IN" dirty="0">
                <a:latin typeface="Times New Roman" panose="02020603050405020304" pitchFamily="18" charset="0"/>
                <a:cs typeface="Times New Roman" panose="02020603050405020304" pitchFamily="18" charset="0"/>
              </a:rPr>
              <a:t>		E → g / ∈</a:t>
            </a:r>
          </a:p>
          <a:p>
            <a:pPr marL="0" indent="0" fontAlgn="base">
              <a:buNone/>
            </a:pPr>
            <a:r>
              <a:rPr lang="en-IN" dirty="0">
                <a:latin typeface="Times New Roman" panose="02020603050405020304" pitchFamily="18" charset="0"/>
                <a:cs typeface="Times New Roman" panose="02020603050405020304" pitchFamily="18" charset="0"/>
              </a:rPr>
              <a:t>		F → f /∈ </a:t>
            </a:r>
          </a:p>
          <a:p>
            <a:pPr marL="0" marR="0" lvl="0" indent="0" algn="just" defTabSz="914400" rtl="0" eaLnBrk="0" fontAlgn="base" latinLnBrk="0" hangingPunct="0">
              <a:lnSpc>
                <a:spcPct val="100000"/>
              </a:lnSpc>
              <a:spcBef>
                <a:spcPct val="0"/>
              </a:spcBef>
              <a:spcAft>
                <a:spcPct val="0"/>
              </a:spcAft>
              <a:buClrTx/>
              <a:buSzTx/>
              <a:buFontTx/>
              <a:buNone/>
              <a:tabLst/>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6C743DA-A87E-4C20-B701-DECC769C6EE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on First Function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2971800" y="3733800"/>
          <a:ext cx="3429000" cy="25958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571097689"/>
                    </a:ext>
                  </a:extLst>
                </a:gridCol>
                <a:gridCol w="2057400">
                  <a:extLst>
                    <a:ext uri="{9D8B030D-6E8A-4147-A177-3AD203B41FA5}">
                      <a16:colId xmlns:a16="http://schemas.microsoft.com/office/drawing/2014/main" val="561249135"/>
                    </a:ext>
                  </a:extLst>
                </a:gridCol>
              </a:tblGrid>
              <a:tr h="370840">
                <a:tc>
                  <a:txBody>
                    <a:bodyPr/>
                    <a:lstStyle/>
                    <a:p>
                      <a:r>
                        <a:rPr lang="en-IN" sz="1800" dirty="0">
                          <a:latin typeface="Times New Roman" panose="02020603050405020304" pitchFamily="18" charset="0"/>
                          <a:cs typeface="Times New Roman" panose="02020603050405020304" pitchFamily="18" charset="0"/>
                        </a:rPr>
                        <a:t>Symbols</a:t>
                      </a:r>
                    </a:p>
                  </a:txBody>
                  <a:tcPr/>
                </a:tc>
                <a:tc>
                  <a:txBody>
                    <a:bodyPr/>
                    <a:lstStyle/>
                    <a:p>
                      <a:r>
                        <a:rPr lang="en-IN" sz="1800" dirty="0">
                          <a:latin typeface="Times New Roman" panose="02020603050405020304" pitchFamily="18" charset="0"/>
                          <a:cs typeface="Times New Roman" panose="02020603050405020304" pitchFamily="18" charset="0"/>
                        </a:rPr>
                        <a:t>First()</a:t>
                      </a:r>
                    </a:p>
                  </a:txBody>
                  <a:tcPr/>
                </a:tc>
                <a:extLst>
                  <a:ext uri="{0D108BD9-81ED-4DB2-BD59-A6C34878D82A}">
                    <a16:rowId xmlns:a16="http://schemas.microsoft.com/office/drawing/2014/main" val="3630920641"/>
                  </a:ext>
                </a:extLst>
              </a:tr>
              <a:tr h="370840">
                <a:tc>
                  <a:txBody>
                    <a:bodyPr/>
                    <a:lstStyle/>
                    <a:p>
                      <a:r>
                        <a:rPr lang="en-IN" sz="1800" dirty="0">
                          <a:latin typeface="Times New Roman" panose="02020603050405020304" pitchFamily="18" charset="0"/>
                          <a:cs typeface="Times New Roman" panose="02020603050405020304" pitchFamily="18" charset="0"/>
                        </a:rPr>
                        <a:t>S</a:t>
                      </a:r>
                    </a:p>
                  </a:txBody>
                  <a:tcPr/>
                </a:tc>
                <a:tc>
                  <a:txBody>
                    <a:bodyPr/>
                    <a:lstStyle/>
                    <a:p>
                      <a:r>
                        <a:rPr lang="en-IN" sz="1800" dirty="0">
                          <a:latin typeface="Times New Roman" panose="02020603050405020304" pitchFamily="18" charset="0"/>
                          <a:cs typeface="Times New Roman" panose="02020603050405020304" pitchFamily="18" charset="0"/>
                        </a:rPr>
                        <a:t>{a</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370840">
                <a:tc>
                  <a:txBody>
                    <a:bodyPr/>
                    <a:lstStyle/>
                    <a:p>
                      <a:r>
                        <a:rPr lang="en-IN" sz="1800" dirty="0">
                          <a:latin typeface="Times New Roman" panose="02020603050405020304" pitchFamily="18" charset="0"/>
                          <a:cs typeface="Times New Roman" panose="02020603050405020304" pitchFamily="18" charset="0"/>
                        </a:rPr>
                        <a:t>B</a:t>
                      </a:r>
                    </a:p>
                  </a:txBody>
                  <a:tcPr/>
                </a:tc>
                <a:tc>
                  <a:txBody>
                    <a:bodyPr/>
                    <a:lstStyle/>
                    <a:p>
                      <a:r>
                        <a:rPr lang="en-IN" sz="1800" dirty="0">
                          <a:latin typeface="Times New Roman" panose="02020603050405020304" pitchFamily="18" charset="0"/>
                          <a:cs typeface="Times New Roman" panose="02020603050405020304" pitchFamily="18" charset="0"/>
                        </a:rPr>
                        <a:t>{c</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370840">
                <a:tc>
                  <a:txBody>
                    <a:bodyPr/>
                    <a:lstStyle/>
                    <a:p>
                      <a:r>
                        <a:rPr lang="en-IN" sz="1800" dirty="0">
                          <a:latin typeface="Times New Roman" panose="02020603050405020304" pitchFamily="18" charset="0"/>
                          <a:cs typeface="Times New Roman" panose="02020603050405020304" pitchFamily="18" charset="0"/>
                        </a:rPr>
                        <a:t>C</a:t>
                      </a:r>
                    </a:p>
                  </a:txBody>
                  <a:tcPr/>
                </a:tc>
                <a:tc>
                  <a:txBody>
                    <a:bodyPr/>
                    <a:lstStyle/>
                    <a:p>
                      <a:r>
                        <a:rPr lang="en-IN" sz="1800" dirty="0">
                          <a:latin typeface="Times New Roman" panose="02020603050405020304" pitchFamily="18" charset="0"/>
                          <a:cs typeface="Times New Roman" panose="02020603050405020304" pitchFamily="18" charset="0"/>
                        </a:rPr>
                        <a:t>{b,</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370840">
                <a:tc>
                  <a:txBody>
                    <a:bodyPr/>
                    <a:lstStyle/>
                    <a:p>
                      <a:r>
                        <a:rPr lang="en-IN" sz="1800" dirty="0">
                          <a:latin typeface="Times New Roman" panose="02020603050405020304" pitchFamily="18" charset="0"/>
                          <a:cs typeface="Times New Roman" panose="02020603050405020304" pitchFamily="18" charset="0"/>
                        </a:rPr>
                        <a:t>D</a:t>
                      </a:r>
                    </a:p>
                  </a:txBody>
                  <a:tcPr/>
                </a:tc>
                <a:tc>
                  <a:txBody>
                    <a:bodyPr/>
                    <a:lstStyle/>
                    <a:p>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g,f</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370840">
                <a:tc>
                  <a:txBody>
                    <a:bodyPr/>
                    <a:lstStyle/>
                    <a:p>
                      <a:r>
                        <a:rPr lang="en-IN" sz="1800" dirty="0">
                          <a:latin typeface="Times New Roman" panose="02020603050405020304" pitchFamily="18" charset="0"/>
                          <a:cs typeface="Times New Roman" panose="02020603050405020304" pitchFamily="18" charset="0"/>
                        </a:rPr>
                        <a:t>E</a:t>
                      </a:r>
                    </a:p>
                  </a:txBody>
                  <a:tcPr/>
                </a:tc>
                <a:tc>
                  <a:txBody>
                    <a:bodyPr/>
                    <a:lstStyle/>
                    <a:p>
                      <a:r>
                        <a:rPr lang="en-IN" sz="1800" dirty="0">
                          <a:latin typeface="Times New Roman" panose="02020603050405020304" pitchFamily="18" charset="0"/>
                          <a:cs typeface="Times New Roman" panose="02020603050405020304" pitchFamily="18" charset="0"/>
                        </a:rPr>
                        <a:t>{g,</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r h="370840">
                <a:tc>
                  <a:txBody>
                    <a:bodyPr/>
                    <a:lstStyle/>
                    <a:p>
                      <a:r>
                        <a:rPr lang="en-IN" sz="1800" dirty="0">
                          <a:latin typeface="Times New Roman" panose="02020603050405020304" pitchFamily="18" charset="0"/>
                          <a:cs typeface="Times New Roman" panose="02020603050405020304" pitchFamily="18" charset="0"/>
                        </a:rPr>
                        <a:t>F</a:t>
                      </a:r>
                    </a:p>
                  </a:txBody>
                  <a:tcPr/>
                </a:tc>
                <a:tc>
                  <a:txBody>
                    <a:bodyPr/>
                    <a:lstStyle/>
                    <a:p>
                      <a:r>
                        <a:rPr lang="en-IN" sz="1800" dirty="0">
                          <a:latin typeface="Times New Roman" panose="02020603050405020304" pitchFamily="18" charset="0"/>
                          <a:cs typeface="Times New Roman" panose="02020603050405020304" pitchFamily="18" charset="0"/>
                        </a:rPr>
                        <a:t>{f,</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2570319"/>
                  </a:ext>
                </a:extLst>
              </a:tr>
            </a:tbl>
          </a:graphicData>
        </a:graphic>
      </p:graphicFrame>
      <p:pic>
        <p:nvPicPr>
          <p:cNvPr id="10" name="Picture 9">
            <a:extLst>
              <a:ext uri="{FF2B5EF4-FFF2-40B4-BE49-F238E27FC236}">
                <a16:creationId xmlns:a16="http://schemas.microsoft.com/office/drawing/2014/main" id="{2E82F6A8-538B-4394-86CF-DCED45A4C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4412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 calcmode="lin" valueType="num">
                                      <p:cBhvr additive="base">
                                        <p:cTn id="2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 calcmode="lin" valueType="num">
                                      <p:cBhvr additive="base">
                                        <p:cTn id="35"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817164"/>
            <a:ext cx="8229600" cy="5309000"/>
          </a:xfrm>
        </p:spPr>
        <p:txBody>
          <a:bodyPr>
            <a:normAutofit/>
          </a:bodyPr>
          <a:lstStyle/>
          <a:p>
            <a:pPr marL="0" indent="0">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compute follows of A for all non-terminal A apply the following rules:-</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1. If S is a start symbol,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2. If there is a production A → αBβ,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3. If there is a production A → αB, or a production A → αBβ where FIRST(β) contains</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ε, then everything in FOLLOW(A) is in FOLLOW(B).</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160824-E19E-4479-81A0-CAB8267F05E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Follow Function</a:t>
            </a:r>
          </a:p>
        </p:txBody>
      </p:sp>
      <p:sp>
        <p:nvSpPr>
          <p:cNvPr id="3" name="Rectangle: Rounded Corners 2">
            <a:extLst>
              <a:ext uri="{FF2B5EF4-FFF2-40B4-BE49-F238E27FC236}">
                <a16:creationId xmlns:a16="http://schemas.microsoft.com/office/drawing/2014/main" id="{4F51E3E6-3FC8-420D-90E8-E72A3C269CCF}"/>
              </a:ext>
            </a:extLst>
          </p:cNvPr>
          <p:cNvSpPr/>
          <p:nvPr/>
        </p:nvSpPr>
        <p:spPr>
          <a:xfrm>
            <a:off x="3429000" y="2473817"/>
            <a:ext cx="1981200"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FOLLOW(S)={$}</a:t>
            </a:r>
            <a:endParaRPr lang="en-IN" dirty="0"/>
          </a:p>
        </p:txBody>
      </p:sp>
      <p:sp>
        <p:nvSpPr>
          <p:cNvPr id="5" name="Rectangle: Rounded Corners 4">
            <a:extLst>
              <a:ext uri="{FF2B5EF4-FFF2-40B4-BE49-F238E27FC236}">
                <a16:creationId xmlns:a16="http://schemas.microsoft.com/office/drawing/2014/main" id="{7EABBDC8-F201-46F0-9C7F-4DE3CD581254}"/>
              </a:ext>
            </a:extLst>
          </p:cNvPr>
          <p:cNvSpPr/>
          <p:nvPr/>
        </p:nvSpPr>
        <p:spPr>
          <a:xfrm>
            <a:off x="2745740" y="3751045"/>
            <a:ext cx="3683000" cy="5360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FOLLOW(B)=FIRST(β) except ε</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AF63894-66D2-49E6-BAE6-89EBDE7110E2}"/>
              </a:ext>
            </a:extLst>
          </p:cNvPr>
          <p:cNvSpPr/>
          <p:nvPr/>
        </p:nvSpPr>
        <p:spPr>
          <a:xfrm>
            <a:off x="2745740" y="5504809"/>
            <a:ext cx="3683000" cy="53602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FOLLOW(B)=FOLLOW(A)</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0D9B411-AC60-4F1E-A427-3451CD29E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779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animEffect transition="in" filter="wipe(down)">
                                      <p:cBhvr>
                                        <p:cTn id="13" dur="500"/>
                                        <p:tgtEl>
                                          <p:spTgt spid="1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xEl>
                                              <p:pRg st="8" end="8"/>
                                            </p:txEl>
                                          </p:spTgt>
                                        </p:tgtEl>
                                        <p:attrNameLst>
                                          <p:attrName>style.visibility</p:attrName>
                                        </p:attrNameLst>
                                      </p:cBhvr>
                                      <p:to>
                                        <p:strVal val="visible"/>
                                      </p:to>
                                    </p:set>
                                    <p:animEffect transition="in" filter="wipe(down)">
                                      <p:cBhvr>
                                        <p:cTn id="25" dur="500"/>
                                        <p:tgtEl>
                                          <p:spTgt spid="16">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xEl>
                                              <p:pRg st="13" end="13"/>
                                            </p:txEl>
                                          </p:spTgt>
                                        </p:tgtEl>
                                        <p:attrNameLst>
                                          <p:attrName>style.visibility</p:attrName>
                                        </p:attrNameLst>
                                      </p:cBhvr>
                                      <p:to>
                                        <p:strVal val="visible"/>
                                      </p:to>
                                    </p:set>
                                    <p:animEffect transition="in" filter="wipe(down)">
                                      <p:cBhvr>
                                        <p:cTn id="37" dur="500"/>
                                        <p:tgtEl>
                                          <p:spTgt spid="16">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70F0D3-6E8D-43A7-B71A-75D13BCE19A2}"/>
              </a:ext>
            </a:extLst>
          </p:cNvPr>
          <p:cNvSpPr>
            <a:spLocks noGrp="1"/>
          </p:cNvSpPr>
          <p:nvPr>
            <p:ph idx="1"/>
          </p:nvPr>
        </p:nvSpPr>
        <p:spPr/>
        <p:txBody>
          <a:bodyPr/>
          <a:lstStyle/>
          <a:p>
            <a:pPr marL="0" indent="0">
              <a:buNone/>
            </a:pPr>
            <a:r>
              <a:rPr lang="en-US" sz="2000" b="1" dirty="0"/>
              <a:t>Computer Science/ IT</a:t>
            </a:r>
          </a:p>
          <a:p>
            <a:pPr marL="0" indent="0">
              <a:buNone/>
            </a:pPr>
            <a:r>
              <a:rPr lang="en-US" sz="1800" b="0" i="0" dirty="0">
                <a:solidFill>
                  <a:srgbClr val="202124"/>
                </a:solidFill>
                <a:effectLst/>
                <a:latin typeface="Times New Roman" panose="02020603050405020304" pitchFamily="18" charset="0"/>
                <a:cs typeface="Times New Roman" panose="02020603050405020304" pitchFamily="18" charset="0"/>
              </a:rPr>
              <a:t>Compiler technology can be </a:t>
            </a:r>
            <a:r>
              <a:rPr lang="en-US" sz="1800" b="1" i="0" dirty="0">
                <a:solidFill>
                  <a:srgbClr val="202124"/>
                </a:solidFill>
                <a:effectLst/>
                <a:latin typeface="Times New Roman" panose="02020603050405020304" pitchFamily="18" charset="0"/>
                <a:cs typeface="Times New Roman" panose="02020603050405020304" pitchFamily="18" charset="0"/>
              </a:rPr>
              <a:t>used to translate the binary code for one machine to that of another</a:t>
            </a:r>
            <a:r>
              <a:rPr lang="en-US" sz="1800" b="0" i="0" dirty="0">
                <a:solidFill>
                  <a:srgbClr val="202124"/>
                </a:solidFill>
                <a:effectLst/>
                <a:latin typeface="Times New Roman" panose="02020603050405020304" pitchFamily="18" charset="0"/>
                <a:cs typeface="Times New Roman" panose="02020603050405020304" pitchFamily="18" charset="0"/>
              </a:rPr>
              <a:t>, allowing a machine to run programs originally compiled for another instruction set. Binary translation technology has been used by various computer companies to increase the availability of software for their machines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Implementations of High Level Programming</a:t>
            </a:r>
          </a:p>
          <a:p>
            <a:r>
              <a:rPr lang="en-US" sz="1800" dirty="0">
                <a:latin typeface="Times New Roman" panose="02020603050405020304" pitchFamily="18" charset="0"/>
                <a:cs typeface="Times New Roman" panose="02020603050405020304" pitchFamily="18" charset="0"/>
              </a:rPr>
              <a:t>Optimization of Computer Architecture</a:t>
            </a:r>
          </a:p>
          <a:p>
            <a:r>
              <a:rPr lang="en-US" sz="1800" dirty="0">
                <a:latin typeface="Times New Roman" panose="02020603050405020304" pitchFamily="18" charset="0"/>
                <a:cs typeface="Times New Roman" panose="02020603050405020304" pitchFamily="18" charset="0"/>
              </a:rPr>
              <a:t>Design of New Computer Architecture</a:t>
            </a:r>
          </a:p>
          <a:p>
            <a:r>
              <a:rPr lang="en-US" sz="1800" dirty="0">
                <a:latin typeface="Times New Roman" panose="02020603050405020304" pitchFamily="18" charset="0"/>
                <a:cs typeface="Times New Roman" panose="02020603050405020304" pitchFamily="18" charset="0"/>
              </a:rPr>
              <a:t>Program Translation</a:t>
            </a:r>
          </a:p>
          <a:p>
            <a:r>
              <a:rPr lang="en-US" sz="1800" dirty="0">
                <a:latin typeface="Times New Roman" panose="02020603050405020304" pitchFamily="18" charset="0"/>
                <a:cs typeface="Times New Roman" panose="02020603050405020304" pitchFamily="18" charset="0"/>
              </a:rPr>
              <a:t>Software Productive tools</a:t>
            </a:r>
          </a:p>
          <a:p>
            <a:endParaRPr lang="en-IN" sz="18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9C139CE6-2BED-4E81-BBDC-AB8082E3D354}"/>
              </a:ext>
            </a:extLst>
          </p:cNvPr>
          <p:cNvSpPr>
            <a:spLocks noGrp="1"/>
          </p:cNvSpPr>
          <p:nvPr>
            <p:ph type="dt" sz="half" idx="10"/>
          </p:nvPr>
        </p:nvSpPr>
        <p:spPr/>
        <p:txBody>
          <a:bodyPr/>
          <a:lstStyle/>
          <a:p>
            <a:fld id="{C9AAAA05-314C-41EF-95EC-3ACE7B1C6606}" type="datetime1">
              <a:rPr lang="en-US" smtClean="0"/>
              <a:t>7/8/2023</a:t>
            </a:fld>
            <a:endParaRPr lang="en-US"/>
          </a:p>
        </p:txBody>
      </p:sp>
      <p:sp>
        <p:nvSpPr>
          <p:cNvPr id="5" name="Footer Placeholder 4">
            <a:extLst>
              <a:ext uri="{FF2B5EF4-FFF2-40B4-BE49-F238E27FC236}">
                <a16:creationId xmlns:a16="http://schemas.microsoft.com/office/drawing/2014/main" id="{26F61568-3B3F-4B25-9877-4F44DA1C19C4}"/>
              </a:ext>
            </a:extLst>
          </p:cNvPr>
          <p:cNvSpPr>
            <a:spLocks noGrp="1"/>
          </p:cNvSpPr>
          <p:nvPr>
            <p:ph type="ftr" sz="quarter" idx="11"/>
          </p:nvPr>
        </p:nvSpPr>
        <p:spPr>
          <a:xfrm>
            <a:off x="2286000" y="6356350"/>
            <a:ext cx="3733800" cy="365125"/>
          </a:xfrm>
        </p:spPr>
        <p:txBody>
          <a:bodyPr/>
          <a:lstStyle/>
          <a:p>
            <a:r>
              <a:rPr lang="en-US" dirty="0" smtClean="0"/>
              <a:t>Rohit Chaudhary                      CD                Unit 2</a:t>
            </a:r>
            <a:endParaRPr lang="en-US" dirty="0"/>
          </a:p>
        </p:txBody>
      </p:sp>
      <p:sp>
        <p:nvSpPr>
          <p:cNvPr id="6" name="Slide Number Placeholder 5">
            <a:extLst>
              <a:ext uri="{FF2B5EF4-FFF2-40B4-BE49-F238E27FC236}">
                <a16:creationId xmlns:a16="http://schemas.microsoft.com/office/drawing/2014/main" id="{3E6B5055-1FDA-4932-ABF7-8CF07DF44BBA}"/>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a:extLst>
              <a:ext uri="{FF2B5EF4-FFF2-40B4-BE49-F238E27FC236}">
                <a16:creationId xmlns:a16="http://schemas.microsoft.com/office/drawing/2014/main" id="{990B5219-CE1D-42B2-A66D-BB65F77D14F1}"/>
              </a:ext>
            </a:extLst>
          </p:cNvPr>
          <p:cNvSpPr txBox="1">
            <a:spLocks noGrp="1"/>
          </p:cNvSpPr>
          <p:nvPr>
            <p:ph type="title"/>
          </p:nvPr>
        </p:nvSpPr>
        <p:spPr>
          <a:xfrm>
            <a:off x="1752600" y="274638"/>
            <a:ext cx="6934200" cy="89138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Branch wise Applications</a:t>
            </a:r>
          </a:p>
        </p:txBody>
      </p:sp>
      <p:pic>
        <p:nvPicPr>
          <p:cNvPr id="8" name="Picture 7">
            <a:extLst>
              <a:ext uri="{FF2B5EF4-FFF2-40B4-BE49-F238E27FC236}">
                <a16:creationId xmlns:a16="http://schemas.microsoft.com/office/drawing/2014/main" id="{30BF7B0E-951E-450E-AD39-2E79BBE57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83" y="274638"/>
            <a:ext cx="1098452" cy="891381"/>
          </a:xfrm>
          <a:prstGeom prst="rect">
            <a:avLst/>
          </a:prstGeom>
        </p:spPr>
      </p:pic>
    </p:spTree>
    <p:extLst>
      <p:ext uri="{BB962C8B-B14F-4D97-AF65-F5344CB8AC3E}">
        <p14:creationId xmlns:p14="http://schemas.microsoft.com/office/powerpoint/2010/main" val="1544279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391885" y="763527"/>
            <a:ext cx="8229600" cy="505936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altLang="en-US" dirty="0">
                <a:latin typeface="Times New Roman" panose="02020603050405020304" pitchFamily="18" charset="0"/>
                <a:cs typeface="Times New Roman" panose="02020603050405020304" pitchFamily="18" charset="0"/>
              </a:rPr>
              <a:t>Calculate the follow function of production rules: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S-&gt;ABCD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		A-&gt;a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B-&gt;CD | b</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Times New Roman" panose="02020603050405020304" pitchFamily="18" charset="0"/>
                <a:cs typeface="Times New Roman" panose="02020603050405020304" pitchFamily="18" charset="0"/>
              </a:rPr>
              <a:t>		C-&gt;c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D-&gt;Aa | d | ε</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3F77B8D-31E1-4F35-B523-4C59A114BDC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on Follow Function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4027715" y="3526518"/>
          <a:ext cx="4724400" cy="2743200"/>
        </p:xfrm>
        <a:graphic>
          <a:graphicData uri="http://schemas.openxmlformats.org/drawingml/2006/table">
            <a:tbl>
              <a:tblPr firstRow="1" bandRow="1">
                <a:tableStyleId>{5C22544A-7EE6-4342-B048-85BDC9FD1C3A}</a:tableStyleId>
              </a:tblPr>
              <a:tblGrid>
                <a:gridCol w="1643270">
                  <a:extLst>
                    <a:ext uri="{9D8B030D-6E8A-4147-A177-3AD203B41FA5}">
                      <a16:colId xmlns:a16="http://schemas.microsoft.com/office/drawing/2014/main" val="3571097689"/>
                    </a:ext>
                  </a:extLst>
                </a:gridCol>
                <a:gridCol w="3081130">
                  <a:extLst>
                    <a:ext uri="{9D8B030D-6E8A-4147-A177-3AD203B41FA5}">
                      <a16:colId xmlns:a16="http://schemas.microsoft.com/office/drawing/2014/main" val="561249135"/>
                    </a:ext>
                  </a:extLst>
                </a:gridCol>
              </a:tblGrid>
              <a:tr h="370840">
                <a:tc>
                  <a:txBody>
                    <a:bodyPr/>
                    <a:lstStyle/>
                    <a:p>
                      <a:pPr algn="ctr"/>
                      <a:r>
                        <a:rPr lang="en-IN" sz="2400" dirty="0"/>
                        <a:t>Symbols</a:t>
                      </a:r>
                    </a:p>
                  </a:txBody>
                  <a:tcPr anchor="ctr"/>
                </a:tc>
                <a:tc>
                  <a:txBody>
                    <a:bodyPr/>
                    <a:lstStyle/>
                    <a:p>
                      <a:pPr algn="ctr"/>
                      <a:r>
                        <a:rPr lang="en-IN" sz="2400" dirty="0"/>
                        <a:t>Follow()</a:t>
                      </a:r>
                    </a:p>
                  </a:txBody>
                  <a:tcPr anchor="ctr"/>
                </a:tc>
                <a:extLst>
                  <a:ext uri="{0D108BD9-81ED-4DB2-BD59-A6C34878D82A}">
                    <a16:rowId xmlns:a16="http://schemas.microsoft.com/office/drawing/2014/main" val="3630920641"/>
                  </a:ext>
                </a:extLst>
              </a:tr>
              <a:tr h="370840">
                <a:tc>
                  <a:txBody>
                    <a:bodyPr/>
                    <a:lstStyle/>
                    <a:p>
                      <a:pPr algn="ctr"/>
                      <a:r>
                        <a:rPr lang="en-IN" sz="2400" dirty="0"/>
                        <a:t>S</a:t>
                      </a:r>
                    </a:p>
                  </a:txBody>
                  <a:tcPr anchor="ctr"/>
                </a:tc>
                <a:tc>
                  <a:txBody>
                    <a:bodyPr/>
                    <a:lstStyle/>
                    <a:p>
                      <a:pPr algn="ctr"/>
                      <a:endParaRPr lang="en-IN" sz="2400" dirty="0"/>
                    </a:p>
                  </a:txBody>
                  <a:tcPr anchor="ctr"/>
                </a:tc>
                <a:extLst>
                  <a:ext uri="{0D108BD9-81ED-4DB2-BD59-A6C34878D82A}">
                    <a16:rowId xmlns:a16="http://schemas.microsoft.com/office/drawing/2014/main" val="1247443980"/>
                  </a:ext>
                </a:extLst>
              </a:tr>
              <a:tr h="370840">
                <a:tc>
                  <a:txBody>
                    <a:bodyPr/>
                    <a:lstStyle/>
                    <a:p>
                      <a:pPr algn="ctr"/>
                      <a:r>
                        <a:rPr lang="en-IN" sz="2400" dirty="0"/>
                        <a:t>A</a:t>
                      </a:r>
                    </a:p>
                  </a:txBody>
                  <a:tcPr anchor="ctr"/>
                </a:tc>
                <a:tc>
                  <a:txBody>
                    <a:bodyPr/>
                    <a:lstStyle/>
                    <a:p>
                      <a:pPr algn="ctr"/>
                      <a:endParaRPr lang="en-IN" sz="2400" dirty="0"/>
                    </a:p>
                  </a:txBody>
                  <a:tcPr anchor="ctr"/>
                </a:tc>
                <a:extLst>
                  <a:ext uri="{0D108BD9-81ED-4DB2-BD59-A6C34878D82A}">
                    <a16:rowId xmlns:a16="http://schemas.microsoft.com/office/drawing/2014/main" val="3322192522"/>
                  </a:ext>
                </a:extLst>
              </a:tr>
              <a:tr h="370840">
                <a:tc>
                  <a:txBody>
                    <a:bodyPr/>
                    <a:lstStyle/>
                    <a:p>
                      <a:pPr algn="ctr"/>
                      <a:r>
                        <a:rPr lang="en-IN" sz="2400" dirty="0"/>
                        <a:t>B</a:t>
                      </a:r>
                    </a:p>
                  </a:txBody>
                  <a:tcPr anchor="ctr"/>
                </a:tc>
                <a:tc>
                  <a:txBody>
                    <a:bodyPr/>
                    <a:lstStyle/>
                    <a:p>
                      <a:pPr algn="ctr"/>
                      <a:endParaRPr lang="en-IN" sz="2400" dirty="0"/>
                    </a:p>
                  </a:txBody>
                  <a:tcPr anchor="ctr"/>
                </a:tc>
                <a:extLst>
                  <a:ext uri="{0D108BD9-81ED-4DB2-BD59-A6C34878D82A}">
                    <a16:rowId xmlns:a16="http://schemas.microsoft.com/office/drawing/2014/main" val="2958121014"/>
                  </a:ext>
                </a:extLst>
              </a:tr>
              <a:tr h="370840">
                <a:tc>
                  <a:txBody>
                    <a:bodyPr/>
                    <a:lstStyle/>
                    <a:p>
                      <a:pPr algn="ctr"/>
                      <a:r>
                        <a:rPr lang="en-IN" sz="2400" dirty="0"/>
                        <a:t>C</a:t>
                      </a:r>
                    </a:p>
                  </a:txBody>
                  <a:tcPr anchor="ctr"/>
                </a:tc>
                <a:tc>
                  <a:txBody>
                    <a:bodyPr/>
                    <a:lstStyle/>
                    <a:p>
                      <a:pPr algn="ctr"/>
                      <a:endParaRPr lang="en-IN" sz="2400" dirty="0"/>
                    </a:p>
                  </a:txBody>
                  <a:tcPr anchor="ctr"/>
                </a:tc>
                <a:extLst>
                  <a:ext uri="{0D108BD9-81ED-4DB2-BD59-A6C34878D82A}">
                    <a16:rowId xmlns:a16="http://schemas.microsoft.com/office/drawing/2014/main" val="4189961594"/>
                  </a:ext>
                </a:extLst>
              </a:tr>
              <a:tr h="370840">
                <a:tc>
                  <a:txBody>
                    <a:bodyPr/>
                    <a:lstStyle/>
                    <a:p>
                      <a:pPr algn="ctr"/>
                      <a:r>
                        <a:rPr lang="en-IN" sz="2400" dirty="0"/>
                        <a:t>D</a:t>
                      </a:r>
                    </a:p>
                  </a:txBody>
                  <a:tcPr anchor="ctr"/>
                </a:tc>
                <a:tc>
                  <a:txBody>
                    <a:bodyPr/>
                    <a:lstStyle/>
                    <a:p>
                      <a:pPr algn="ctr"/>
                      <a:endParaRPr lang="en-IN" sz="2400" dirty="0"/>
                    </a:p>
                  </a:txBody>
                  <a:tcPr anchor="ctr"/>
                </a:tc>
                <a:extLst>
                  <a:ext uri="{0D108BD9-81ED-4DB2-BD59-A6C34878D82A}">
                    <a16:rowId xmlns:a16="http://schemas.microsoft.com/office/drawing/2014/main" val="573612043"/>
                  </a:ext>
                </a:extLst>
              </a:tr>
            </a:tbl>
          </a:graphicData>
        </a:graphic>
      </p:graphicFrame>
      <p:graphicFrame>
        <p:nvGraphicFramePr>
          <p:cNvPr id="11" name="Table 17">
            <a:extLst>
              <a:ext uri="{FF2B5EF4-FFF2-40B4-BE49-F238E27FC236}">
                <a16:creationId xmlns:a16="http://schemas.microsoft.com/office/drawing/2014/main" id="{E11A39B4-2054-426F-990F-3536164D4B5F}"/>
              </a:ext>
            </a:extLst>
          </p:cNvPr>
          <p:cNvGraphicFramePr>
            <a:graphicFrameLocks noGrp="1"/>
          </p:cNvGraphicFramePr>
          <p:nvPr>
            <p:extLst>
              <p:ext uri="{D42A27DB-BD31-4B8C-83A1-F6EECF244321}">
                <p14:modId xmlns:p14="http://schemas.microsoft.com/office/powerpoint/2010/main" val="1615172043"/>
              </p:ext>
            </p:extLst>
          </p:nvPr>
        </p:nvGraphicFramePr>
        <p:xfrm>
          <a:off x="402771" y="3526518"/>
          <a:ext cx="3494314" cy="2743200"/>
        </p:xfrm>
        <a:graphic>
          <a:graphicData uri="http://schemas.openxmlformats.org/drawingml/2006/table">
            <a:tbl>
              <a:tblPr firstRow="1" bandRow="1">
                <a:tableStyleId>{5C22544A-7EE6-4342-B048-85BDC9FD1C3A}</a:tableStyleId>
              </a:tblPr>
              <a:tblGrid>
                <a:gridCol w="1349829">
                  <a:extLst>
                    <a:ext uri="{9D8B030D-6E8A-4147-A177-3AD203B41FA5}">
                      <a16:colId xmlns:a16="http://schemas.microsoft.com/office/drawing/2014/main" val="3571097689"/>
                    </a:ext>
                  </a:extLst>
                </a:gridCol>
                <a:gridCol w="2144485">
                  <a:extLst>
                    <a:ext uri="{9D8B030D-6E8A-4147-A177-3AD203B41FA5}">
                      <a16:colId xmlns:a16="http://schemas.microsoft.com/office/drawing/2014/main" val="561249135"/>
                    </a:ext>
                  </a:extLst>
                </a:gridCol>
              </a:tblGrid>
              <a:tr h="370840">
                <a:tc>
                  <a:txBody>
                    <a:bodyPr/>
                    <a:lstStyle/>
                    <a:p>
                      <a:r>
                        <a:rPr lang="en-IN" sz="2400" dirty="0">
                          <a:latin typeface="Times New Roman" panose="02020603050405020304" pitchFamily="18" charset="0"/>
                          <a:cs typeface="Times New Roman" panose="02020603050405020304" pitchFamily="18" charset="0"/>
                        </a:rPr>
                        <a:t>Symbols</a:t>
                      </a:r>
                    </a:p>
                  </a:txBody>
                  <a:tcPr/>
                </a:tc>
                <a:tc>
                  <a:txBody>
                    <a:bodyPr/>
                    <a:lstStyle/>
                    <a:p>
                      <a:r>
                        <a:rPr lang="en-IN" sz="2400" dirty="0">
                          <a:latin typeface="Times New Roman" panose="02020603050405020304" pitchFamily="18" charset="0"/>
                          <a:cs typeface="Times New Roman" panose="02020603050405020304" pitchFamily="18" charset="0"/>
                        </a:rPr>
                        <a:t>First()</a:t>
                      </a:r>
                    </a:p>
                  </a:txBody>
                  <a:tcPr/>
                </a:tc>
                <a:extLst>
                  <a:ext uri="{0D108BD9-81ED-4DB2-BD59-A6C34878D82A}">
                    <a16:rowId xmlns:a16="http://schemas.microsoft.com/office/drawing/2014/main" val="3630920641"/>
                  </a:ext>
                </a:extLst>
              </a:tr>
              <a:tr h="370840">
                <a:tc>
                  <a:txBody>
                    <a:bodyPr/>
                    <a:lstStyle/>
                    <a:p>
                      <a:r>
                        <a:rPr lang="en-IN" sz="2400" dirty="0">
                          <a:latin typeface="Times New Roman" panose="02020603050405020304" pitchFamily="18" charset="0"/>
                          <a:cs typeface="Times New Roman" panose="02020603050405020304" pitchFamily="18" charset="0"/>
                        </a:rPr>
                        <a:t>S</a:t>
                      </a:r>
                    </a:p>
                  </a:txBody>
                  <a:tcPr/>
                </a:tc>
                <a:tc>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370840">
                <a:tc>
                  <a:txBody>
                    <a:bodyPr/>
                    <a:lstStyle/>
                    <a:p>
                      <a:r>
                        <a:rPr lang="en-IN" sz="2400" dirty="0">
                          <a:latin typeface="Times New Roman" panose="02020603050405020304" pitchFamily="18" charset="0"/>
                          <a:cs typeface="Times New Roman" panose="02020603050405020304" pitchFamily="18" charset="0"/>
                        </a:rPr>
                        <a:t>A</a:t>
                      </a:r>
                    </a:p>
                  </a:txBody>
                  <a:tcPr/>
                </a:tc>
                <a:tc>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370840">
                <a:tc>
                  <a:txBody>
                    <a:bodyPr/>
                    <a:lstStyle/>
                    <a:p>
                      <a:r>
                        <a:rPr lang="en-IN" sz="2400" dirty="0">
                          <a:latin typeface="Times New Roman" panose="02020603050405020304" pitchFamily="18" charset="0"/>
                          <a:cs typeface="Times New Roman" panose="02020603050405020304" pitchFamily="18" charset="0"/>
                        </a:rPr>
                        <a:t>B</a:t>
                      </a:r>
                    </a:p>
                  </a:txBody>
                  <a:tcPr/>
                </a:tc>
                <a:tc>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370840">
                <a:tc>
                  <a:txBody>
                    <a:bodyPr/>
                    <a:lstStyle/>
                    <a:p>
                      <a:r>
                        <a:rPr lang="en-IN" sz="2400" dirty="0">
                          <a:latin typeface="Times New Roman" panose="02020603050405020304" pitchFamily="18" charset="0"/>
                          <a:cs typeface="Times New Roman" panose="02020603050405020304" pitchFamily="18" charset="0"/>
                        </a:rPr>
                        <a:t>C</a:t>
                      </a:r>
                    </a:p>
                  </a:txBody>
                  <a:tcPr/>
                </a:tc>
                <a:tc>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370840">
                <a:tc>
                  <a:txBody>
                    <a:bodyPr/>
                    <a:lstStyle/>
                    <a:p>
                      <a:r>
                        <a:rPr lang="en-IN" sz="2400" dirty="0">
                          <a:latin typeface="Times New Roman" panose="02020603050405020304" pitchFamily="18" charset="0"/>
                          <a:cs typeface="Times New Roman" panose="02020603050405020304" pitchFamily="18" charset="0"/>
                        </a:rPr>
                        <a:t>D</a:t>
                      </a:r>
                    </a:p>
                  </a:txBody>
                  <a:tcPr/>
                </a:tc>
                <a:tc>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bl>
          </a:graphicData>
        </a:graphic>
      </p:graphicFrame>
      <p:sp>
        <p:nvSpPr>
          <p:cNvPr id="5" name="TextBox 4">
            <a:extLst>
              <a:ext uri="{FF2B5EF4-FFF2-40B4-BE49-F238E27FC236}">
                <a16:creationId xmlns:a16="http://schemas.microsoft.com/office/drawing/2014/main" id="{BAC13D9C-2E34-429F-9847-44F5B37742DA}"/>
              </a:ext>
            </a:extLst>
          </p:cNvPr>
          <p:cNvSpPr txBox="1"/>
          <p:nvPr/>
        </p:nvSpPr>
        <p:spPr>
          <a:xfrm>
            <a:off x="6858000" y="3962400"/>
            <a:ext cx="583814" cy="461665"/>
          </a:xfrm>
          <a:prstGeom prst="rect">
            <a:avLst/>
          </a:prstGeom>
          <a:noFill/>
        </p:spPr>
        <p:txBody>
          <a:bodyPr wrap="none" rtlCol="0">
            <a:spAutoFit/>
          </a:bodyPr>
          <a:lstStyle/>
          <a:p>
            <a:pPr algn="ctr"/>
            <a:r>
              <a:rPr lang="en-IN" sz="2400" dirty="0"/>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400" dirty="0"/>
          </a:p>
        </p:txBody>
      </p:sp>
      <p:sp>
        <p:nvSpPr>
          <p:cNvPr id="10" name="TextBox 9">
            <a:extLst>
              <a:ext uri="{FF2B5EF4-FFF2-40B4-BE49-F238E27FC236}">
                <a16:creationId xmlns:a16="http://schemas.microsoft.com/office/drawing/2014/main" id="{0C5F880D-8613-41E8-B239-8219AC3F2553}"/>
              </a:ext>
            </a:extLst>
          </p:cNvPr>
          <p:cNvSpPr txBox="1"/>
          <p:nvPr/>
        </p:nvSpPr>
        <p:spPr>
          <a:xfrm>
            <a:off x="6447726" y="4424559"/>
            <a:ext cx="1492716" cy="461665"/>
          </a:xfrm>
          <a:prstGeom prst="rect">
            <a:avLst/>
          </a:prstGeom>
          <a:noFill/>
        </p:spPr>
        <p:txBody>
          <a:bodyPr wrap="none" rtlCol="0">
            <a:spAutoFit/>
          </a:bodyPr>
          <a:lstStyle/>
          <a:p>
            <a:pPr algn="ctr"/>
            <a:r>
              <a:rPr lang="en-IN" sz="2400" dirty="0"/>
              <a:t>{</a:t>
            </a:r>
            <a:r>
              <a:rPr lang="en-IN" sz="2400" dirty="0" err="1"/>
              <a:t>a,b,c,d</a:t>
            </a:r>
            <a:r>
              <a:rPr lang="en-IN" sz="2400" dirty="0"/>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400" dirty="0"/>
          </a:p>
        </p:txBody>
      </p:sp>
      <p:sp>
        <p:nvSpPr>
          <p:cNvPr id="14" name="TextBox 13">
            <a:extLst>
              <a:ext uri="{FF2B5EF4-FFF2-40B4-BE49-F238E27FC236}">
                <a16:creationId xmlns:a16="http://schemas.microsoft.com/office/drawing/2014/main" id="{1DD8EE2B-DDD7-4E2E-B6EB-2FFF66343DAC}"/>
              </a:ext>
            </a:extLst>
          </p:cNvPr>
          <p:cNvSpPr txBox="1"/>
          <p:nvPr/>
        </p:nvSpPr>
        <p:spPr>
          <a:xfrm>
            <a:off x="6567150" y="4878806"/>
            <a:ext cx="1253868" cy="461665"/>
          </a:xfrm>
          <a:prstGeom prst="rect">
            <a:avLst/>
          </a:prstGeom>
          <a:noFill/>
        </p:spPr>
        <p:txBody>
          <a:bodyPr wrap="none" rtlCol="0">
            <a:spAutoFit/>
          </a:bodyPr>
          <a:lstStyle/>
          <a:p>
            <a:pPr algn="ctr"/>
            <a:r>
              <a:rPr lang="en-IN" sz="2400" dirty="0"/>
              <a:t>{</a:t>
            </a:r>
            <a:r>
              <a:rPr lang="en-IN" sz="2400" dirty="0" err="1"/>
              <a:t>c,a,d</a:t>
            </a:r>
            <a:r>
              <a:rPr lang="en-IN" sz="2400" dirty="0"/>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400" dirty="0"/>
          </a:p>
        </p:txBody>
      </p:sp>
      <p:sp>
        <p:nvSpPr>
          <p:cNvPr id="15" name="TextBox 14">
            <a:extLst>
              <a:ext uri="{FF2B5EF4-FFF2-40B4-BE49-F238E27FC236}">
                <a16:creationId xmlns:a16="http://schemas.microsoft.com/office/drawing/2014/main" id="{20C1CE8E-7236-4A17-AC88-5EE049EC2198}"/>
              </a:ext>
            </a:extLst>
          </p:cNvPr>
          <p:cNvSpPr txBox="1"/>
          <p:nvPr/>
        </p:nvSpPr>
        <p:spPr>
          <a:xfrm>
            <a:off x="6553200" y="5322106"/>
            <a:ext cx="1253868" cy="461665"/>
          </a:xfrm>
          <a:prstGeom prst="rect">
            <a:avLst/>
          </a:prstGeom>
          <a:noFill/>
        </p:spPr>
        <p:txBody>
          <a:bodyPr wrap="none" rtlCol="0">
            <a:spAutoFit/>
          </a:bodyPr>
          <a:lstStyle/>
          <a:p>
            <a:pPr algn="ctr"/>
            <a:r>
              <a:rPr lang="en-IN" sz="2400" dirty="0"/>
              <a:t>{</a:t>
            </a:r>
            <a:r>
              <a:rPr lang="en-IN" sz="2400" dirty="0" err="1"/>
              <a:t>a,d,c</a:t>
            </a:r>
            <a:r>
              <a:rPr lang="en-IN" sz="2400" dirty="0"/>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400" dirty="0"/>
          </a:p>
        </p:txBody>
      </p:sp>
      <p:sp>
        <p:nvSpPr>
          <p:cNvPr id="22" name="TextBox 21">
            <a:extLst>
              <a:ext uri="{FF2B5EF4-FFF2-40B4-BE49-F238E27FC236}">
                <a16:creationId xmlns:a16="http://schemas.microsoft.com/office/drawing/2014/main" id="{1D67B354-CC5A-4D75-ABD5-1DE90B2951D9}"/>
              </a:ext>
            </a:extLst>
          </p:cNvPr>
          <p:cNvSpPr txBox="1"/>
          <p:nvPr/>
        </p:nvSpPr>
        <p:spPr>
          <a:xfrm>
            <a:off x="6522973" y="5809999"/>
            <a:ext cx="1253868" cy="461665"/>
          </a:xfrm>
          <a:prstGeom prst="rect">
            <a:avLst/>
          </a:prstGeom>
          <a:noFill/>
        </p:spPr>
        <p:txBody>
          <a:bodyPr wrap="none" rtlCol="0">
            <a:spAutoFit/>
          </a:bodyPr>
          <a:lstStyle/>
          <a:p>
            <a:pPr algn="ctr"/>
            <a:r>
              <a:rPr lang="en-IN" sz="2400" dirty="0"/>
              <a:t>{</a:t>
            </a:r>
            <a:r>
              <a:rPr lang="en-IN" sz="2400" dirty="0" err="1"/>
              <a:t>c,a,d</a:t>
            </a:r>
            <a:r>
              <a:rPr lang="en-IN" sz="2400" dirty="0"/>
              <a:t>,$</a:t>
            </a:r>
            <a:r>
              <a:rPr kumimoji="0" lang="en-US" altLang="en-US" sz="2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400" dirty="0"/>
          </a:p>
        </p:txBody>
      </p:sp>
      <p:sp>
        <p:nvSpPr>
          <p:cNvPr id="23" name="TextBox 22">
            <a:extLst>
              <a:ext uri="{FF2B5EF4-FFF2-40B4-BE49-F238E27FC236}">
                <a16:creationId xmlns:a16="http://schemas.microsoft.com/office/drawing/2014/main" id="{8F2AE542-4D32-4C10-8F90-9E0118639C54}"/>
              </a:ext>
            </a:extLst>
          </p:cNvPr>
          <p:cNvSpPr txBox="1"/>
          <p:nvPr/>
        </p:nvSpPr>
        <p:spPr>
          <a:xfrm>
            <a:off x="1702186" y="3962400"/>
            <a:ext cx="1574470" cy="461665"/>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a,b,c,d</a:t>
            </a:r>
            <a:r>
              <a:rPr lang="en-IN" sz="2400" dirty="0">
                <a:latin typeface="Times New Roman" panose="02020603050405020304" pitchFamily="18" charset="0"/>
                <a:cs typeface="Times New Roman" panose="02020603050405020304" pitchFamily="18" charset="0"/>
              </a:rPr>
              <a:t>,</a:t>
            </a:r>
            <a:r>
              <a:rPr lang="en-US" altLang="en-US" sz="2400" dirty="0">
                <a:solidFill>
                  <a:srgbClr val="333333"/>
                </a:solidFill>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5CC1F8-329E-474C-A2FA-95684F11B640}"/>
              </a:ext>
            </a:extLst>
          </p:cNvPr>
          <p:cNvSpPr txBox="1"/>
          <p:nvPr/>
        </p:nvSpPr>
        <p:spPr>
          <a:xfrm>
            <a:off x="2039618" y="4430980"/>
            <a:ext cx="899605" cy="461665"/>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{a,</a:t>
            </a:r>
            <a:r>
              <a:rPr lang="en-US" altLang="en-US" sz="2400" dirty="0">
                <a:solidFill>
                  <a:srgbClr val="333333"/>
                </a:solidFill>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7A867BA-3C8A-4B3A-B89F-05050F44CEBA}"/>
              </a:ext>
            </a:extLst>
          </p:cNvPr>
          <p:cNvSpPr txBox="1"/>
          <p:nvPr/>
        </p:nvSpPr>
        <p:spPr>
          <a:xfrm>
            <a:off x="1759549" y="4877344"/>
            <a:ext cx="1497526" cy="461665"/>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c,a,d,b</a:t>
            </a:r>
            <a:r>
              <a:rPr lang="en-IN" sz="2400" dirty="0">
                <a:latin typeface="Times New Roman" panose="02020603050405020304" pitchFamily="18" charset="0"/>
                <a:cs typeface="Times New Roman" panose="02020603050405020304" pitchFamily="18" charset="0"/>
              </a:rPr>
              <a:t>,</a:t>
            </a:r>
            <a:r>
              <a:rPr lang="en-US" altLang="en-US" sz="2400" dirty="0">
                <a:solidFill>
                  <a:srgbClr val="333333"/>
                </a:solidFill>
                <a:latin typeface="Times New Roman" panose="02020603050405020304" pitchFamily="18" charset="0"/>
                <a:cs typeface="Times New Roman" panose="02020603050405020304" pitchFamily="18" charset="0"/>
              </a:rPr>
              <a:t>ε}</a:t>
            </a:r>
            <a:endParaRPr lang="en-IN" sz="2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DBEAB560-BAA3-4790-AEEE-E18B4EF4DC00}"/>
              </a:ext>
            </a:extLst>
          </p:cNvPr>
          <p:cNvSpPr txBox="1"/>
          <p:nvPr/>
        </p:nvSpPr>
        <p:spPr>
          <a:xfrm>
            <a:off x="2039617" y="5322106"/>
            <a:ext cx="899605" cy="461665"/>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{c,</a:t>
            </a:r>
            <a:r>
              <a:rPr lang="en-US" altLang="en-US" sz="2400" dirty="0">
                <a:solidFill>
                  <a:srgbClr val="333333"/>
                </a:solidFill>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BDEB56D-A1E9-456F-A8A2-82E7725F9127}"/>
              </a:ext>
            </a:extLst>
          </p:cNvPr>
          <p:cNvSpPr txBox="1"/>
          <p:nvPr/>
        </p:nvSpPr>
        <p:spPr>
          <a:xfrm>
            <a:off x="1922002" y="5822890"/>
            <a:ext cx="1130439" cy="461665"/>
          </a:xfrm>
          <a:prstGeom prst="rect">
            <a:avLst/>
          </a:prstGeom>
          <a:noFill/>
        </p:spPr>
        <p:txBody>
          <a:bodyPr wrap="none" rtlCol="0">
            <a:spAutoFit/>
          </a:bodyPr>
          <a:lstStyle/>
          <a:p>
            <a:pPr algn="ct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a,d</a:t>
            </a:r>
            <a:r>
              <a:rPr lang="en-IN" sz="2400" dirty="0">
                <a:latin typeface="Times New Roman" panose="02020603050405020304" pitchFamily="18" charset="0"/>
                <a:cs typeface="Times New Roman" panose="02020603050405020304" pitchFamily="18" charset="0"/>
              </a:rPr>
              <a:t>,</a:t>
            </a:r>
            <a:r>
              <a:rPr lang="en-US" altLang="en-US" sz="2400" dirty="0">
                <a:solidFill>
                  <a:srgbClr val="333333"/>
                </a:solidFill>
                <a:latin typeface="Times New Roman" panose="02020603050405020304" pitchFamily="18" charset="0"/>
                <a:cs typeface="Times New Roman" panose="02020603050405020304" pitchFamily="18" charset="0"/>
              </a:rPr>
              <a:t> ε}</a:t>
            </a:r>
            <a:endParaRPr lang="en-IN" sz="24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A51CDC2E-D9F4-43F5-97FF-AD99E7709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70230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 calcmode="lin" valueType="num">
                                      <p:cBhvr additive="base">
                                        <p:cTn id="2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down)">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down)">
                                      <p:cBhvr>
                                        <p:cTn id="84" dur="5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5">
                                            <p:txEl>
                                              <p:pRg st="0" end="0"/>
                                            </p:txEl>
                                          </p:spTgt>
                                        </p:tgtEl>
                                        <p:attrNameLst>
                                          <p:attrName>style.visibility</p:attrName>
                                        </p:attrNameLst>
                                      </p:cBhvr>
                                      <p:to>
                                        <p:strVal val="visible"/>
                                      </p:to>
                                    </p:set>
                                    <p:animEffect transition="in" filter="wipe(down)">
                                      <p:cBhvr>
                                        <p:cTn id="89" dur="500"/>
                                        <p:tgtEl>
                                          <p:spTgt spid="15">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22">
                                            <p:txEl>
                                              <p:pRg st="0" end="0"/>
                                            </p:txEl>
                                          </p:spTgt>
                                        </p:tgtEl>
                                        <p:attrNameLst>
                                          <p:attrName>style.visibility</p:attrName>
                                        </p:attrNameLst>
                                      </p:cBhvr>
                                      <p:to>
                                        <p:strVal val="visible"/>
                                      </p:to>
                                    </p:set>
                                    <p:animEffect transition="in" filter="wipe(down)">
                                      <p:cBhvr>
                                        <p:cTn id="9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p:bldP spid="23" grpId="0"/>
      <p:bldP spid="24" grpId="0"/>
      <p:bldP spid="25" grpId="0"/>
      <p:bldP spid="26" grpId="0"/>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784506"/>
            <a:ext cx="8229600" cy="505936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altLang="en-US" dirty="0">
                <a:latin typeface="Times New Roman" panose="02020603050405020304" pitchFamily="18" charset="0"/>
                <a:cs typeface="Times New Roman" panose="02020603050405020304" pitchFamily="18" charset="0"/>
              </a:rPr>
              <a:t>Calculate the follow function of production rules:</a:t>
            </a:r>
          </a:p>
          <a:p>
            <a:pPr marL="0" indent="0" fontAlgn="base">
              <a:buNone/>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 → </a:t>
            </a:r>
            <a:r>
              <a:rPr lang="en-IN" dirty="0" err="1">
                <a:latin typeface="Times New Roman" panose="02020603050405020304" pitchFamily="18" charset="0"/>
                <a:cs typeface="Times New Roman" panose="02020603050405020304" pitchFamily="18" charset="0"/>
              </a:rPr>
              <a:t>aBDh</a:t>
            </a:r>
            <a:endParaRPr lang="en-IN" dirty="0">
              <a:latin typeface="Times New Roman" panose="02020603050405020304" pitchFamily="18" charset="0"/>
              <a:cs typeface="Times New Roman" panose="02020603050405020304" pitchFamily="18" charset="0"/>
            </a:endParaRPr>
          </a:p>
          <a:p>
            <a:pPr marL="0" indent="0" fontAlgn="base">
              <a:buNone/>
            </a:pPr>
            <a:r>
              <a:rPr lang="en-IN" dirty="0">
                <a:latin typeface="Times New Roman" panose="02020603050405020304" pitchFamily="18" charset="0"/>
                <a:cs typeface="Times New Roman" panose="02020603050405020304" pitchFamily="18" charset="0"/>
              </a:rPr>
              <a:t>		B → </a:t>
            </a:r>
            <a:r>
              <a:rPr lang="en-IN" dirty="0" err="1">
                <a:latin typeface="Times New Roman" panose="02020603050405020304" pitchFamily="18" charset="0"/>
                <a:cs typeface="Times New Roman" panose="02020603050405020304" pitchFamily="18" charset="0"/>
              </a:rPr>
              <a:t>cC</a:t>
            </a:r>
            <a:endParaRPr lang="en-IN" dirty="0">
              <a:latin typeface="Times New Roman" panose="02020603050405020304" pitchFamily="18" charset="0"/>
              <a:cs typeface="Times New Roman" panose="02020603050405020304" pitchFamily="18" charset="0"/>
            </a:endParaRPr>
          </a:p>
          <a:p>
            <a:pPr marL="0" indent="0" fontAlgn="base">
              <a:buNone/>
            </a:pPr>
            <a:r>
              <a:rPr lang="en-IN" dirty="0">
                <a:latin typeface="Times New Roman" panose="02020603050405020304" pitchFamily="18" charset="0"/>
                <a:cs typeface="Times New Roman" panose="02020603050405020304" pitchFamily="18" charset="0"/>
              </a:rPr>
              <a:t>		C → </a:t>
            </a:r>
            <a:r>
              <a:rPr lang="en-IN" dirty="0" err="1">
                <a:latin typeface="Times New Roman" panose="02020603050405020304" pitchFamily="18" charset="0"/>
                <a:cs typeface="Times New Roman" panose="02020603050405020304" pitchFamily="18" charset="0"/>
              </a:rPr>
              <a:t>bC</a:t>
            </a:r>
            <a:r>
              <a:rPr lang="en-IN" dirty="0">
                <a:latin typeface="Times New Roman" panose="02020603050405020304" pitchFamily="18" charset="0"/>
                <a:cs typeface="Times New Roman" panose="02020603050405020304" pitchFamily="18" charset="0"/>
              </a:rPr>
              <a:t> / ∈</a:t>
            </a:r>
          </a:p>
          <a:p>
            <a:pPr marL="0" indent="0" fontAlgn="base">
              <a:buNone/>
            </a:pPr>
            <a:r>
              <a:rPr lang="en-IN" dirty="0">
                <a:latin typeface="Times New Roman" panose="02020603050405020304" pitchFamily="18" charset="0"/>
                <a:cs typeface="Times New Roman" panose="02020603050405020304" pitchFamily="18" charset="0"/>
              </a:rPr>
              <a:t>		D → EF</a:t>
            </a:r>
          </a:p>
          <a:p>
            <a:pPr marL="0" indent="0" fontAlgn="base">
              <a:buNone/>
            </a:pPr>
            <a:r>
              <a:rPr lang="en-IN" dirty="0">
                <a:latin typeface="Times New Roman" panose="02020603050405020304" pitchFamily="18" charset="0"/>
                <a:cs typeface="Times New Roman" panose="02020603050405020304" pitchFamily="18" charset="0"/>
              </a:rPr>
              <a:t>		E → g / ∈</a:t>
            </a:r>
          </a:p>
          <a:p>
            <a:pPr marL="0" indent="0" fontAlgn="base">
              <a:buNone/>
            </a:pPr>
            <a:r>
              <a:rPr lang="en-IN" dirty="0">
                <a:latin typeface="Times New Roman" panose="02020603050405020304" pitchFamily="18" charset="0"/>
                <a:cs typeface="Times New Roman" panose="02020603050405020304" pitchFamily="18" charset="0"/>
              </a:rPr>
              <a:t>		F → f /∈ </a:t>
            </a:r>
          </a:p>
          <a:p>
            <a:pPr marL="0" marR="0" lvl="0" indent="0" algn="just" defTabSz="914400" rtl="0" eaLnBrk="0" fontAlgn="base" latinLnBrk="0" hangingPunct="0">
              <a:lnSpc>
                <a:spcPct val="100000"/>
              </a:lnSpc>
              <a:spcBef>
                <a:spcPct val="0"/>
              </a:spcBef>
              <a:spcAft>
                <a:spcPct val="0"/>
              </a:spcAft>
              <a:buClrTx/>
              <a:buSzTx/>
              <a:buFontTx/>
              <a:buNone/>
              <a:tabLst/>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2293B93-D802-4A58-812F-BECBC388365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on Follow Function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4400550" y="3837822"/>
          <a:ext cx="4191000" cy="2773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571097689"/>
                    </a:ext>
                  </a:extLst>
                </a:gridCol>
                <a:gridCol w="2514600">
                  <a:extLst>
                    <a:ext uri="{9D8B030D-6E8A-4147-A177-3AD203B41FA5}">
                      <a16:colId xmlns:a16="http://schemas.microsoft.com/office/drawing/2014/main" val="561249135"/>
                    </a:ext>
                  </a:extLst>
                </a:gridCol>
              </a:tblGrid>
              <a:tr h="370840">
                <a:tc>
                  <a:txBody>
                    <a:bodyPr/>
                    <a:lstStyle/>
                    <a:p>
                      <a:r>
                        <a:rPr lang="en-IN" sz="2000" dirty="0">
                          <a:latin typeface="Times New Roman" panose="02020603050405020304" pitchFamily="18" charset="0"/>
                          <a:cs typeface="Times New Roman" panose="02020603050405020304" pitchFamily="18" charset="0"/>
                        </a:rPr>
                        <a:t>Symbols</a:t>
                      </a:r>
                    </a:p>
                  </a:txBody>
                  <a:tcPr/>
                </a:tc>
                <a:tc>
                  <a:txBody>
                    <a:bodyPr/>
                    <a:lstStyle/>
                    <a:p>
                      <a:r>
                        <a:rPr lang="en-IN" sz="2000" dirty="0">
                          <a:latin typeface="Times New Roman" panose="02020603050405020304" pitchFamily="18" charset="0"/>
                          <a:cs typeface="Times New Roman" panose="02020603050405020304" pitchFamily="18" charset="0"/>
                        </a:rPr>
                        <a:t>Follow()</a:t>
                      </a:r>
                    </a:p>
                  </a:txBody>
                  <a:tcPr/>
                </a:tc>
                <a:extLst>
                  <a:ext uri="{0D108BD9-81ED-4DB2-BD59-A6C34878D82A}">
                    <a16:rowId xmlns:a16="http://schemas.microsoft.com/office/drawing/2014/main" val="3630920641"/>
                  </a:ext>
                </a:extLst>
              </a:tr>
              <a:tr h="370840">
                <a:tc>
                  <a:txBody>
                    <a:bodyPr/>
                    <a:lstStyle/>
                    <a:p>
                      <a:r>
                        <a:rPr lang="en-IN" sz="2000" dirty="0">
                          <a:latin typeface="Times New Roman" panose="02020603050405020304" pitchFamily="18" charset="0"/>
                          <a:cs typeface="Times New Roman" panose="02020603050405020304" pitchFamily="18" charset="0"/>
                        </a:rPr>
                        <a:t>S</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370840">
                <a:tc>
                  <a:txBody>
                    <a:bodyPr/>
                    <a:lstStyle/>
                    <a:p>
                      <a:r>
                        <a:rPr lang="en-IN" sz="2000" dirty="0">
                          <a:latin typeface="Times New Roman" panose="02020603050405020304" pitchFamily="18" charset="0"/>
                          <a:cs typeface="Times New Roman" panose="02020603050405020304" pitchFamily="18" charset="0"/>
                        </a:rPr>
                        <a:t>B</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370840">
                <a:tc>
                  <a:txBody>
                    <a:bodyPr/>
                    <a:lstStyle/>
                    <a:p>
                      <a:r>
                        <a:rPr lang="en-IN" sz="2000" dirty="0">
                          <a:latin typeface="Times New Roman" panose="02020603050405020304" pitchFamily="18" charset="0"/>
                          <a:cs typeface="Times New Roman" panose="02020603050405020304" pitchFamily="18" charset="0"/>
                        </a:rPr>
                        <a:t>C</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370840">
                <a:tc>
                  <a:txBody>
                    <a:bodyPr/>
                    <a:lstStyle/>
                    <a:p>
                      <a:r>
                        <a:rPr lang="en-IN" sz="2000" dirty="0">
                          <a:latin typeface="Times New Roman" panose="02020603050405020304" pitchFamily="18" charset="0"/>
                          <a:cs typeface="Times New Roman" panose="02020603050405020304" pitchFamily="18" charset="0"/>
                        </a:rPr>
                        <a:t>D</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370840">
                <a:tc>
                  <a:txBody>
                    <a:bodyPr/>
                    <a:lstStyle/>
                    <a:p>
                      <a:r>
                        <a:rPr lang="en-IN" sz="2000" dirty="0">
                          <a:latin typeface="Times New Roman" panose="02020603050405020304" pitchFamily="18" charset="0"/>
                          <a:cs typeface="Times New Roman" panose="02020603050405020304" pitchFamily="18" charset="0"/>
                        </a:rPr>
                        <a:t>E</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r h="370840">
                <a:tc>
                  <a:txBody>
                    <a:bodyPr/>
                    <a:lstStyle/>
                    <a:p>
                      <a:r>
                        <a:rPr lang="en-IN" sz="2000" dirty="0">
                          <a:latin typeface="Times New Roman" panose="02020603050405020304" pitchFamily="18" charset="0"/>
                          <a:cs typeface="Times New Roman" panose="02020603050405020304" pitchFamily="18" charset="0"/>
                        </a:rPr>
                        <a:t>F</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2570319"/>
                  </a:ext>
                </a:extLst>
              </a:tr>
            </a:tbl>
          </a:graphicData>
        </a:graphic>
      </p:graphicFrame>
      <p:graphicFrame>
        <p:nvGraphicFramePr>
          <p:cNvPr id="10" name="Table 17">
            <a:extLst>
              <a:ext uri="{FF2B5EF4-FFF2-40B4-BE49-F238E27FC236}">
                <a16:creationId xmlns:a16="http://schemas.microsoft.com/office/drawing/2014/main" id="{46AAA6DC-040E-4CA1-8E14-914EE653EA3C}"/>
              </a:ext>
            </a:extLst>
          </p:cNvPr>
          <p:cNvGraphicFramePr>
            <a:graphicFrameLocks noGrp="1"/>
          </p:cNvGraphicFramePr>
          <p:nvPr/>
        </p:nvGraphicFramePr>
        <p:xfrm>
          <a:off x="514350" y="3837822"/>
          <a:ext cx="3429000" cy="27736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571097689"/>
                    </a:ext>
                  </a:extLst>
                </a:gridCol>
                <a:gridCol w="2057400">
                  <a:extLst>
                    <a:ext uri="{9D8B030D-6E8A-4147-A177-3AD203B41FA5}">
                      <a16:colId xmlns:a16="http://schemas.microsoft.com/office/drawing/2014/main" val="561249135"/>
                    </a:ext>
                  </a:extLst>
                </a:gridCol>
              </a:tblGrid>
              <a:tr h="370840">
                <a:tc>
                  <a:txBody>
                    <a:bodyPr/>
                    <a:lstStyle/>
                    <a:p>
                      <a:r>
                        <a:rPr lang="en-IN" sz="2000" dirty="0">
                          <a:latin typeface="Times New Roman" panose="02020603050405020304" pitchFamily="18" charset="0"/>
                          <a:cs typeface="Times New Roman" panose="02020603050405020304" pitchFamily="18" charset="0"/>
                        </a:rPr>
                        <a:t>Symbols</a:t>
                      </a:r>
                    </a:p>
                  </a:txBody>
                  <a:tcPr/>
                </a:tc>
                <a:tc>
                  <a:txBody>
                    <a:bodyPr/>
                    <a:lstStyle/>
                    <a:p>
                      <a:r>
                        <a:rPr lang="en-IN" sz="2000" dirty="0">
                          <a:latin typeface="Times New Roman" panose="02020603050405020304" pitchFamily="18" charset="0"/>
                          <a:cs typeface="Times New Roman" panose="02020603050405020304" pitchFamily="18" charset="0"/>
                        </a:rPr>
                        <a:t>First()</a:t>
                      </a:r>
                    </a:p>
                  </a:txBody>
                  <a:tcPr/>
                </a:tc>
                <a:extLst>
                  <a:ext uri="{0D108BD9-81ED-4DB2-BD59-A6C34878D82A}">
                    <a16:rowId xmlns:a16="http://schemas.microsoft.com/office/drawing/2014/main" val="3630920641"/>
                  </a:ext>
                </a:extLst>
              </a:tr>
              <a:tr h="370840">
                <a:tc>
                  <a:txBody>
                    <a:bodyPr/>
                    <a:lstStyle/>
                    <a:p>
                      <a:r>
                        <a:rPr lang="en-IN" sz="2000" dirty="0">
                          <a:latin typeface="Times New Roman" panose="02020603050405020304" pitchFamily="18" charset="0"/>
                          <a:cs typeface="Times New Roman" panose="02020603050405020304" pitchFamily="18" charset="0"/>
                        </a:rPr>
                        <a:t>S</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370840">
                <a:tc>
                  <a:txBody>
                    <a:bodyPr/>
                    <a:lstStyle/>
                    <a:p>
                      <a:r>
                        <a:rPr lang="en-IN" sz="2000" dirty="0">
                          <a:latin typeface="Times New Roman" panose="02020603050405020304" pitchFamily="18" charset="0"/>
                          <a:cs typeface="Times New Roman" panose="02020603050405020304" pitchFamily="18" charset="0"/>
                        </a:rPr>
                        <a:t>B</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370840">
                <a:tc>
                  <a:txBody>
                    <a:bodyPr/>
                    <a:lstStyle/>
                    <a:p>
                      <a:r>
                        <a:rPr lang="en-IN" sz="2000" dirty="0">
                          <a:latin typeface="Times New Roman" panose="02020603050405020304" pitchFamily="18" charset="0"/>
                          <a:cs typeface="Times New Roman" panose="02020603050405020304" pitchFamily="18" charset="0"/>
                        </a:rPr>
                        <a:t>C</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370840">
                <a:tc>
                  <a:txBody>
                    <a:bodyPr/>
                    <a:lstStyle/>
                    <a:p>
                      <a:r>
                        <a:rPr lang="en-IN" sz="2000" dirty="0">
                          <a:latin typeface="Times New Roman" panose="02020603050405020304" pitchFamily="18" charset="0"/>
                          <a:cs typeface="Times New Roman" panose="02020603050405020304" pitchFamily="18" charset="0"/>
                        </a:rPr>
                        <a:t>D</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370840">
                <a:tc>
                  <a:txBody>
                    <a:bodyPr/>
                    <a:lstStyle/>
                    <a:p>
                      <a:r>
                        <a:rPr lang="en-IN" sz="2000" dirty="0">
                          <a:latin typeface="Times New Roman" panose="02020603050405020304" pitchFamily="18" charset="0"/>
                          <a:cs typeface="Times New Roman" panose="02020603050405020304" pitchFamily="18" charset="0"/>
                        </a:rPr>
                        <a:t>E</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r h="370840">
                <a:tc>
                  <a:txBody>
                    <a:bodyPr/>
                    <a:lstStyle/>
                    <a:p>
                      <a:r>
                        <a:rPr lang="en-IN" sz="2000" dirty="0">
                          <a:latin typeface="Times New Roman" panose="02020603050405020304" pitchFamily="18" charset="0"/>
                          <a:cs typeface="Times New Roman" panose="02020603050405020304" pitchFamily="18" charset="0"/>
                        </a:rPr>
                        <a:t>F</a:t>
                      </a: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2570319"/>
                  </a:ext>
                </a:extLst>
              </a:tr>
            </a:tbl>
          </a:graphicData>
        </a:graphic>
      </p:graphicFrame>
      <p:sp>
        <p:nvSpPr>
          <p:cNvPr id="2" name="TextBox 1">
            <a:extLst>
              <a:ext uri="{FF2B5EF4-FFF2-40B4-BE49-F238E27FC236}">
                <a16:creationId xmlns:a16="http://schemas.microsoft.com/office/drawing/2014/main" id="{F5B856CC-E9FD-44AB-AF7B-72EF477FE7B2}"/>
              </a:ext>
            </a:extLst>
          </p:cNvPr>
          <p:cNvSpPr txBox="1"/>
          <p:nvPr/>
        </p:nvSpPr>
        <p:spPr>
          <a:xfrm>
            <a:off x="2438400" y="4259366"/>
            <a:ext cx="468398" cy="400110"/>
          </a:xfrm>
          <a:prstGeom prst="rect">
            <a:avLst/>
          </a:prstGeom>
          <a:noFill/>
        </p:spPr>
        <p:txBody>
          <a:bodyPr wrap="none" rtlCol="0">
            <a:spAutoFit/>
          </a:bodyPr>
          <a:lstStyle/>
          <a:p>
            <a:r>
              <a:rPr lang="en-IN" sz="2000" dirty="0"/>
              <a:t>{a}</a:t>
            </a:r>
          </a:p>
        </p:txBody>
      </p:sp>
      <p:sp>
        <p:nvSpPr>
          <p:cNvPr id="3" name="TextBox 2">
            <a:extLst>
              <a:ext uri="{FF2B5EF4-FFF2-40B4-BE49-F238E27FC236}">
                <a16:creationId xmlns:a16="http://schemas.microsoft.com/office/drawing/2014/main" id="{F6197D5A-A17E-4CA2-81DA-EBABA8F0F5E4}"/>
              </a:ext>
            </a:extLst>
          </p:cNvPr>
          <p:cNvSpPr txBox="1"/>
          <p:nvPr/>
        </p:nvSpPr>
        <p:spPr>
          <a:xfrm>
            <a:off x="2438400" y="4643182"/>
            <a:ext cx="453970" cy="400110"/>
          </a:xfrm>
          <a:prstGeom prst="rect">
            <a:avLst/>
          </a:prstGeom>
          <a:noFill/>
        </p:spPr>
        <p:txBody>
          <a:bodyPr wrap="none" rtlCol="0">
            <a:spAutoFit/>
          </a:bodyPr>
          <a:lstStyle/>
          <a:p>
            <a:r>
              <a:rPr lang="en-IN" sz="2000" dirty="0"/>
              <a:t>{c}</a:t>
            </a:r>
          </a:p>
        </p:txBody>
      </p:sp>
      <p:sp>
        <p:nvSpPr>
          <p:cNvPr id="5" name="TextBox 4">
            <a:extLst>
              <a:ext uri="{FF2B5EF4-FFF2-40B4-BE49-F238E27FC236}">
                <a16:creationId xmlns:a16="http://schemas.microsoft.com/office/drawing/2014/main" id="{641AA466-0046-42C6-A1C2-474D6495860D}"/>
              </a:ext>
            </a:extLst>
          </p:cNvPr>
          <p:cNvSpPr txBox="1"/>
          <p:nvPr/>
        </p:nvSpPr>
        <p:spPr>
          <a:xfrm>
            <a:off x="2161080" y="5416060"/>
            <a:ext cx="1008609"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{g, f,</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471103E-DEAC-405E-9BA8-DFC8356303FD}"/>
              </a:ext>
            </a:extLst>
          </p:cNvPr>
          <p:cNvSpPr txBox="1"/>
          <p:nvPr/>
        </p:nvSpPr>
        <p:spPr>
          <a:xfrm>
            <a:off x="2228850" y="5024607"/>
            <a:ext cx="795411"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{b,</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BCDD06-2991-4E49-8A82-524CA7E50017}"/>
              </a:ext>
            </a:extLst>
          </p:cNvPr>
          <p:cNvSpPr txBox="1"/>
          <p:nvPr/>
        </p:nvSpPr>
        <p:spPr>
          <a:xfrm>
            <a:off x="2239736" y="5795803"/>
            <a:ext cx="795411"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{g,</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65E5B33-B322-44BE-A7A1-47AEB87AB349}"/>
              </a:ext>
            </a:extLst>
          </p:cNvPr>
          <p:cNvSpPr txBox="1"/>
          <p:nvPr/>
        </p:nvSpPr>
        <p:spPr>
          <a:xfrm>
            <a:off x="2221298" y="6203245"/>
            <a:ext cx="752129"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{f,</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09ED81-1134-4A7E-858A-CB59719D6566}"/>
              </a:ext>
            </a:extLst>
          </p:cNvPr>
          <p:cNvSpPr txBox="1"/>
          <p:nvPr/>
        </p:nvSpPr>
        <p:spPr>
          <a:xfrm>
            <a:off x="6273315" y="4229527"/>
            <a:ext cx="559769"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43D401C-4811-4CD4-8754-D5899A35BAA8}"/>
              </a:ext>
            </a:extLst>
          </p:cNvPr>
          <p:cNvSpPr txBox="1"/>
          <p:nvPr/>
        </p:nvSpPr>
        <p:spPr>
          <a:xfrm>
            <a:off x="6038474" y="4621232"/>
            <a:ext cx="1029449"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{g, f, h</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D3E8875-312C-4910-A40C-2EB08491E878}"/>
              </a:ext>
            </a:extLst>
          </p:cNvPr>
          <p:cNvSpPr txBox="1"/>
          <p:nvPr/>
        </p:nvSpPr>
        <p:spPr>
          <a:xfrm>
            <a:off x="6060245" y="5012937"/>
            <a:ext cx="1029449"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{g, f, h</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BC76581-B563-4318-AA9D-6195E46296AE}"/>
              </a:ext>
            </a:extLst>
          </p:cNvPr>
          <p:cNvSpPr txBox="1"/>
          <p:nvPr/>
        </p:nvSpPr>
        <p:spPr>
          <a:xfrm>
            <a:off x="6309551" y="5410485"/>
            <a:ext cx="55826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1EBC246B-C727-4216-9E5C-741C08766639}"/>
              </a:ext>
            </a:extLst>
          </p:cNvPr>
          <p:cNvSpPr txBox="1"/>
          <p:nvPr/>
        </p:nvSpPr>
        <p:spPr>
          <a:xfrm>
            <a:off x="6172678" y="5816170"/>
            <a:ext cx="83201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 h</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ABF9033-249A-4FB8-9D24-7BEF2F3DB4BC}"/>
              </a:ext>
            </a:extLst>
          </p:cNvPr>
          <p:cNvSpPr txBox="1"/>
          <p:nvPr/>
        </p:nvSpPr>
        <p:spPr>
          <a:xfrm>
            <a:off x="6273315" y="6195913"/>
            <a:ext cx="55826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F8049717-5711-4A99-8C72-FB905D7F2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94286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 calcmode="lin" valueType="num">
                                      <p:cBhvr additive="base">
                                        <p:cTn id="2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 calcmode="lin" valueType="num">
                                      <p:cBhvr additive="base">
                                        <p:cTn id="35"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down)">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down)">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down)">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30">
                                            <p:txEl>
                                              <p:pRg st="0" end="0"/>
                                            </p:txEl>
                                          </p:spTgt>
                                        </p:tgtEl>
                                        <p:attrNameLst>
                                          <p:attrName>style.visibility</p:attrName>
                                        </p:attrNameLst>
                                      </p:cBhvr>
                                      <p:to>
                                        <p:strVal val="visible"/>
                                      </p:to>
                                    </p:set>
                                    <p:animEffect transition="in" filter="wipe(down)">
                                      <p:cBhvr>
                                        <p:cTn id="101" dur="500"/>
                                        <p:tgtEl>
                                          <p:spTgt spid="30">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down)">
                                      <p:cBhvr>
                                        <p:cTn id="10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2" grpId="0"/>
      <p:bldP spid="14" grpId="0"/>
      <p:bldP spid="20" grpId="0"/>
      <p:bldP spid="22" grpId="0"/>
      <p:bldP spid="24" grpId="0"/>
      <p:bldP spid="26" grpId="0"/>
      <p:bldP spid="28" grpId="0"/>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755930"/>
            <a:ext cx="8229600" cy="5059363"/>
          </a:xfrm>
        </p:spPr>
        <p:txBody>
          <a:bodyPr>
            <a:normAutofit/>
          </a:bodyPr>
          <a:lstStyle/>
          <a:p>
            <a:pPr marL="0" indent="0" algn="just">
              <a:buNone/>
            </a:pPr>
            <a:endParaRPr lang="en-US" b="1" u="sng" dirty="0">
              <a:latin typeface="Times New Roman" panose="02020603050405020304" pitchFamily="18" charset="0"/>
              <a:cs typeface="Times New Roman" panose="02020603050405020304" pitchFamily="18" charset="0"/>
            </a:endParaRPr>
          </a:p>
          <a:p>
            <a:pPr marL="0" indent="0" algn="just">
              <a:buNone/>
            </a:pPr>
            <a:r>
              <a:rPr lang="en-US" b="1" u="sng" dirty="0">
                <a:latin typeface="Times New Roman" panose="02020603050405020304" pitchFamily="18" charset="0"/>
                <a:cs typeface="Times New Roman" panose="02020603050405020304" pitchFamily="18" charset="0"/>
              </a:rPr>
              <a:t>Left Recursion:-</a:t>
            </a:r>
          </a:p>
          <a:p>
            <a:pPr marL="0" indent="0" algn="just">
              <a:buNone/>
            </a:pPr>
            <a:endParaRPr lang="en-US" b="1" u="sng"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A production of grammar is said to have </a:t>
            </a:r>
            <a:r>
              <a:rPr lang="en-US" b="1" dirty="0">
                <a:latin typeface="Times New Roman" panose="02020603050405020304" pitchFamily="18" charset="0"/>
                <a:cs typeface="Times New Roman" panose="02020603050405020304" pitchFamily="18" charset="0"/>
              </a:rPr>
              <a:t>left recursion</a:t>
            </a:r>
            <a:r>
              <a:rPr lang="en-US" dirty="0">
                <a:latin typeface="Times New Roman" panose="02020603050405020304" pitchFamily="18" charset="0"/>
                <a:cs typeface="Times New Roman" panose="02020603050405020304" pitchFamily="18" charset="0"/>
              </a:rPr>
              <a:t> if the leftmost variable of its RHS is same as variable of its LHS.</a:t>
            </a:r>
          </a:p>
          <a:p>
            <a:pPr marL="0" indent="0" algn="just">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1" u="sng" dirty="0">
              <a:latin typeface="Times New Roman" panose="02020603050405020304" pitchFamily="18" charset="0"/>
              <a:cs typeface="Times New Roman" panose="02020603050405020304" pitchFamily="18" charset="0"/>
            </a:endParaRPr>
          </a:p>
          <a:p>
            <a:pPr marL="0" indent="0" algn="just" fontAlgn="base">
              <a:buNone/>
            </a:pPr>
            <a:endParaRPr lang="en-US" b="1" u="sng" dirty="0">
              <a:latin typeface="Times New Roman" panose="02020603050405020304" pitchFamily="18" charset="0"/>
              <a:cs typeface="Times New Roman" panose="02020603050405020304" pitchFamily="18" charset="0"/>
            </a:endParaRPr>
          </a:p>
          <a:p>
            <a:pPr marL="0" indent="0" algn="just" fontAlgn="base">
              <a:buNone/>
            </a:pPr>
            <a:endParaRPr lang="en-US" b="1" u="sng" dirty="0">
              <a:latin typeface="Times New Roman" panose="02020603050405020304" pitchFamily="18" charset="0"/>
              <a:cs typeface="Times New Roman" panose="02020603050405020304" pitchFamily="18" charset="0"/>
            </a:endParaRPr>
          </a:p>
          <a:p>
            <a:pPr marL="0" indent="0" algn="just" fontAlgn="base">
              <a:buNone/>
            </a:pPr>
            <a:r>
              <a:rPr lang="en-US" b="1" u="sng" dirty="0">
                <a:latin typeface="Times New Roman" panose="02020603050405020304" pitchFamily="18" charset="0"/>
                <a:cs typeface="Times New Roman" panose="02020603050405020304" pitchFamily="18" charset="0"/>
              </a:rPr>
              <a:t>Right Recursion-</a:t>
            </a:r>
          </a:p>
          <a:p>
            <a:pPr marL="0" indent="0" algn="just" fontAlgn="base">
              <a:buNone/>
            </a:pPr>
            <a:endParaRPr lang="en-US" dirty="0">
              <a:latin typeface="Times New Roman" panose="02020603050405020304" pitchFamily="18" charset="0"/>
              <a:cs typeface="Times New Roman" panose="02020603050405020304" pitchFamily="18" charset="0"/>
            </a:endParaRPr>
          </a:p>
          <a:p>
            <a:pPr marL="0" indent="0" algn="just" fontAlgn="base">
              <a:buNone/>
            </a:pPr>
            <a:r>
              <a:rPr lang="en-US" dirty="0">
                <a:latin typeface="Times New Roman" panose="02020603050405020304" pitchFamily="18" charset="0"/>
                <a:cs typeface="Times New Roman" panose="02020603050405020304" pitchFamily="18" charset="0"/>
              </a:rPr>
              <a:t>A production of grammar is said to have </a:t>
            </a:r>
            <a:r>
              <a:rPr lang="en-US" b="1" dirty="0">
                <a:latin typeface="Times New Roman" panose="02020603050405020304" pitchFamily="18" charset="0"/>
                <a:cs typeface="Times New Roman" panose="02020603050405020304" pitchFamily="18" charset="0"/>
              </a:rPr>
              <a:t>right recursion</a:t>
            </a:r>
            <a:r>
              <a:rPr lang="en-US" dirty="0">
                <a:latin typeface="Times New Roman" panose="02020603050405020304" pitchFamily="18" charset="0"/>
                <a:cs typeface="Times New Roman" panose="02020603050405020304" pitchFamily="18" charset="0"/>
              </a:rPr>
              <a:t> if the rightmost variable of its RHS is same as variable of its LHS</a:t>
            </a:r>
          </a:p>
          <a:p>
            <a:pPr marL="0" indent="0" algn="just">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4BDB8886-59C0-4F81-9940-6DEB18B91CE8}"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Recursion</a:t>
            </a:r>
          </a:p>
        </p:txBody>
      </p:sp>
      <p:sp>
        <p:nvSpPr>
          <p:cNvPr id="2" name="Rectangle: Rounded Corners 1">
            <a:extLst>
              <a:ext uri="{FF2B5EF4-FFF2-40B4-BE49-F238E27FC236}">
                <a16:creationId xmlns:a16="http://schemas.microsoft.com/office/drawing/2014/main" id="{320F8E95-2DD2-45A5-822D-68C0304251FD}"/>
              </a:ext>
            </a:extLst>
          </p:cNvPr>
          <p:cNvSpPr/>
          <p:nvPr/>
        </p:nvSpPr>
        <p:spPr>
          <a:xfrm>
            <a:off x="3200400" y="2523611"/>
            <a:ext cx="27432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just">
              <a:buNone/>
            </a:pPr>
            <a:r>
              <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A-&gt;A</a:t>
            </a:r>
            <a:r>
              <a:rPr lang="el-G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α</a:t>
            </a:r>
            <a:r>
              <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l-G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β</a:t>
            </a:r>
            <a:endPar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721A2FD0-4D97-46E9-8158-088818F92F71}"/>
              </a:ext>
            </a:extLst>
          </p:cNvPr>
          <p:cNvSpPr/>
          <p:nvPr/>
        </p:nvSpPr>
        <p:spPr>
          <a:xfrm>
            <a:off x="3211286" y="5181600"/>
            <a:ext cx="2743200" cy="762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just">
              <a:buNone/>
            </a:pPr>
            <a:r>
              <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A-&gt;</a:t>
            </a:r>
            <a:r>
              <a:rPr lang="el-G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α</a:t>
            </a:r>
            <a:r>
              <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l-GR"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β</a:t>
            </a:r>
            <a:endPar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F2840A6-856F-43A3-A4A4-56C641DBA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7317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 calcmode="lin" valueType="num">
                                      <p:cBhvr additive="base">
                                        <p:cTn id="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8" end="8"/>
                                            </p:txEl>
                                          </p:spTgt>
                                        </p:tgtEl>
                                        <p:attrNameLst>
                                          <p:attrName>style.visibility</p:attrName>
                                        </p:attrNameLst>
                                      </p:cBhvr>
                                      <p:to>
                                        <p:strVal val="visible"/>
                                      </p:to>
                                    </p:set>
                                    <p:anim calcmode="lin" valueType="num">
                                      <p:cBhvr additive="base">
                                        <p:cTn id="13"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barn(inVertical)">
                                      <p:cBhvr>
                                        <p:cTn id="19" dur="500"/>
                                        <p:tgtEl>
                                          <p:spTgt spid="1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10" end="10"/>
                                            </p:txEl>
                                          </p:spTgt>
                                        </p:tgtEl>
                                        <p:attrNameLst>
                                          <p:attrName>style.visibility</p:attrName>
                                        </p:attrNameLst>
                                      </p:cBhvr>
                                      <p:to>
                                        <p:strVal val="visible"/>
                                      </p:to>
                                    </p:set>
                                    <p:animEffect transition="in" filter="barn(inVertical)">
                                      <p:cBhvr>
                                        <p:cTn id="24" dur="500"/>
                                        <p:tgtEl>
                                          <p:spTgt spid="16">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817163"/>
            <a:ext cx="8229600" cy="5059363"/>
          </a:xfrm>
        </p:spPr>
        <p:txBody>
          <a:bodyPr>
            <a:noAutofit/>
          </a:bodyPr>
          <a:lstStyle/>
          <a:p>
            <a:pPr marL="0" indent="0" algn="ctr"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Left recursion is eliminated by converting the grammar into a right recursive grammar.</a:t>
            </a:r>
          </a:p>
          <a:p>
            <a:pPr marL="0" indent="0" fontAlgn="base">
              <a:buNone/>
            </a:pPr>
            <a:r>
              <a:rPr lang="en-US" dirty="0">
                <a:latin typeface="Times New Roman" panose="02020603050405020304" pitchFamily="18" charset="0"/>
                <a:cs typeface="Times New Roman" panose="02020603050405020304" pitchFamily="18" charset="0"/>
              </a:rPr>
              <a:t> </a:t>
            </a:r>
          </a:p>
          <a:p>
            <a:pPr marL="0" indent="0" fontAlgn="base">
              <a:buNone/>
            </a:pPr>
            <a:r>
              <a:rPr lang="en-US" dirty="0">
                <a:latin typeface="Times New Roman" panose="02020603050405020304" pitchFamily="18" charset="0"/>
                <a:cs typeface="Times New Roman" panose="02020603050405020304" pitchFamily="18" charset="0"/>
              </a:rPr>
              <a:t>If we have the left-recursive pair of productions:- </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                                         </a:t>
            </a:r>
          </a:p>
          <a:p>
            <a:pPr marL="0" indent="0" fontAlgn="base">
              <a:buNone/>
            </a:pPr>
            <a:endParaRPr lang="en-US" dirty="0"/>
          </a:p>
          <a:p>
            <a:pPr marL="0" indent="0" fontAlgn="base">
              <a:buNone/>
            </a:pPr>
            <a:r>
              <a:rPr lang="en-US" dirty="0">
                <a:latin typeface="Times New Roman" panose="02020603050405020304" pitchFamily="18" charset="0"/>
                <a:cs typeface="Times New Roman" panose="02020603050405020304" pitchFamily="18" charset="0"/>
              </a:rPr>
              <a:t>				where β does not begin with an A.</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Then, we can eliminate left recursion by replacing the pair of productions with-</a:t>
            </a:r>
          </a:p>
          <a:p>
            <a:pPr marL="0" indent="0" fontAlgn="base">
              <a:buNone/>
            </a:pPr>
            <a:r>
              <a:rPr lang="en-US" b="1" dirty="0">
                <a:latin typeface="Times New Roman" panose="02020603050405020304" pitchFamily="18" charset="0"/>
                <a:cs typeface="Times New Roman" panose="02020603050405020304" pitchFamily="18" charset="0"/>
              </a:rPr>
              <a:t>		</a:t>
            </a:r>
          </a:p>
          <a:p>
            <a:pPr marL="0" indent="0" fontAlgn="base">
              <a:buNone/>
            </a:pPr>
            <a:endParaRPr lang="en-US" b="1" dirty="0"/>
          </a:p>
          <a:p>
            <a:pPr marL="0" indent="0" fontAlgn="base">
              <a:buNone/>
            </a:pPr>
            <a:r>
              <a:rPr lang="en-US" dirty="0">
                <a:latin typeface="Times New Roman" panose="02020603050405020304" pitchFamily="18" charset="0"/>
                <a:cs typeface="Times New Roman" panose="02020603050405020304" pitchFamily="18" charset="0"/>
              </a:rPr>
              <a:t> </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This right recursive grammar functions same as left recursive grammar.</a:t>
            </a:r>
          </a:p>
          <a:p>
            <a:pPr marL="0" indent="0" algn="just">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4D7DA14-6234-43FD-A1A7-2A7A5C97B06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Left Recursion</a:t>
            </a:r>
          </a:p>
        </p:txBody>
      </p:sp>
      <p:sp>
        <p:nvSpPr>
          <p:cNvPr id="2" name="Rectangle: Single Corner Rounded 1">
            <a:extLst>
              <a:ext uri="{FF2B5EF4-FFF2-40B4-BE49-F238E27FC236}">
                <a16:creationId xmlns:a16="http://schemas.microsoft.com/office/drawing/2014/main" id="{FE20542B-E0F7-4252-B920-100B3DE7974C}"/>
              </a:ext>
            </a:extLst>
          </p:cNvPr>
          <p:cNvSpPr/>
          <p:nvPr/>
        </p:nvSpPr>
        <p:spPr>
          <a:xfrm>
            <a:off x="3352800" y="4396185"/>
            <a:ext cx="2057400" cy="914400"/>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fontAlgn="base">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βA’</a:t>
            </a:r>
            <a:endParaRPr lang="en-US" sz="2400" dirty="0">
              <a:latin typeface="Times New Roman" panose="02020603050405020304" pitchFamily="18" charset="0"/>
              <a:cs typeface="Times New Roman" panose="02020603050405020304" pitchFamily="18" charset="0"/>
            </a:endParaRPr>
          </a:p>
          <a:p>
            <a:pPr marL="0" indent="0" fontAlgn="base">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αA’ / ∈</a:t>
            </a:r>
            <a:endParaRPr lang="en-US" sz="2400" dirty="0">
              <a:latin typeface="Times New Roman" panose="02020603050405020304" pitchFamily="18" charset="0"/>
              <a:cs typeface="Times New Roman" panose="02020603050405020304" pitchFamily="18" charset="0"/>
            </a:endParaRPr>
          </a:p>
        </p:txBody>
      </p:sp>
      <p:sp>
        <p:nvSpPr>
          <p:cNvPr id="5" name="Rectangle: Single Corner Rounded 4">
            <a:extLst>
              <a:ext uri="{FF2B5EF4-FFF2-40B4-BE49-F238E27FC236}">
                <a16:creationId xmlns:a16="http://schemas.microsoft.com/office/drawing/2014/main" id="{8358B5BC-93C5-480A-9621-9F0316B4C92A}"/>
              </a:ext>
            </a:extLst>
          </p:cNvPr>
          <p:cNvSpPr/>
          <p:nvPr/>
        </p:nvSpPr>
        <p:spPr>
          <a:xfrm>
            <a:off x="1393371" y="2752383"/>
            <a:ext cx="2057400" cy="914400"/>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fontAlgn="base">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Aα / β</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A94F7D2-6022-4557-B8CB-5A5F629C8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884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wipe(down)">
                                      <p:cBhvr>
                                        <p:cTn id="19" dur="500"/>
                                        <p:tgtEl>
                                          <p:spTgt spid="1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animEffect transition="in" filter="wipe(down)">
                                      <p:cBhvr>
                                        <p:cTn id="29" dur="500"/>
                                        <p:tgtEl>
                                          <p:spTgt spid="1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xEl>
                                              <p:pRg st="6" end="6"/>
                                            </p:txEl>
                                          </p:spTgt>
                                        </p:tgtEl>
                                        <p:attrNameLst>
                                          <p:attrName>style.visibility</p:attrName>
                                        </p:attrNameLst>
                                      </p:cBhvr>
                                      <p:to>
                                        <p:strVal val="visible"/>
                                      </p:to>
                                    </p:set>
                                    <p:animEffect transition="in" filter="wipe(down)">
                                      <p:cBhvr>
                                        <p:cTn id="34" dur="500"/>
                                        <p:tgtEl>
                                          <p:spTgt spid="1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animEffect transition="in" filter="wipe(down)">
                                      <p:cBhvr>
                                        <p:cTn id="39" dur="500"/>
                                        <p:tgtEl>
                                          <p:spTgt spid="16">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heel(1)">
                                      <p:cBhvr>
                                        <p:cTn id="44" dur="20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6">
                                            <p:txEl>
                                              <p:pRg st="14" end="14"/>
                                            </p:txEl>
                                          </p:spTgt>
                                        </p:tgtEl>
                                        <p:attrNameLst>
                                          <p:attrName>style.visibility</p:attrName>
                                        </p:attrNameLst>
                                      </p:cBhvr>
                                      <p:to>
                                        <p:strVal val="visible"/>
                                      </p:to>
                                    </p:set>
                                    <p:animEffect transition="in" filter="wipe(down)">
                                      <p:cBhvr>
                                        <p:cTn id="49"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817163"/>
            <a:ext cx="8229600" cy="5059363"/>
          </a:xfrm>
        </p:spPr>
        <p:txBody>
          <a:bodyPr>
            <a:noAutofit/>
          </a:bodyPr>
          <a:lstStyle/>
          <a:p>
            <a:pPr marL="0" indent="0"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Example1:- </a:t>
            </a:r>
            <a:r>
              <a:rPr lang="en-US" dirty="0">
                <a:latin typeface="Times New Roman" panose="02020603050405020304" pitchFamily="18" charset="0"/>
                <a:cs typeface="Times New Roman" panose="02020603050405020304" pitchFamily="18" charset="0"/>
              </a:rPr>
              <a:t>Consider the following grammar and eliminate left recursion-</a:t>
            </a:r>
          </a:p>
          <a:p>
            <a:pPr marL="0" indent="0" fontAlgn="base">
              <a:buNone/>
            </a:pPr>
            <a:r>
              <a:rPr lang="en-US" dirty="0">
                <a:latin typeface="Times New Roman" panose="02020603050405020304" pitchFamily="18" charset="0"/>
                <a:cs typeface="Times New Roman" panose="02020603050405020304" pitchFamily="18" charset="0"/>
              </a:rPr>
              <a:t>		A → </a:t>
            </a:r>
            <a:r>
              <a:rPr lang="en-US" dirty="0" err="1">
                <a:latin typeface="Times New Roman" panose="02020603050405020304" pitchFamily="18" charset="0"/>
                <a:cs typeface="Times New Roman" panose="02020603050405020304" pitchFamily="18" charset="0"/>
              </a:rPr>
              <a:t>ABd</a:t>
            </a:r>
            <a:r>
              <a:rPr lang="en-US" dirty="0">
                <a:latin typeface="Times New Roman" panose="02020603050405020304" pitchFamily="18" charset="0"/>
                <a:cs typeface="Times New Roman" panose="02020603050405020304" pitchFamily="18" charset="0"/>
              </a:rPr>
              <a:t> / Aa / a</a:t>
            </a:r>
          </a:p>
          <a:p>
            <a:pPr marL="0" indent="0" fontAlgn="base">
              <a:buNone/>
            </a:pPr>
            <a:r>
              <a:rPr lang="en-US" dirty="0">
                <a:latin typeface="Times New Roman" panose="02020603050405020304" pitchFamily="18" charset="0"/>
                <a:cs typeface="Times New Roman" panose="02020603050405020304" pitchFamily="18" charset="0"/>
              </a:rPr>
              <a:t>		B → Be / b</a:t>
            </a:r>
          </a:p>
          <a:p>
            <a:pPr marL="0" indent="0" fontAlgn="base">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fontAlgn="base">
              <a:buNone/>
            </a:pPr>
            <a:endParaRPr lang="en-US" i="1" dirty="0">
              <a:effectLst>
                <a:outerShdw blurRad="38100" dist="38100" dir="2700000" algn="tl">
                  <a:srgbClr val="000000">
                    <a:alpha val="43137"/>
                  </a:srgbClr>
                </a:outerShdw>
              </a:effectLst>
            </a:endParaRPr>
          </a:p>
          <a:p>
            <a:pPr marL="0" indent="0" fontAlgn="base">
              <a:buNone/>
            </a:pPr>
            <a:r>
              <a:rPr lang="en-US" dirty="0">
                <a:latin typeface="Times New Roman" panose="02020603050405020304" pitchFamily="18" charset="0"/>
                <a:cs typeface="Times New Roman" panose="02020603050405020304" pitchFamily="18" charset="0"/>
              </a:rPr>
              <a:t>Firstly break the production according to the format-</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 		A → </a:t>
            </a:r>
            <a:r>
              <a:rPr lang="en-US" dirty="0" err="1">
                <a:latin typeface="Times New Roman" panose="02020603050405020304" pitchFamily="18" charset="0"/>
                <a:cs typeface="Times New Roman" panose="02020603050405020304" pitchFamily="18" charset="0"/>
              </a:rPr>
              <a:t>ABd</a:t>
            </a:r>
            <a:r>
              <a:rPr lang="en-US" dirty="0">
                <a:latin typeface="Times New Roman" panose="02020603050405020304" pitchFamily="18" charset="0"/>
                <a:cs typeface="Times New Roman" panose="02020603050405020304" pitchFamily="18" charset="0"/>
              </a:rPr>
              <a:t> / a</a:t>
            </a:r>
          </a:p>
          <a:p>
            <a:pPr marL="0" indent="0" fontAlgn="base">
              <a:buNone/>
            </a:pPr>
            <a:r>
              <a:rPr lang="en-US" dirty="0">
                <a:latin typeface="Times New Roman" panose="02020603050405020304" pitchFamily="18" charset="0"/>
                <a:cs typeface="Times New Roman" panose="02020603050405020304" pitchFamily="18" charset="0"/>
              </a:rPr>
              <a:t>		A → Aa / a</a:t>
            </a:r>
          </a:p>
          <a:p>
            <a:pPr marL="0" indent="0" fontAlgn="base">
              <a:buNone/>
            </a:pPr>
            <a:r>
              <a:rPr lang="en-US" dirty="0">
                <a:latin typeface="Times New Roman" panose="02020603050405020304" pitchFamily="18" charset="0"/>
                <a:cs typeface="Times New Roman" panose="02020603050405020304" pitchFamily="18" charset="0"/>
              </a:rPr>
              <a:t>		B → Be / b</a:t>
            </a:r>
          </a:p>
          <a:p>
            <a:pPr marL="0" indent="0" fontAlgn="base">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fontAlgn="base">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 apply the rule</a:t>
            </a:r>
          </a:p>
          <a:p>
            <a:pPr marL="0" indent="0" fontAlgn="base">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2849742-259C-40A3-B088-38A3A01765F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Left Recursion</a:t>
            </a:r>
          </a:p>
        </p:txBody>
      </p:sp>
      <p:sp>
        <p:nvSpPr>
          <p:cNvPr id="3" name="Rectangle: Single Corner Rounded 2">
            <a:extLst>
              <a:ext uri="{FF2B5EF4-FFF2-40B4-BE49-F238E27FC236}">
                <a16:creationId xmlns:a16="http://schemas.microsoft.com/office/drawing/2014/main" id="{BE0AFDAC-ABFF-4294-AFAD-9988E3104E0F}"/>
              </a:ext>
            </a:extLst>
          </p:cNvPr>
          <p:cNvSpPr/>
          <p:nvPr/>
        </p:nvSpPr>
        <p:spPr>
          <a:xfrm>
            <a:off x="2895600" y="5202038"/>
            <a:ext cx="4419600" cy="914400"/>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fontAlgn="base">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Aα / β   =&gt; 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βA’</a:t>
            </a:r>
            <a:endParaRPr lang="en-US" sz="2400" dirty="0">
              <a:latin typeface="Times New Roman" panose="02020603050405020304" pitchFamily="18" charset="0"/>
              <a:cs typeface="Times New Roman" panose="02020603050405020304" pitchFamily="18" charset="0"/>
            </a:endParaRPr>
          </a:p>
          <a:p>
            <a:pPr marL="0" indent="0" fontAlgn="base">
              <a:buNone/>
            </a:pPr>
            <a:r>
              <a:rPr lang="en-US" sz="2400" b="1" dirty="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αA’ / ∈</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86619AB-A925-43C3-905E-57115584A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68251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wipe(down)">
                                      <p:cBhvr>
                                        <p:cTn id="21" dur="500"/>
                                        <p:tgtEl>
                                          <p:spTgt spid="1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xEl>
                                              <p:pRg st="6" end="6"/>
                                            </p:txEl>
                                          </p:spTgt>
                                        </p:tgtEl>
                                        <p:attrNameLst>
                                          <p:attrName>style.visibility</p:attrName>
                                        </p:attrNameLst>
                                      </p:cBhvr>
                                      <p:to>
                                        <p:strVal val="visible"/>
                                      </p:to>
                                    </p:set>
                                    <p:animEffect transition="in" filter="wipe(down)">
                                      <p:cBhvr>
                                        <p:cTn id="26" dur="500"/>
                                        <p:tgtEl>
                                          <p:spTgt spid="1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animEffect transition="in" filter="barn(inVertical)">
                                      <p:cBhvr>
                                        <p:cTn id="31" dur="500"/>
                                        <p:tgtEl>
                                          <p:spTgt spid="16">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6">
                                            <p:txEl>
                                              <p:pRg st="9" end="9"/>
                                            </p:txEl>
                                          </p:spTgt>
                                        </p:tgtEl>
                                        <p:attrNameLst>
                                          <p:attrName>style.visibility</p:attrName>
                                        </p:attrNameLst>
                                      </p:cBhvr>
                                      <p:to>
                                        <p:strVal val="visible"/>
                                      </p:to>
                                    </p:set>
                                    <p:animEffect transition="in" filter="barn(inVertical)">
                                      <p:cBhvr>
                                        <p:cTn id="36" dur="500"/>
                                        <p:tgtEl>
                                          <p:spTgt spid="16">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animEffect transition="in" filter="barn(inVertical)">
                                      <p:cBhvr>
                                        <p:cTn id="41" dur="500"/>
                                        <p:tgtEl>
                                          <p:spTgt spid="16">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6">
                                            <p:txEl>
                                              <p:pRg st="12" end="12"/>
                                            </p:txEl>
                                          </p:spTgt>
                                        </p:tgtEl>
                                        <p:attrNameLst>
                                          <p:attrName>style.visibility</p:attrName>
                                        </p:attrNameLst>
                                      </p:cBhvr>
                                      <p:to>
                                        <p:strVal val="visible"/>
                                      </p:to>
                                    </p:set>
                                    <p:anim calcmode="lin" valueType="num">
                                      <p:cBhvr additive="base">
                                        <p:cTn id="46"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heel(1)">
                                      <p:cBhvr>
                                        <p:cTn id="5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817163"/>
            <a:ext cx="8229600" cy="5059363"/>
          </a:xfrm>
        </p:spPr>
        <p:txBody>
          <a:bodyPr>
            <a:noAutofit/>
          </a:bodyPr>
          <a:lstStyle/>
          <a:p>
            <a:pPr marL="0" indent="0" fontAlgn="base">
              <a:buNone/>
            </a:pPr>
            <a:r>
              <a:rPr lang="en-IN" sz="2000" dirty="0">
                <a:latin typeface="Times New Roman" panose="02020603050405020304" pitchFamily="18" charset="0"/>
                <a:cs typeface="Times New Roman" panose="02020603050405020304" pitchFamily="18" charset="0"/>
              </a:rPr>
              <a:t> The grammar after eliminating left recursion is-</a:t>
            </a:r>
          </a:p>
          <a:p>
            <a:pPr marL="0" indent="0" fontAlgn="base">
              <a:buNone/>
            </a:pPr>
            <a:r>
              <a:rPr lang="en-IN" sz="2000" dirty="0">
                <a:latin typeface="Times New Roman" panose="02020603050405020304" pitchFamily="18" charset="0"/>
                <a:cs typeface="Times New Roman" panose="02020603050405020304" pitchFamily="18" charset="0"/>
              </a:rPr>
              <a:t>		</a:t>
            </a:r>
          </a:p>
          <a:p>
            <a:pPr marL="0" indent="0" fontAlgn="base">
              <a:buNone/>
            </a:pPr>
            <a:r>
              <a:rPr lang="en-I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096DD49-669F-44AE-9286-494F3C1E584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Left Recursion</a:t>
            </a:r>
          </a:p>
        </p:txBody>
      </p:sp>
      <p:sp>
        <p:nvSpPr>
          <p:cNvPr id="2" name="Rectangle: Rounded Corners 1">
            <a:extLst>
              <a:ext uri="{FF2B5EF4-FFF2-40B4-BE49-F238E27FC236}">
                <a16:creationId xmlns:a16="http://schemas.microsoft.com/office/drawing/2014/main" id="{92B7CFA0-125D-4FF9-AC7C-5C9054CBE2FF}"/>
              </a:ext>
            </a:extLst>
          </p:cNvPr>
          <p:cNvSpPr/>
          <p:nvPr/>
        </p:nvSpPr>
        <p:spPr>
          <a:xfrm>
            <a:off x="4572000" y="2247900"/>
            <a:ext cx="4190999" cy="20193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indent="0" fontAlgn="base">
              <a:buNone/>
            </a:pPr>
            <a:r>
              <a:rPr lang="en-IN" dirty="0">
                <a:latin typeface="Times New Roman" panose="02020603050405020304" pitchFamily="18" charset="0"/>
                <a:cs typeface="Times New Roman" panose="02020603050405020304" pitchFamily="18" charset="0"/>
              </a:rPr>
              <a:t>A → </a:t>
            </a:r>
            <a:r>
              <a:rPr lang="en-IN" dirty="0" err="1">
                <a:latin typeface="Times New Roman" panose="02020603050405020304" pitchFamily="18" charset="0"/>
                <a:cs typeface="Times New Roman" panose="02020603050405020304" pitchFamily="18" charset="0"/>
              </a:rPr>
              <a:t>aA</a:t>
            </a:r>
            <a:r>
              <a:rPr lang="en-IN" dirty="0">
                <a:latin typeface="Times New Roman" panose="02020603050405020304" pitchFamily="18" charset="0"/>
                <a:cs typeface="Times New Roman" panose="02020603050405020304" pitchFamily="18" charset="0"/>
              </a:rPr>
              <a:t>’</a:t>
            </a:r>
          </a:p>
          <a:p>
            <a:pPr marL="0" indent="0" fontAlgn="base">
              <a:buNone/>
            </a:pPr>
            <a:r>
              <a:rPr lang="en-IN" dirty="0">
                <a:latin typeface="Times New Roman" panose="02020603050405020304" pitchFamily="18" charset="0"/>
                <a:cs typeface="Times New Roman" panose="02020603050405020304" pitchFamily="18" charset="0"/>
              </a:rPr>
              <a:t>A’ → </a:t>
            </a:r>
            <a:r>
              <a:rPr lang="en-IN" dirty="0" err="1">
                <a:latin typeface="Times New Roman" panose="02020603050405020304" pitchFamily="18" charset="0"/>
                <a:cs typeface="Times New Roman" panose="02020603050405020304" pitchFamily="18" charset="0"/>
              </a:rPr>
              <a:t>BdA</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aA</a:t>
            </a:r>
            <a:r>
              <a:rPr lang="en-IN" dirty="0">
                <a:latin typeface="Times New Roman" panose="02020603050405020304" pitchFamily="18" charset="0"/>
                <a:cs typeface="Times New Roman" panose="02020603050405020304" pitchFamily="18" charset="0"/>
              </a:rPr>
              <a:t>’ / ∈</a:t>
            </a:r>
          </a:p>
          <a:p>
            <a:pPr marL="0" indent="0" fontAlgn="base">
              <a:buNone/>
            </a:pPr>
            <a:r>
              <a:rPr lang="en-IN" dirty="0">
                <a:latin typeface="Times New Roman" panose="02020603050405020304" pitchFamily="18" charset="0"/>
                <a:cs typeface="Times New Roman" panose="02020603050405020304" pitchFamily="18" charset="0"/>
              </a:rPr>
              <a:t>B → </a:t>
            </a:r>
            <a:r>
              <a:rPr lang="en-IN" dirty="0" err="1">
                <a:latin typeface="Times New Roman" panose="02020603050405020304" pitchFamily="18" charset="0"/>
                <a:cs typeface="Times New Roman" panose="02020603050405020304" pitchFamily="18" charset="0"/>
              </a:rPr>
              <a:t>bB</a:t>
            </a:r>
            <a:r>
              <a:rPr lang="en-IN" dirty="0">
                <a:latin typeface="Times New Roman" panose="02020603050405020304" pitchFamily="18" charset="0"/>
                <a:cs typeface="Times New Roman" panose="02020603050405020304" pitchFamily="18" charset="0"/>
              </a:rPr>
              <a:t>’</a:t>
            </a:r>
          </a:p>
          <a:p>
            <a:pPr marL="0" indent="0" fontAlgn="base">
              <a:buNone/>
            </a:pPr>
            <a:r>
              <a:rPr lang="en-IN" dirty="0">
                <a:latin typeface="Times New Roman" panose="02020603050405020304" pitchFamily="18" charset="0"/>
                <a:cs typeface="Times New Roman" panose="02020603050405020304" pitchFamily="18" charset="0"/>
              </a:rPr>
              <a:t>B’ → </a:t>
            </a:r>
            <a:r>
              <a:rPr lang="en-IN" dirty="0" err="1">
                <a:latin typeface="Times New Roman" panose="02020603050405020304" pitchFamily="18" charset="0"/>
                <a:cs typeface="Times New Roman" panose="02020603050405020304" pitchFamily="18" charset="0"/>
              </a:rPr>
              <a:t>eB</a:t>
            </a:r>
            <a:r>
              <a:rPr lang="en-IN" dirty="0">
                <a:latin typeface="Times New Roman" panose="02020603050405020304" pitchFamily="18" charset="0"/>
                <a:cs typeface="Times New Roman" panose="02020603050405020304" pitchFamily="18" charset="0"/>
              </a:rPr>
              <a:t>’ / ∈</a:t>
            </a:r>
          </a:p>
        </p:txBody>
      </p:sp>
      <p:sp>
        <p:nvSpPr>
          <p:cNvPr id="3" name="Rectangle: Rounded Corners 2">
            <a:extLst>
              <a:ext uri="{FF2B5EF4-FFF2-40B4-BE49-F238E27FC236}">
                <a16:creationId xmlns:a16="http://schemas.microsoft.com/office/drawing/2014/main" id="{726186E4-EA43-4C0D-9469-EA2E0AB52BED}"/>
              </a:ext>
            </a:extLst>
          </p:cNvPr>
          <p:cNvSpPr/>
          <p:nvPr/>
        </p:nvSpPr>
        <p:spPr>
          <a:xfrm>
            <a:off x="457200" y="2405656"/>
            <a:ext cx="2895600" cy="18615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indent="0" fontAlgn="base">
              <a:buNone/>
            </a:pPr>
            <a:r>
              <a:rPr lang="en-US" dirty="0">
                <a:latin typeface="Times New Roman" panose="02020603050405020304" pitchFamily="18" charset="0"/>
                <a:cs typeface="Times New Roman" panose="02020603050405020304" pitchFamily="18" charset="0"/>
              </a:rPr>
              <a:t>A → </a:t>
            </a:r>
            <a:r>
              <a:rPr lang="en-US" dirty="0" err="1">
                <a:latin typeface="Times New Roman" panose="02020603050405020304" pitchFamily="18" charset="0"/>
                <a:cs typeface="Times New Roman" panose="02020603050405020304" pitchFamily="18" charset="0"/>
              </a:rPr>
              <a:t>ABd</a:t>
            </a:r>
            <a:r>
              <a:rPr lang="en-US" dirty="0">
                <a:latin typeface="Times New Roman" panose="02020603050405020304" pitchFamily="18" charset="0"/>
                <a:cs typeface="Times New Roman" panose="02020603050405020304" pitchFamily="18" charset="0"/>
              </a:rPr>
              <a:t> / a</a:t>
            </a:r>
          </a:p>
          <a:p>
            <a:pPr marL="0" indent="0" fontAlgn="base">
              <a:buNone/>
            </a:pPr>
            <a:r>
              <a:rPr lang="en-US" dirty="0">
                <a:latin typeface="Times New Roman" panose="02020603050405020304" pitchFamily="18" charset="0"/>
                <a:cs typeface="Times New Roman" panose="02020603050405020304" pitchFamily="18" charset="0"/>
              </a:rPr>
              <a:t>A → Aa / a</a:t>
            </a:r>
          </a:p>
          <a:p>
            <a:pPr marL="0" indent="0" fontAlgn="base">
              <a:buNone/>
            </a:pPr>
            <a:r>
              <a:rPr lang="en-US" dirty="0">
                <a:latin typeface="Times New Roman" panose="02020603050405020304" pitchFamily="18" charset="0"/>
                <a:cs typeface="Times New Roman" panose="02020603050405020304" pitchFamily="18" charset="0"/>
              </a:rPr>
              <a:t>B → Be / b</a:t>
            </a:r>
          </a:p>
        </p:txBody>
      </p:sp>
      <p:sp>
        <p:nvSpPr>
          <p:cNvPr id="5" name="Arrow: Right 4">
            <a:extLst>
              <a:ext uri="{FF2B5EF4-FFF2-40B4-BE49-F238E27FC236}">
                <a16:creationId xmlns:a16="http://schemas.microsoft.com/office/drawing/2014/main" id="{574FD546-AD42-49AA-AC50-2D119DC11A64}"/>
              </a:ext>
            </a:extLst>
          </p:cNvPr>
          <p:cNvSpPr/>
          <p:nvPr/>
        </p:nvSpPr>
        <p:spPr>
          <a:xfrm>
            <a:off x="3573780" y="3200400"/>
            <a:ext cx="838200" cy="451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0A6EFCB5-88FE-436E-9E56-92BD18A8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943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1)">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817163"/>
            <a:ext cx="8229600" cy="5059363"/>
          </a:xfrm>
        </p:spPr>
        <p:txBody>
          <a:bodyPr>
            <a:noAutofit/>
          </a:bodyPr>
          <a:lstStyle/>
          <a:p>
            <a:pPr marL="0" indent="0"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2:- </a:t>
            </a:r>
            <a:r>
              <a:rPr lang="en-US" dirty="0">
                <a:latin typeface="Times New Roman" panose="02020603050405020304" pitchFamily="18" charset="0"/>
                <a:cs typeface="Times New Roman" panose="02020603050405020304" pitchFamily="18" charset="0"/>
              </a:rPr>
              <a:t>Consider the following grammar and eliminate left recursion-</a:t>
            </a:r>
          </a:p>
          <a:p>
            <a:pPr marL="0" indent="0" fontAlgn="base">
              <a:buNone/>
            </a:pPr>
            <a:r>
              <a:rPr lang="en-US" dirty="0">
                <a:latin typeface="Times New Roman" panose="02020603050405020304" pitchFamily="18" charset="0"/>
                <a:cs typeface="Times New Roman" panose="02020603050405020304" pitchFamily="18" charset="0"/>
              </a:rPr>
              <a:t>		</a:t>
            </a:r>
            <a:r>
              <a:rPr lang="de-DE" dirty="0">
                <a:latin typeface="Times New Roman" panose="02020603050405020304" pitchFamily="18" charset="0"/>
                <a:cs typeface="Times New Roman" panose="02020603050405020304" pitchFamily="18" charset="0"/>
              </a:rPr>
              <a:t>E → E + T / T</a:t>
            </a:r>
          </a:p>
          <a:p>
            <a:pPr marL="0" indent="0" fontAlgn="base">
              <a:buNone/>
            </a:pPr>
            <a:r>
              <a:rPr lang="de-DE" dirty="0">
                <a:latin typeface="Times New Roman" panose="02020603050405020304" pitchFamily="18" charset="0"/>
                <a:cs typeface="Times New Roman" panose="02020603050405020304" pitchFamily="18" charset="0"/>
              </a:rPr>
              <a:t>		T → T x F / F</a:t>
            </a:r>
          </a:p>
          <a:p>
            <a:pPr marL="0" indent="0" fontAlgn="base">
              <a:buNone/>
            </a:pPr>
            <a:r>
              <a:rPr lang="de-DE" dirty="0">
                <a:latin typeface="Times New Roman" panose="02020603050405020304" pitchFamily="18" charset="0"/>
                <a:cs typeface="Times New Roman" panose="02020603050405020304" pitchFamily="18" charset="0"/>
              </a:rPr>
              <a:t>		F → id</a:t>
            </a:r>
          </a:p>
          <a:p>
            <a:pPr marL="0" indent="0" fontAlgn="base">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fontAlgn="base">
              <a:buNone/>
            </a:pPr>
            <a:endParaRPr lang="en-US" i="1" dirty="0">
              <a:effectLst>
                <a:outerShdw blurRad="38100" dist="38100" dir="2700000" algn="tl">
                  <a:srgbClr val="000000">
                    <a:alpha val="43137"/>
                  </a:srgbClr>
                </a:outerShdw>
              </a:effectLst>
            </a:endParaRPr>
          </a:p>
          <a:p>
            <a:pPr marL="0" indent="0"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r>
              <a:rPr lang="en-US" dirty="0">
                <a:latin typeface="Times New Roman" panose="02020603050405020304" pitchFamily="18" charset="0"/>
                <a:cs typeface="Times New Roman" panose="02020603050405020304" pitchFamily="18" charset="0"/>
              </a:rPr>
              <a:t>The grammar after eliminating left recursion is</a:t>
            </a:r>
          </a:p>
          <a:p>
            <a:pPr marL="0" indent="0" fontAlgn="base">
              <a:buNone/>
            </a:pPr>
            <a:r>
              <a:rPr lang="en-US" dirty="0">
                <a:solidFill>
                  <a:srgbClr val="303030"/>
                </a:solidFill>
                <a:latin typeface="Times New Roman" panose="02020603050405020304" pitchFamily="18" charset="0"/>
                <a:cs typeface="Times New Roman" panose="02020603050405020304" pitchFamily="18" charset="0"/>
              </a:rPr>
              <a:t>		</a:t>
            </a:r>
            <a:r>
              <a:rPr lang="en-IN" dirty="0">
                <a:solidFill>
                  <a:srgbClr val="303030"/>
                </a:solidFill>
                <a:latin typeface="Times New Roman" panose="02020603050405020304" pitchFamily="18" charset="0"/>
                <a:cs typeface="Times New Roman" panose="02020603050405020304" pitchFamily="18" charset="0"/>
              </a:rPr>
              <a:t>E → TE’</a:t>
            </a:r>
          </a:p>
          <a:p>
            <a:pPr marL="0" indent="0" fontAlgn="base">
              <a:buNone/>
            </a:pPr>
            <a:r>
              <a:rPr lang="en-IN" dirty="0">
                <a:solidFill>
                  <a:srgbClr val="303030"/>
                </a:solidFill>
                <a:latin typeface="Times New Roman" panose="02020603050405020304" pitchFamily="18" charset="0"/>
                <a:cs typeface="Times New Roman" panose="02020603050405020304" pitchFamily="18" charset="0"/>
              </a:rPr>
              <a:t>		E’ → +TE’ / ∈</a:t>
            </a:r>
          </a:p>
          <a:p>
            <a:pPr marL="0" indent="0" fontAlgn="base">
              <a:buNone/>
            </a:pPr>
            <a:r>
              <a:rPr lang="en-IN" dirty="0">
                <a:solidFill>
                  <a:srgbClr val="303030"/>
                </a:solidFill>
                <a:latin typeface="Times New Roman" panose="02020603050405020304" pitchFamily="18" charset="0"/>
                <a:cs typeface="Times New Roman" panose="02020603050405020304" pitchFamily="18" charset="0"/>
              </a:rPr>
              <a:t>		T → FT’</a:t>
            </a:r>
          </a:p>
          <a:p>
            <a:pPr marL="0" indent="0" fontAlgn="base">
              <a:buNone/>
            </a:pPr>
            <a:r>
              <a:rPr lang="en-IN" dirty="0">
                <a:solidFill>
                  <a:srgbClr val="303030"/>
                </a:solidFill>
                <a:latin typeface="Times New Roman" panose="02020603050405020304" pitchFamily="18" charset="0"/>
                <a:cs typeface="Times New Roman" panose="02020603050405020304" pitchFamily="18" charset="0"/>
              </a:rPr>
              <a:t>		T’ → </a:t>
            </a:r>
            <a:r>
              <a:rPr lang="en-IN" dirty="0" err="1">
                <a:solidFill>
                  <a:srgbClr val="303030"/>
                </a:solidFill>
                <a:latin typeface="Times New Roman" panose="02020603050405020304" pitchFamily="18" charset="0"/>
                <a:cs typeface="Times New Roman" panose="02020603050405020304" pitchFamily="18" charset="0"/>
              </a:rPr>
              <a:t>xFT</a:t>
            </a:r>
            <a:r>
              <a:rPr lang="en-IN" dirty="0">
                <a:solidFill>
                  <a:srgbClr val="303030"/>
                </a:solidFill>
                <a:latin typeface="Times New Roman" panose="02020603050405020304" pitchFamily="18" charset="0"/>
                <a:cs typeface="Times New Roman" panose="02020603050405020304" pitchFamily="18" charset="0"/>
              </a:rPr>
              <a:t>’ / ∈</a:t>
            </a:r>
          </a:p>
          <a:p>
            <a:pPr marL="0" indent="0" fontAlgn="base">
              <a:buNone/>
            </a:pPr>
            <a:r>
              <a:rPr lang="en-IN" dirty="0">
                <a:solidFill>
                  <a:srgbClr val="303030"/>
                </a:solidFill>
                <a:latin typeface="Times New Roman" panose="02020603050405020304" pitchFamily="18" charset="0"/>
                <a:cs typeface="Times New Roman" panose="02020603050405020304" pitchFamily="18" charset="0"/>
              </a:rPr>
              <a:t>		F → id</a:t>
            </a:r>
          </a:p>
          <a:p>
            <a:pPr marL="0" indent="0" fontAlgn="base">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629B914-478A-4699-8CA4-AF0B88C5CA9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Left Recursion</a:t>
            </a:r>
          </a:p>
        </p:txBody>
      </p:sp>
      <p:pic>
        <p:nvPicPr>
          <p:cNvPr id="10" name="Picture 9">
            <a:extLst>
              <a:ext uri="{FF2B5EF4-FFF2-40B4-BE49-F238E27FC236}">
                <a16:creationId xmlns:a16="http://schemas.microsoft.com/office/drawing/2014/main" id="{26F11B4C-1DE5-4BB7-A883-576983756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9222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 calcmode="lin" valueType="num">
                                      <p:cBhvr additive="base">
                                        <p:cTn id="2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7" end="7"/>
                                            </p:txEl>
                                          </p:spTgt>
                                        </p:tgtEl>
                                        <p:attrNameLst>
                                          <p:attrName>style.visibility</p:attrName>
                                        </p:attrNameLst>
                                      </p:cBhvr>
                                      <p:to>
                                        <p:strVal val="visible"/>
                                      </p:to>
                                    </p:set>
                                    <p:anim calcmode="lin" valueType="num">
                                      <p:cBhvr additive="base">
                                        <p:cTn id="31"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anim calcmode="lin" valueType="num">
                                      <p:cBhvr additive="base">
                                        <p:cTn id="37"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9" end="9"/>
                                            </p:txEl>
                                          </p:spTgt>
                                        </p:tgtEl>
                                        <p:attrNameLst>
                                          <p:attrName>style.visibility</p:attrName>
                                        </p:attrNameLst>
                                      </p:cBhvr>
                                      <p:to>
                                        <p:strVal val="visible"/>
                                      </p:to>
                                    </p:set>
                                    <p:anim calcmode="lin" valueType="num">
                                      <p:cBhvr additive="base">
                                        <p:cTn id="43"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10" end="10"/>
                                            </p:txEl>
                                          </p:spTgt>
                                        </p:tgtEl>
                                        <p:attrNameLst>
                                          <p:attrName>style.visibility</p:attrName>
                                        </p:attrNameLst>
                                      </p:cBhvr>
                                      <p:to>
                                        <p:strVal val="visible"/>
                                      </p:to>
                                    </p:set>
                                    <p:anim calcmode="lin" valueType="num">
                                      <p:cBhvr additive="base">
                                        <p:cTn id="49"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11" end="11"/>
                                            </p:txEl>
                                          </p:spTgt>
                                        </p:tgtEl>
                                        <p:attrNameLst>
                                          <p:attrName>style.visibility</p:attrName>
                                        </p:attrNameLst>
                                      </p:cBhvr>
                                      <p:to>
                                        <p:strVal val="visible"/>
                                      </p:to>
                                    </p:set>
                                    <p:anim calcmode="lin" valueType="num">
                                      <p:cBhvr additive="base">
                                        <p:cTn id="55"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altLang="en-US" dirty="0">
                <a:latin typeface="Times New Roman" panose="02020603050405020304" pitchFamily="18" charset="0"/>
                <a:cs typeface="Times New Roman" panose="02020603050405020304" pitchFamily="18" charset="0"/>
              </a:rPr>
              <a:t>Calculate the first and follow function of production rules:</a:t>
            </a:r>
          </a:p>
          <a:p>
            <a:pPr marL="0" indent="0" fontAlgn="base">
              <a:buNone/>
            </a:pPr>
            <a:r>
              <a:rPr lang="en-US" dirty="0">
                <a:latin typeface="Times New Roman" panose="02020603050405020304" pitchFamily="18" charset="0"/>
                <a:cs typeface="Times New Roman" panose="02020603050405020304" pitchFamily="18" charset="0"/>
              </a:rPr>
              <a:t>		S → A</a:t>
            </a:r>
          </a:p>
          <a:p>
            <a:pPr marL="0" indent="0" fontAlgn="base">
              <a:buNone/>
            </a:pPr>
            <a:r>
              <a:rPr lang="en-US" dirty="0">
                <a:latin typeface="Times New Roman" panose="02020603050405020304" pitchFamily="18" charset="0"/>
                <a:cs typeface="Times New Roman" panose="02020603050405020304" pitchFamily="18" charset="0"/>
              </a:rPr>
              <a:t>		A → </a:t>
            </a:r>
            <a:r>
              <a:rPr lang="en-US" dirty="0" err="1">
                <a:latin typeface="Times New Roman" panose="02020603050405020304" pitchFamily="18" charset="0"/>
                <a:cs typeface="Times New Roman" panose="02020603050405020304" pitchFamily="18" charset="0"/>
              </a:rPr>
              <a:t>aB</a:t>
            </a:r>
            <a:r>
              <a:rPr lang="en-US" dirty="0">
                <a:latin typeface="Times New Roman" panose="02020603050405020304" pitchFamily="18" charset="0"/>
                <a:cs typeface="Times New Roman" panose="02020603050405020304" pitchFamily="18" charset="0"/>
              </a:rPr>
              <a:t> / Ad</a:t>
            </a:r>
          </a:p>
          <a:p>
            <a:pPr marL="0" indent="0" fontAlgn="base">
              <a:buNone/>
            </a:pPr>
            <a:r>
              <a:rPr lang="en-US" dirty="0">
                <a:latin typeface="Times New Roman" panose="02020603050405020304" pitchFamily="18" charset="0"/>
                <a:cs typeface="Times New Roman" panose="02020603050405020304" pitchFamily="18" charset="0"/>
              </a:rPr>
              <a:t>		B → b</a:t>
            </a:r>
          </a:p>
          <a:p>
            <a:pPr marL="0" indent="0" fontAlgn="base">
              <a:buNone/>
            </a:pPr>
            <a:r>
              <a:rPr lang="en-US" dirty="0">
                <a:latin typeface="Times New Roman" panose="02020603050405020304" pitchFamily="18" charset="0"/>
                <a:cs typeface="Times New Roman" panose="02020603050405020304" pitchFamily="18" charset="0"/>
              </a:rPr>
              <a:t>		C → g</a:t>
            </a:r>
          </a:p>
          <a:p>
            <a:pPr marL="0" indent="0" fontAlgn="base">
              <a:buNone/>
            </a:pPr>
            <a:r>
              <a:rPr lang="en-IN" dirty="0">
                <a:latin typeface="Times New Roman" panose="02020603050405020304" pitchFamily="18" charset="0"/>
                <a:cs typeface="Times New Roman" panose="02020603050405020304" pitchFamily="18" charset="0"/>
              </a:rPr>
              <a:t> </a:t>
            </a:r>
          </a:p>
          <a:p>
            <a:pPr marL="0" indent="0" fontAlgn="base">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fontAlgn="base">
              <a:buNone/>
            </a:pPr>
            <a:endParaRPr lang="en-IN" i="1" dirty="0">
              <a:effectLst>
                <a:outerShdw blurRad="38100" dist="38100" dir="2700000" algn="tl">
                  <a:srgbClr val="000000">
                    <a:alpha val="43137"/>
                  </a:srgbClr>
                </a:outerShdw>
              </a:effectLst>
            </a:endParaRPr>
          </a:p>
          <a:p>
            <a:pPr marL="0" indent="0" fontAlgn="base">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Given grammar is left recursive.</a:t>
            </a:r>
          </a:p>
          <a:p>
            <a:pPr marL="0" indent="0" fontAlgn="base">
              <a:buNone/>
            </a:pP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So, first remove left recursion from the given grammar.</a:t>
            </a:r>
          </a:p>
          <a:p>
            <a:pPr marL="0" indent="0" fontAlgn="base">
              <a:buNone/>
            </a:pPr>
            <a:endParaRPr 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672B85D-B812-4465-B4F5-D8ED592BEC9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of first and follow function with left recursion</a:t>
            </a:r>
          </a:p>
        </p:txBody>
      </p:sp>
      <p:pic>
        <p:nvPicPr>
          <p:cNvPr id="10" name="Picture 9">
            <a:extLst>
              <a:ext uri="{FF2B5EF4-FFF2-40B4-BE49-F238E27FC236}">
                <a16:creationId xmlns:a16="http://schemas.microsoft.com/office/drawing/2014/main" id="{E50CDE27-EB05-4434-B4F9-6C04218FA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6769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 calcmode="lin" valueType="num">
                                      <p:cBhvr additive="base">
                                        <p:cTn id="2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xEl>
                                              <p:pRg st="9" end="9"/>
                                            </p:txEl>
                                          </p:spTgt>
                                        </p:tgtEl>
                                        <p:attrNameLst>
                                          <p:attrName>style.visibility</p:attrName>
                                        </p:attrNameLst>
                                      </p:cBhvr>
                                      <p:to>
                                        <p:strVal val="visible"/>
                                      </p:to>
                                    </p:set>
                                    <p:anim calcmode="lin" valueType="num">
                                      <p:cBhvr additive="base">
                                        <p:cTn id="35"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xEl>
                                              <p:pRg st="11" end="11"/>
                                            </p:txEl>
                                          </p:spTgt>
                                        </p:tgtEl>
                                        <p:attrNameLst>
                                          <p:attrName>style.visibility</p:attrName>
                                        </p:attrNameLst>
                                      </p:cBhvr>
                                      <p:to>
                                        <p:strVal val="visible"/>
                                      </p:to>
                                    </p:set>
                                    <p:anim calcmode="lin" valueType="num">
                                      <p:cBhvr additive="base">
                                        <p:cTn id="39"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indent="0" fontAlgn="base">
              <a:buNone/>
            </a:pPr>
            <a:r>
              <a:rPr lang="en-US" dirty="0">
                <a:latin typeface="Times New Roman" panose="02020603050405020304" pitchFamily="18" charset="0"/>
                <a:cs typeface="Times New Roman" panose="02020603050405020304" pitchFamily="18" charset="0"/>
              </a:rPr>
              <a:t>After eliminating left recursion, we get the following grammar</a:t>
            </a:r>
          </a:p>
          <a:p>
            <a:pPr fontAlgn="base"/>
            <a:endParaRPr lang="pt-BR" dirty="0">
              <a:latin typeface="Times New Roman" panose="02020603050405020304" pitchFamily="18" charset="0"/>
              <a:cs typeface="Times New Roman" panose="02020603050405020304" pitchFamily="18" charset="0"/>
            </a:endParaRPr>
          </a:p>
          <a:p>
            <a:pPr fontAlgn="base"/>
            <a:r>
              <a:rPr lang="pt-BR" dirty="0">
                <a:latin typeface="Times New Roman" panose="02020603050405020304" pitchFamily="18" charset="0"/>
                <a:cs typeface="Times New Roman" panose="02020603050405020304" pitchFamily="18" charset="0"/>
              </a:rPr>
              <a:t>S → A</a:t>
            </a:r>
          </a:p>
          <a:p>
            <a:pPr fontAlgn="base"/>
            <a:r>
              <a:rPr lang="pt-BR" dirty="0">
                <a:latin typeface="Times New Roman" panose="02020603050405020304" pitchFamily="18" charset="0"/>
                <a:cs typeface="Times New Roman" panose="02020603050405020304" pitchFamily="18" charset="0"/>
              </a:rPr>
              <a:t>A → aBA’</a:t>
            </a:r>
          </a:p>
          <a:p>
            <a:pPr fontAlgn="base"/>
            <a:r>
              <a:rPr lang="pt-BR" dirty="0">
                <a:latin typeface="Times New Roman" panose="02020603050405020304" pitchFamily="18" charset="0"/>
                <a:cs typeface="Times New Roman" panose="02020603050405020304" pitchFamily="18" charset="0"/>
              </a:rPr>
              <a:t>A’ → dA’ / ∈</a:t>
            </a:r>
          </a:p>
          <a:p>
            <a:pPr fontAlgn="base"/>
            <a:r>
              <a:rPr lang="pt-BR" dirty="0">
                <a:latin typeface="Times New Roman" panose="02020603050405020304" pitchFamily="18" charset="0"/>
                <a:cs typeface="Times New Roman" panose="02020603050405020304" pitchFamily="18" charset="0"/>
              </a:rPr>
              <a:t>B → b</a:t>
            </a:r>
          </a:p>
          <a:p>
            <a:pPr fontAlgn="base"/>
            <a:r>
              <a:rPr lang="pt-BR" dirty="0">
                <a:latin typeface="Times New Roman" panose="02020603050405020304" pitchFamily="18" charset="0"/>
                <a:cs typeface="Times New Roman" panose="02020603050405020304" pitchFamily="18" charset="0"/>
              </a:rPr>
              <a:t>C → g</a:t>
            </a:r>
          </a:p>
          <a:p>
            <a:pPr fontAlgn="base"/>
            <a:endParaRPr lang="pt-BR" dirty="0">
              <a:latin typeface="Times New Roman" panose="02020603050405020304" pitchFamily="18" charset="0"/>
              <a:cs typeface="Times New Roman" panose="02020603050405020304" pitchFamily="18" charset="0"/>
            </a:endParaRPr>
          </a:p>
          <a:p>
            <a:pPr marL="0" indent="0" fontAlgn="base">
              <a:buNone/>
            </a:pPr>
            <a:r>
              <a:rPr lang="pt-BR" dirty="0">
                <a:latin typeface="Times New Roman" panose="02020603050405020304" pitchFamily="18" charset="0"/>
                <a:cs typeface="Times New Roman" panose="02020603050405020304" pitchFamily="18" charset="0"/>
              </a:rPr>
              <a:t>First Function</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788D1E2-FBA8-438F-873E-49F7FA34877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of first and follow function with left recursion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3810000" y="2743199"/>
          <a:ext cx="4724400" cy="3382962"/>
        </p:xfrm>
        <a:graphic>
          <a:graphicData uri="http://schemas.openxmlformats.org/drawingml/2006/table">
            <a:tbl>
              <a:tblPr firstRow="1" bandRow="1">
                <a:tableStyleId>{5C22544A-7EE6-4342-B048-85BDC9FD1C3A}</a:tableStyleId>
              </a:tblPr>
              <a:tblGrid>
                <a:gridCol w="1889760">
                  <a:extLst>
                    <a:ext uri="{9D8B030D-6E8A-4147-A177-3AD203B41FA5}">
                      <a16:colId xmlns:a16="http://schemas.microsoft.com/office/drawing/2014/main" val="3571097689"/>
                    </a:ext>
                  </a:extLst>
                </a:gridCol>
                <a:gridCol w="2834640">
                  <a:extLst>
                    <a:ext uri="{9D8B030D-6E8A-4147-A177-3AD203B41FA5}">
                      <a16:colId xmlns:a16="http://schemas.microsoft.com/office/drawing/2014/main" val="561249135"/>
                    </a:ext>
                  </a:extLst>
                </a:gridCol>
              </a:tblGrid>
              <a:tr h="563827">
                <a:tc>
                  <a:txBody>
                    <a:bodyPr/>
                    <a:lstStyle/>
                    <a:p>
                      <a:r>
                        <a:rPr lang="en-IN" sz="2000" dirty="0">
                          <a:latin typeface="Times New Roman" panose="02020603050405020304" pitchFamily="18" charset="0"/>
                          <a:cs typeface="Times New Roman" panose="02020603050405020304" pitchFamily="18" charset="0"/>
                        </a:rPr>
                        <a:t>Symbols</a:t>
                      </a:r>
                    </a:p>
                  </a:txBody>
                  <a:tcPr/>
                </a:tc>
                <a:tc>
                  <a:txBody>
                    <a:bodyPr/>
                    <a:lstStyle/>
                    <a:p>
                      <a:r>
                        <a:rPr lang="en-IN" sz="2000">
                          <a:latin typeface="Times New Roman" panose="02020603050405020304" pitchFamily="18" charset="0"/>
                          <a:cs typeface="Times New Roman" panose="02020603050405020304" pitchFamily="18" charset="0"/>
                        </a:rPr>
                        <a:t>First()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0920641"/>
                  </a:ext>
                </a:extLst>
              </a:tr>
              <a:tr h="563827">
                <a:tc>
                  <a:txBody>
                    <a:bodyPr/>
                    <a:lstStyle/>
                    <a:p>
                      <a:r>
                        <a:rPr lang="en-IN" sz="2000">
                          <a:latin typeface="Times New Roman" panose="02020603050405020304" pitchFamily="18" charset="0"/>
                          <a:cs typeface="Times New Roman" panose="02020603050405020304" pitchFamily="18" charset="0"/>
                        </a:rPr>
                        <a:t>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a:latin typeface="Times New Roman" panose="02020603050405020304" pitchFamily="18" charset="0"/>
                          <a:cs typeface="Times New Roman" panose="02020603050405020304" pitchFamily="18" charset="0"/>
                        </a:rPr>
                        <a:t>{a</a:t>
                      </a:r>
                      <a:r>
                        <a:rPr kumimoji="0" lang="en-US" altLang="en-US" sz="2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563827">
                <a:tc>
                  <a:txBody>
                    <a:bodyPr/>
                    <a:lstStyle/>
                    <a:p>
                      <a:r>
                        <a:rPr lang="en-IN" sz="2000">
                          <a:latin typeface="Times New Roman" panose="02020603050405020304" pitchFamily="18" charset="0"/>
                          <a:cs typeface="Times New Roman" panose="02020603050405020304" pitchFamily="18" charset="0"/>
                        </a:rPr>
                        <a:t>A</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{a</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563827">
                <a:tc>
                  <a:txBody>
                    <a:bodyPr/>
                    <a:lstStyle/>
                    <a:p>
                      <a:r>
                        <a:rPr lang="en-IN" sz="2000">
                          <a:latin typeface="Times New Roman" panose="02020603050405020304" pitchFamily="18" charset="0"/>
                          <a:cs typeface="Times New Roman" panose="02020603050405020304" pitchFamily="18" charset="0"/>
                        </a:rPr>
                        <a:t>A’</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{d,</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ε}</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563827">
                <a:tc>
                  <a:txBody>
                    <a:bodyPr/>
                    <a:lstStyle/>
                    <a:p>
                      <a:r>
                        <a:rPr lang="en-IN" sz="2000">
                          <a:latin typeface="Times New Roman" panose="02020603050405020304" pitchFamily="18" charset="0"/>
                          <a:cs typeface="Times New Roman" panose="02020603050405020304" pitchFamily="18" charset="0"/>
                        </a:rPr>
                        <a:t>B</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{b</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563827">
                <a:tc>
                  <a:txBody>
                    <a:bodyPr/>
                    <a:lstStyle/>
                    <a:p>
                      <a:r>
                        <a:rPr lang="en-IN" sz="2000">
                          <a:latin typeface="Times New Roman" panose="02020603050405020304" pitchFamily="18" charset="0"/>
                          <a:cs typeface="Times New Roman" panose="02020603050405020304" pitchFamily="18" charset="0"/>
                        </a:rPr>
                        <a:t>C</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{g</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bl>
          </a:graphicData>
        </a:graphic>
      </p:graphicFrame>
      <p:sp>
        <p:nvSpPr>
          <p:cNvPr id="2" name="Arrow: Right 1">
            <a:extLst>
              <a:ext uri="{FF2B5EF4-FFF2-40B4-BE49-F238E27FC236}">
                <a16:creationId xmlns:a16="http://schemas.microsoft.com/office/drawing/2014/main" id="{5487E69C-B37B-4825-950F-681413EE0BC0}"/>
              </a:ext>
            </a:extLst>
          </p:cNvPr>
          <p:cNvSpPr/>
          <p:nvPr/>
        </p:nvSpPr>
        <p:spPr>
          <a:xfrm>
            <a:off x="2514600" y="46482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9D2A9293-5F69-45D3-8FD0-160495C27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1573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 calcmode="lin" valueType="num">
                                      <p:cBhvr additive="base">
                                        <p:cTn id="1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 calcmode="lin" valueType="num">
                                      <p:cBhvr additive="base">
                                        <p:cTn id="19"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anim calcmode="lin" valueType="num">
                                      <p:cBhvr additive="base">
                                        <p:cTn id="2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 calcmode="lin" valueType="num">
                                      <p:cBhvr additive="base">
                                        <p:cTn id="2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Effect transition="in" filter="barn(inVertical)">
                                      <p:cBhvr>
                                        <p:cTn id="33" dur="500"/>
                                        <p:tgtEl>
                                          <p:spTgt spid="1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1)">
                                      <p:cBhvr>
                                        <p:cTn id="4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indent="0" fontAlgn="base">
              <a:buNone/>
            </a:pPr>
            <a:r>
              <a:rPr lang="pt-BR" sz="2400" dirty="0">
                <a:latin typeface="Times New Roman" panose="02020603050405020304" pitchFamily="18" charset="0"/>
                <a:cs typeface="Times New Roman" panose="02020603050405020304" pitchFamily="18" charset="0"/>
              </a:rPr>
              <a:t>Follow Function:-</a:t>
            </a:r>
            <a:endPar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C0A9C43-7637-408E-85BC-CC5049F8D1F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0"/>
            <a:ext cx="38100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of first and follow function with left recursion</a:t>
            </a:r>
          </a:p>
        </p:txBody>
      </p:sp>
      <p:graphicFrame>
        <p:nvGraphicFramePr>
          <p:cNvPr id="17" name="Table 17">
            <a:extLst>
              <a:ext uri="{FF2B5EF4-FFF2-40B4-BE49-F238E27FC236}">
                <a16:creationId xmlns:a16="http://schemas.microsoft.com/office/drawing/2014/main" id="{2D385893-6C4D-4948-83F9-B59B0BFB87C2}"/>
              </a:ext>
            </a:extLst>
          </p:cNvPr>
          <p:cNvGraphicFramePr>
            <a:graphicFrameLocks noGrp="1"/>
          </p:cNvGraphicFramePr>
          <p:nvPr/>
        </p:nvGraphicFramePr>
        <p:xfrm>
          <a:off x="1066800" y="2057400"/>
          <a:ext cx="5334000" cy="390144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571097689"/>
                    </a:ext>
                  </a:extLst>
                </a:gridCol>
                <a:gridCol w="3200400">
                  <a:extLst>
                    <a:ext uri="{9D8B030D-6E8A-4147-A177-3AD203B41FA5}">
                      <a16:colId xmlns:a16="http://schemas.microsoft.com/office/drawing/2014/main" val="561249135"/>
                    </a:ext>
                  </a:extLst>
                </a:gridCol>
              </a:tblGrid>
              <a:tr h="650240">
                <a:tc>
                  <a:txBody>
                    <a:bodyPr/>
                    <a:lstStyle/>
                    <a:p>
                      <a:r>
                        <a:rPr lang="en-IN" sz="1800" dirty="0">
                          <a:latin typeface="Times New Roman" panose="02020603050405020304" pitchFamily="18" charset="0"/>
                          <a:cs typeface="Times New Roman" panose="02020603050405020304" pitchFamily="18" charset="0"/>
                        </a:rPr>
                        <a:t>Symbols</a:t>
                      </a:r>
                    </a:p>
                  </a:txBody>
                  <a:tcPr/>
                </a:tc>
                <a:tc>
                  <a:txBody>
                    <a:bodyPr/>
                    <a:lstStyle/>
                    <a:p>
                      <a:r>
                        <a:rPr lang="en-IN" sz="1800" dirty="0">
                          <a:latin typeface="Times New Roman" panose="02020603050405020304" pitchFamily="18" charset="0"/>
                          <a:cs typeface="Times New Roman" panose="02020603050405020304" pitchFamily="18" charset="0"/>
                        </a:rPr>
                        <a:t>Follow()</a:t>
                      </a:r>
                    </a:p>
                  </a:txBody>
                  <a:tcPr/>
                </a:tc>
                <a:extLst>
                  <a:ext uri="{0D108BD9-81ED-4DB2-BD59-A6C34878D82A}">
                    <a16:rowId xmlns:a16="http://schemas.microsoft.com/office/drawing/2014/main" val="3630920641"/>
                  </a:ext>
                </a:extLst>
              </a:tr>
              <a:tr h="650240">
                <a:tc>
                  <a:txBody>
                    <a:bodyPr/>
                    <a:lstStyle/>
                    <a:p>
                      <a:r>
                        <a:rPr lang="en-IN" sz="1800">
                          <a:latin typeface="Times New Roman" panose="02020603050405020304" pitchFamily="18" charset="0"/>
                          <a:cs typeface="Times New Roman" panose="02020603050405020304" pitchFamily="18" charset="0"/>
                        </a:rPr>
                        <a:t>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443980"/>
                  </a:ext>
                </a:extLst>
              </a:tr>
              <a:tr h="650240">
                <a:tc>
                  <a:txBody>
                    <a:bodyPr/>
                    <a:lstStyle/>
                    <a:p>
                      <a:r>
                        <a:rPr lang="en-IN" sz="1800">
                          <a:latin typeface="Times New Roman" panose="02020603050405020304" pitchFamily="18" charset="0"/>
                          <a:cs typeface="Times New Roman" panose="02020603050405020304" pitchFamily="18" charset="0"/>
                        </a:rPr>
                        <a:t>A</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2192522"/>
                  </a:ext>
                </a:extLst>
              </a:tr>
              <a:tr h="650240">
                <a:tc>
                  <a:txBody>
                    <a:bodyPr/>
                    <a:lstStyle/>
                    <a:p>
                      <a:r>
                        <a:rPr lang="en-IN" sz="1800">
                          <a:latin typeface="Times New Roman" panose="02020603050405020304" pitchFamily="18" charset="0"/>
                          <a:cs typeface="Times New Roman" panose="02020603050405020304" pitchFamily="18" charset="0"/>
                        </a:rPr>
                        <a:t>A’</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8121014"/>
                  </a:ext>
                </a:extLst>
              </a:tr>
              <a:tr h="650240">
                <a:tc>
                  <a:txBody>
                    <a:bodyPr/>
                    <a:lstStyle/>
                    <a:p>
                      <a:r>
                        <a:rPr lang="en-IN" sz="1800">
                          <a:latin typeface="Times New Roman" panose="02020603050405020304" pitchFamily="18" charset="0"/>
                          <a:cs typeface="Times New Roman" panose="02020603050405020304" pitchFamily="18" charset="0"/>
                        </a:rPr>
                        <a:t>B</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{d,$</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9961594"/>
                  </a:ext>
                </a:extLst>
              </a:tr>
              <a:tr h="650240">
                <a:tc>
                  <a:txBody>
                    <a:bodyPr/>
                    <a:lstStyle/>
                    <a:p>
                      <a:r>
                        <a:rPr lang="en-IN" sz="1800">
                          <a:latin typeface="Times New Roman" panose="02020603050405020304" pitchFamily="18" charset="0"/>
                          <a:cs typeface="Times New Roman" panose="02020603050405020304" pitchFamily="18" charset="0"/>
                        </a:rPr>
                        <a:t>C</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{NA</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612043"/>
                  </a:ext>
                </a:extLst>
              </a:tr>
            </a:tbl>
          </a:graphicData>
        </a:graphic>
      </p:graphicFrame>
      <p:pic>
        <p:nvPicPr>
          <p:cNvPr id="10" name="Picture 9">
            <a:extLst>
              <a:ext uri="{FF2B5EF4-FFF2-40B4-BE49-F238E27FC236}">
                <a16:creationId xmlns:a16="http://schemas.microsoft.com/office/drawing/2014/main" id="{74BDBA7A-73B4-459A-BA3B-26BBACA78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75548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25114"/>
            <a:ext cx="8229600" cy="5018486"/>
          </a:xfrm>
        </p:spPr>
        <p:txBody>
          <a:bodyPr>
            <a:normAutofit/>
          </a:bodyPr>
          <a:lstStyle/>
          <a:p>
            <a:pPr algn="just">
              <a:buFont typeface="Arial" pitchFamily="34" charset="0"/>
              <a:buAutoNum type="arabicPeriod"/>
            </a:pPr>
            <a:endPar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learn the process of translating a modern high-level language to executable code.</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b="1" dirty="0">
                <a:latin typeface="Times New Roman" panose="02020603050405020304" pitchFamily="18" charset="0"/>
                <a:cs typeface="Times New Roman" panose="02020603050405020304" pitchFamily="18" charset="0"/>
              </a:rPr>
              <a:t>To provide a student with an understanding of the fundamental principles in compiler design and to provide the skills needed for building compilers for various situations that one may encounter in a career in Computer Science.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understand the machine dependent code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draw the flow graph for the intermediate codes.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apply the code generation algorithms to get the machine code for the optimized code</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apply the optimization techniques to have a better code for code generation</a:t>
            </a:r>
          </a:p>
        </p:txBody>
      </p:sp>
      <p:sp>
        <p:nvSpPr>
          <p:cNvPr id="4" name="Date Placeholder 3"/>
          <p:cNvSpPr>
            <a:spLocks noGrp="1"/>
          </p:cNvSpPr>
          <p:nvPr>
            <p:ph type="dt" sz="half" idx="10"/>
          </p:nvPr>
        </p:nvSpPr>
        <p:spPr>
          <a:xfrm>
            <a:off x="457200" y="6356350"/>
            <a:ext cx="2133600" cy="365125"/>
          </a:xfrm>
        </p:spPr>
        <p:txBody>
          <a:bodyPr/>
          <a:lstStyle/>
          <a:p>
            <a:fld id="{E242B9A9-E4CE-48CB-8DAF-CD842487F234}"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12">
            <a:extLst>
              <a:ext uri="{FF2B5EF4-FFF2-40B4-BE49-F238E27FC236}">
                <a16:creationId xmlns:a16="http://schemas.microsoft.com/office/drawing/2014/main" id="{1FCA3158-594D-409A-B784-C1B023187224}"/>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0" name="Picture 9">
            <a:extLst>
              <a:ext uri="{FF2B5EF4-FFF2-40B4-BE49-F238E27FC236}">
                <a16:creationId xmlns:a16="http://schemas.microsoft.com/office/drawing/2014/main" id="{778E16B9-A30C-497A-B4EA-25507A76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742880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1066800"/>
            <a:ext cx="8229600" cy="5059363"/>
          </a:xfrm>
        </p:spPr>
        <p:txBody>
          <a:bodyPr>
            <a:normAutofit/>
          </a:bodyPr>
          <a:lstStyle/>
          <a:p>
            <a:pPr marL="0" indent="0" algn="ctr" fontAlgn="base">
              <a:buNone/>
            </a:pPr>
            <a:r>
              <a:rPr lang="en-US" b="0" i="1" dirty="0">
                <a:solidFill>
                  <a:srgbClr val="303030"/>
                </a:solidFill>
                <a:effectLst/>
                <a:latin typeface="Times New Roman" panose="02020603050405020304" pitchFamily="18" charset="0"/>
                <a:cs typeface="Times New Roman" panose="02020603050405020304" pitchFamily="18" charset="0"/>
              </a:rPr>
              <a:t>Left factoring is a process by which the grammar with common prefixes is transformed.</a:t>
            </a:r>
          </a:p>
          <a:p>
            <a:pPr marL="0" indent="0" algn="ctr" fontAlgn="base">
              <a:buNone/>
            </a:pPr>
            <a:endParaRPr lang="en-US" b="0" i="1" dirty="0">
              <a:solidFill>
                <a:srgbClr val="303030"/>
              </a:solidFill>
              <a:effectLst/>
              <a:latin typeface="Times New Roman" panose="02020603050405020304" pitchFamily="18" charset="0"/>
              <a:cs typeface="Times New Roman" panose="02020603050405020304" pitchFamily="18" charset="0"/>
            </a:endParaRPr>
          </a:p>
          <a:p>
            <a:pPr marL="0" indent="0" algn="ctr" fontAlgn="base">
              <a:buNone/>
            </a:pPr>
            <a:r>
              <a:rPr lang="en-US" i="1" dirty="0">
                <a:solidFill>
                  <a:srgbClr val="303030"/>
                </a:solidFill>
                <a:latin typeface="Times New Roman" panose="02020603050405020304" pitchFamily="18" charset="0"/>
                <a:cs typeface="Times New Roman" panose="02020603050405020304" pitchFamily="18" charset="0"/>
              </a:rPr>
              <a:t>T</a:t>
            </a:r>
            <a:r>
              <a:rPr lang="en-US" b="0" i="1" dirty="0">
                <a:solidFill>
                  <a:srgbClr val="303030"/>
                </a:solidFill>
                <a:effectLst/>
                <a:latin typeface="Times New Roman" panose="02020603050405020304" pitchFamily="18" charset="0"/>
                <a:cs typeface="Times New Roman" panose="02020603050405020304" pitchFamily="18" charset="0"/>
              </a:rPr>
              <a:t>o make it useful for Top down parsers.</a:t>
            </a:r>
          </a:p>
          <a:p>
            <a:pPr marL="0" indent="0" algn="l" fontAlgn="base">
              <a:buNone/>
            </a:pPr>
            <a:endParaRPr lang="en-US" b="1" i="0" u="sng" dirty="0">
              <a:solidFill>
                <a:srgbClr val="303030"/>
              </a:solidFill>
              <a:effectLst/>
              <a:latin typeface="Times New Roman" panose="02020603050405020304" pitchFamily="18" charset="0"/>
              <a:cs typeface="Times New Roman" panose="02020603050405020304" pitchFamily="18" charset="0"/>
            </a:endParaRPr>
          </a:p>
          <a:p>
            <a:pPr marL="0" indent="0" algn="l" fontAlgn="base">
              <a:buNone/>
            </a:pPr>
            <a:endParaRPr lang="en-US" b="1" i="0" u="sng" dirty="0">
              <a:solidFill>
                <a:srgbClr val="303030"/>
              </a:solidFill>
              <a:effectLst/>
              <a:latin typeface="Times New Roman" panose="02020603050405020304" pitchFamily="18" charset="0"/>
              <a:cs typeface="Times New Roman" panose="02020603050405020304" pitchFamily="18" charset="0"/>
            </a:endParaRPr>
          </a:p>
          <a:p>
            <a:pPr marL="0" indent="0" algn="l" fontAlgn="base">
              <a:buNone/>
            </a:pPr>
            <a:r>
              <a:rPr lang="en-US" b="1" i="0" u="sng" dirty="0">
                <a:solidFill>
                  <a:srgbClr val="303030"/>
                </a:solidFill>
                <a:effectLst/>
                <a:latin typeface="Times New Roman" panose="02020603050405020304" pitchFamily="18" charset="0"/>
                <a:cs typeface="Times New Roman" panose="02020603050405020304" pitchFamily="18" charset="0"/>
              </a:rPr>
              <a:t>Example-</a:t>
            </a:r>
            <a:r>
              <a:rPr lang="en-US" b="1" u="sng" dirty="0">
                <a:solidFill>
                  <a:srgbClr val="303030"/>
                </a:solidFill>
                <a:latin typeface="Times New Roman" panose="02020603050405020304" pitchFamily="18" charset="0"/>
                <a:cs typeface="Times New Roman" panose="02020603050405020304" pitchFamily="18" charset="0"/>
              </a:rPr>
              <a:t>   </a:t>
            </a:r>
            <a:r>
              <a:rPr lang="en-US" b="1" i="0" dirty="0">
                <a:solidFill>
                  <a:srgbClr val="FF9900"/>
                </a:solidFill>
                <a:effectLst/>
                <a:latin typeface="Times New Roman" panose="02020603050405020304" pitchFamily="18" charset="0"/>
                <a:cs typeface="Times New Roman" panose="02020603050405020304" pitchFamily="18" charset="0"/>
              </a:rPr>
              <a:t>A </a:t>
            </a:r>
            <a:r>
              <a:rPr lang="en-US" b="0" i="0" dirty="0">
                <a:solidFill>
                  <a:srgbClr val="FF9900"/>
                </a:solidFill>
                <a:effectLst/>
                <a:latin typeface="Times New Roman" panose="02020603050405020304" pitchFamily="18" charset="0"/>
                <a:cs typeface="Times New Roman" panose="02020603050405020304" pitchFamily="18" charset="0"/>
              </a:rPr>
              <a:t>→</a:t>
            </a:r>
            <a:r>
              <a:rPr lang="en-US" b="1" i="0" dirty="0">
                <a:solidFill>
                  <a:srgbClr val="FF9900"/>
                </a:solidFill>
                <a:effectLst/>
                <a:latin typeface="Times New Roman" panose="02020603050405020304" pitchFamily="18" charset="0"/>
                <a:cs typeface="Times New Roman" panose="02020603050405020304" pitchFamily="18" charset="0"/>
              </a:rPr>
              <a:t> αβ</a:t>
            </a:r>
            <a:r>
              <a:rPr lang="en-US" b="1" i="0" baseline="-25000" dirty="0">
                <a:solidFill>
                  <a:srgbClr val="FF9900"/>
                </a:solidFill>
                <a:effectLst/>
                <a:latin typeface="Times New Roman" panose="02020603050405020304" pitchFamily="18" charset="0"/>
                <a:cs typeface="Times New Roman" panose="02020603050405020304" pitchFamily="18" charset="0"/>
              </a:rPr>
              <a:t>1</a:t>
            </a:r>
            <a:r>
              <a:rPr lang="en-US" b="1" i="0" dirty="0">
                <a:solidFill>
                  <a:srgbClr val="FF9900"/>
                </a:solidFill>
                <a:effectLst/>
                <a:latin typeface="Times New Roman" panose="02020603050405020304" pitchFamily="18" charset="0"/>
                <a:cs typeface="Times New Roman" panose="02020603050405020304" pitchFamily="18" charset="0"/>
              </a:rPr>
              <a:t> / αβ</a:t>
            </a:r>
            <a:r>
              <a:rPr lang="en-US" b="1" i="0" baseline="-25000" dirty="0">
                <a:solidFill>
                  <a:srgbClr val="FF9900"/>
                </a:solidFill>
                <a:effectLst/>
                <a:latin typeface="Times New Roman" panose="02020603050405020304" pitchFamily="18" charset="0"/>
                <a:cs typeface="Times New Roman" panose="02020603050405020304" pitchFamily="18" charset="0"/>
              </a:rPr>
              <a:t>2</a:t>
            </a:r>
            <a:r>
              <a:rPr lang="en-US" b="1" i="0" dirty="0">
                <a:solidFill>
                  <a:srgbClr val="FF9900"/>
                </a:solidFill>
                <a:effectLst/>
                <a:latin typeface="Times New Roman" panose="02020603050405020304" pitchFamily="18" charset="0"/>
                <a:cs typeface="Times New Roman" panose="02020603050405020304" pitchFamily="18" charset="0"/>
              </a:rPr>
              <a:t> / αβ</a:t>
            </a:r>
            <a:r>
              <a:rPr lang="en-US" b="1" i="0" baseline="-25000" dirty="0">
                <a:solidFill>
                  <a:srgbClr val="FF9900"/>
                </a:solidFill>
                <a:effectLst/>
                <a:latin typeface="Times New Roman" panose="02020603050405020304" pitchFamily="18" charset="0"/>
                <a:cs typeface="Times New Roman" panose="02020603050405020304" pitchFamily="18" charset="0"/>
              </a:rPr>
              <a:t>3</a:t>
            </a:r>
          </a:p>
          <a:p>
            <a:pPr marL="0" indent="0" algn="l" fontAlgn="base">
              <a:buNone/>
            </a:pPr>
            <a:endParaRPr lang="en-US" b="1" baseline="-25000" dirty="0">
              <a:solidFill>
                <a:srgbClr val="FF9900"/>
              </a:solidFill>
              <a:latin typeface="Times New Roman" panose="02020603050405020304" pitchFamily="18" charset="0"/>
              <a:cs typeface="Times New Roman" panose="02020603050405020304" pitchFamily="18" charset="0"/>
            </a:endParaRPr>
          </a:p>
          <a:p>
            <a:pPr marL="0" indent="0" algn="l"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Top down parsers can not decide which production must be chosen to parse the string in hand.</a:t>
            </a:r>
          </a:p>
          <a:p>
            <a:pPr algn="l"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To remove this confusion, we use left factoring.</a:t>
            </a:r>
          </a:p>
          <a:p>
            <a:pPr marL="0" indent="0">
              <a:buNone/>
            </a:pP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E77881A-A407-4CBD-A3C6-D0BCA22CD95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Left Factoring</a:t>
            </a:r>
          </a:p>
        </p:txBody>
      </p:sp>
      <p:pic>
        <p:nvPicPr>
          <p:cNvPr id="10" name="Picture 9">
            <a:extLst>
              <a:ext uri="{FF2B5EF4-FFF2-40B4-BE49-F238E27FC236}">
                <a16:creationId xmlns:a16="http://schemas.microsoft.com/office/drawing/2014/main" id="{6AFD58D1-EAFE-4162-A843-1459B252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3513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 calcmode="lin" valueType="num">
                                      <p:cBhvr additive="base">
                                        <p:cTn id="15"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8" end="8"/>
                                            </p:txEl>
                                          </p:spTgt>
                                        </p:tgtEl>
                                        <p:attrNameLst>
                                          <p:attrName>style.visibility</p:attrName>
                                        </p:attrNameLst>
                                      </p:cBhvr>
                                      <p:to>
                                        <p:strVal val="visible"/>
                                      </p:to>
                                    </p:set>
                                    <p:animEffect transition="in" filter="fade">
                                      <p:cBhvr>
                                        <p:cTn id="21" dur="1000"/>
                                        <p:tgtEl>
                                          <p:spTgt spid="16">
                                            <p:txEl>
                                              <p:pRg st="8" end="8"/>
                                            </p:txEl>
                                          </p:spTgt>
                                        </p:tgtEl>
                                      </p:cBhvr>
                                    </p:animEffect>
                                    <p:anim calcmode="lin" valueType="num">
                                      <p:cBhvr>
                                        <p:cTn id="22" dur="1000" fill="hold"/>
                                        <p:tgtEl>
                                          <p:spTgt spid="16">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xEl>
                                              <p:pRg st="10" end="10"/>
                                            </p:txEl>
                                          </p:spTgt>
                                        </p:tgtEl>
                                        <p:attrNameLst>
                                          <p:attrName>style.visibility</p:attrName>
                                        </p:attrNameLst>
                                      </p:cBhvr>
                                      <p:to>
                                        <p:strVal val="visible"/>
                                      </p:to>
                                    </p:set>
                                    <p:animEffect transition="in" filter="fade">
                                      <p:cBhvr>
                                        <p:cTn id="26" dur="1000"/>
                                        <p:tgtEl>
                                          <p:spTgt spid="16">
                                            <p:txEl>
                                              <p:pRg st="10" end="10"/>
                                            </p:txEl>
                                          </p:spTgt>
                                        </p:tgtEl>
                                      </p:cBhvr>
                                    </p:animEffect>
                                    <p:anim calcmode="lin" valueType="num">
                                      <p:cBhvr>
                                        <p:cTn id="27" dur="1000" fill="hold"/>
                                        <p:tgtEl>
                                          <p:spTgt spid="16">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1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rmAutofit/>
          </a:bodyPr>
          <a:lstStyle/>
          <a:p>
            <a:pPr marL="0" indent="0" algn="l" fontAlgn="base">
              <a:buNone/>
            </a:pPr>
            <a:r>
              <a:rPr lang="en-US" b="0" i="0" dirty="0">
                <a:solidFill>
                  <a:srgbClr val="303030"/>
                </a:solidFill>
                <a:effectLst/>
                <a:latin typeface="Times New Roman" panose="02020603050405020304" pitchFamily="18" charset="0"/>
                <a:cs typeface="Times New Roman" panose="02020603050405020304" pitchFamily="18" charset="0"/>
              </a:rPr>
              <a:t>In left factoring,</a:t>
            </a:r>
          </a:p>
          <a:p>
            <a:pPr marL="0" indent="0" algn="l"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We make one production for each common prefixes.</a:t>
            </a:r>
          </a:p>
          <a:p>
            <a:pPr algn="l"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common prefix may be a terminal or a non-terminal or a combination of both.</a:t>
            </a:r>
          </a:p>
          <a:p>
            <a:pPr algn="l"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Rest of the derivation is added by new productions.</a:t>
            </a:r>
          </a:p>
        </p:txBody>
      </p:sp>
      <p:sp>
        <p:nvSpPr>
          <p:cNvPr id="4" name="Date Placeholder 3"/>
          <p:cNvSpPr>
            <a:spLocks noGrp="1"/>
          </p:cNvSpPr>
          <p:nvPr>
            <p:ph type="dt" sz="half" idx="10"/>
          </p:nvPr>
        </p:nvSpPr>
        <p:spPr/>
        <p:txBody>
          <a:bodyPr/>
          <a:lstStyle/>
          <a:p>
            <a:fld id="{B373B452-3EFB-4A83-84DE-DA915FD40D4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Left Factoring</a:t>
            </a:r>
          </a:p>
        </p:txBody>
      </p:sp>
      <p:sp>
        <p:nvSpPr>
          <p:cNvPr id="3" name="Rectangle: Diagonal Corners Rounded 2">
            <a:extLst>
              <a:ext uri="{FF2B5EF4-FFF2-40B4-BE49-F238E27FC236}">
                <a16:creationId xmlns:a16="http://schemas.microsoft.com/office/drawing/2014/main" id="{A88E6B14-BE18-47BB-8484-9BB75C0477CD}"/>
              </a:ext>
            </a:extLst>
          </p:cNvPr>
          <p:cNvSpPr/>
          <p:nvPr/>
        </p:nvSpPr>
        <p:spPr>
          <a:xfrm>
            <a:off x="762000" y="3816350"/>
            <a:ext cx="2819400" cy="114300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αβ</a:t>
            </a:r>
            <a:r>
              <a:rPr lang="el-GR" sz="2400" b="1" i="0" baseline="-25000" dirty="0">
                <a:solidFill>
                  <a:schemeClr val="tx1"/>
                </a:solidFill>
                <a:effectLst/>
                <a:latin typeface="Times New Roman" panose="02020603050405020304" pitchFamily="18" charset="0"/>
                <a:cs typeface="Times New Roman" panose="02020603050405020304" pitchFamily="18" charset="0"/>
              </a:rPr>
              <a:t>1</a:t>
            </a:r>
            <a:r>
              <a:rPr lang="el-GR" sz="2400" b="1" i="0" dirty="0">
                <a:solidFill>
                  <a:schemeClr val="tx1"/>
                </a:solidFill>
                <a:effectLst/>
                <a:latin typeface="Times New Roman" panose="02020603050405020304" pitchFamily="18" charset="0"/>
                <a:cs typeface="Times New Roman" panose="02020603050405020304" pitchFamily="18" charset="0"/>
              </a:rPr>
              <a:t> / αβ</a:t>
            </a:r>
            <a:r>
              <a:rPr lang="el-GR" sz="2400" b="1" i="0" baseline="-25000" dirty="0">
                <a:solidFill>
                  <a:schemeClr val="tx1"/>
                </a:solidFill>
                <a:effectLst/>
                <a:latin typeface="Times New Roman" panose="02020603050405020304" pitchFamily="18" charset="0"/>
                <a:cs typeface="Times New Roman" panose="02020603050405020304" pitchFamily="18" charset="0"/>
              </a:rPr>
              <a:t>2</a:t>
            </a:r>
            <a:r>
              <a:rPr lang="el-GR" sz="2400" b="1" i="0" dirty="0">
                <a:solidFill>
                  <a:schemeClr val="tx1"/>
                </a:solidFill>
                <a:effectLst/>
                <a:latin typeface="Times New Roman" panose="02020603050405020304" pitchFamily="18" charset="0"/>
                <a:cs typeface="Times New Roman" panose="02020603050405020304" pitchFamily="18" charset="0"/>
              </a:rPr>
              <a:t> / αβ</a:t>
            </a:r>
            <a:r>
              <a:rPr lang="el-GR" sz="2400" b="1" i="0" baseline="-25000" dirty="0">
                <a:solidFill>
                  <a:schemeClr val="tx1"/>
                </a:solidFill>
                <a:effectLst/>
                <a:latin typeface="Times New Roman" panose="02020603050405020304" pitchFamily="18" charset="0"/>
                <a:cs typeface="Times New Roman" panose="02020603050405020304" pitchFamily="18" charset="0"/>
              </a:rPr>
              <a:t>3</a:t>
            </a:r>
            <a:endParaRPr lang="en-IN" sz="2400" b="1" i="0" baseline="-25000" dirty="0">
              <a:solidFill>
                <a:schemeClr val="tx1"/>
              </a:solidFill>
              <a:effectLst/>
              <a:latin typeface="Times New Roman" panose="02020603050405020304" pitchFamily="18" charset="0"/>
              <a:cs typeface="Times New Roman" panose="02020603050405020304" pitchFamily="18" charset="0"/>
            </a:endParaRPr>
          </a:p>
        </p:txBody>
      </p:sp>
      <p:sp>
        <p:nvSpPr>
          <p:cNvPr id="5" name="Rectangle: Diagonal Corners Rounded 4">
            <a:extLst>
              <a:ext uri="{FF2B5EF4-FFF2-40B4-BE49-F238E27FC236}">
                <a16:creationId xmlns:a16="http://schemas.microsoft.com/office/drawing/2014/main" id="{18DDBAA0-23FF-452B-8557-977E2C4FCBE7}"/>
              </a:ext>
            </a:extLst>
          </p:cNvPr>
          <p:cNvSpPr/>
          <p:nvPr/>
        </p:nvSpPr>
        <p:spPr>
          <a:xfrm>
            <a:off x="5384800" y="3816350"/>
            <a:ext cx="3276600" cy="114300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α</a:t>
            </a:r>
            <a:r>
              <a:rPr lang="en-IN" sz="2400" b="1" i="0" dirty="0">
                <a:solidFill>
                  <a:schemeClr val="tx1"/>
                </a:solidFill>
                <a:effectLst/>
                <a:latin typeface="Times New Roman" panose="02020603050405020304" pitchFamily="18" charset="0"/>
                <a:cs typeface="Times New Roman" panose="02020603050405020304" pitchFamily="18" charset="0"/>
              </a:rPr>
              <a:t>A’</a:t>
            </a:r>
            <a:endParaRPr lang="en-IN" sz="2400" b="1" i="1" baseline="-25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β</a:t>
            </a:r>
            <a:r>
              <a:rPr lang="el-GR" sz="2400" b="1" i="0" baseline="-25000" dirty="0">
                <a:solidFill>
                  <a:schemeClr val="tx1"/>
                </a:solidFill>
                <a:effectLst/>
                <a:latin typeface="Times New Roman" panose="02020603050405020304" pitchFamily="18" charset="0"/>
                <a:cs typeface="Times New Roman" panose="02020603050405020304" pitchFamily="18" charset="0"/>
              </a:rPr>
              <a:t>1</a:t>
            </a:r>
            <a:r>
              <a:rPr lang="el-GR" sz="2400" b="1" i="0" dirty="0">
                <a:solidFill>
                  <a:schemeClr val="tx1"/>
                </a:solidFill>
                <a:effectLst/>
                <a:latin typeface="Times New Roman" panose="02020603050405020304" pitchFamily="18" charset="0"/>
                <a:cs typeface="Times New Roman" panose="02020603050405020304" pitchFamily="18" charset="0"/>
              </a:rPr>
              <a:t> / β</a:t>
            </a:r>
            <a:r>
              <a:rPr lang="el-GR" sz="2400" b="1" i="0" baseline="-25000" dirty="0">
                <a:solidFill>
                  <a:schemeClr val="tx1"/>
                </a:solidFill>
                <a:effectLst/>
                <a:latin typeface="Times New Roman" panose="02020603050405020304" pitchFamily="18" charset="0"/>
                <a:cs typeface="Times New Roman" panose="02020603050405020304" pitchFamily="18" charset="0"/>
              </a:rPr>
              <a:t>2</a:t>
            </a:r>
            <a:r>
              <a:rPr lang="el-GR" sz="2400" b="1" i="0" dirty="0">
                <a:solidFill>
                  <a:schemeClr val="tx1"/>
                </a:solidFill>
                <a:effectLst/>
                <a:latin typeface="Times New Roman" panose="02020603050405020304" pitchFamily="18" charset="0"/>
                <a:cs typeface="Times New Roman" panose="02020603050405020304" pitchFamily="18" charset="0"/>
              </a:rPr>
              <a:t> / β</a:t>
            </a:r>
            <a:r>
              <a:rPr lang="el-GR" sz="2400" b="1" i="0" baseline="-25000" dirty="0">
                <a:solidFill>
                  <a:schemeClr val="tx1"/>
                </a:solidFill>
                <a:effectLst/>
                <a:latin typeface="Times New Roman" panose="02020603050405020304" pitchFamily="18" charset="0"/>
                <a:cs typeface="Times New Roman" panose="02020603050405020304" pitchFamily="18" charset="0"/>
              </a:rPr>
              <a:t>3</a:t>
            </a:r>
            <a:endParaRPr lang="en-IN" sz="24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Arrow: Right 12">
            <a:extLst>
              <a:ext uri="{FF2B5EF4-FFF2-40B4-BE49-F238E27FC236}">
                <a16:creationId xmlns:a16="http://schemas.microsoft.com/office/drawing/2014/main" id="{30ACB3BF-66C0-40D2-B3AD-2B8D89A30F25}"/>
              </a:ext>
            </a:extLst>
          </p:cNvPr>
          <p:cNvSpPr/>
          <p:nvPr/>
        </p:nvSpPr>
        <p:spPr>
          <a:xfrm>
            <a:off x="4102100" y="4224736"/>
            <a:ext cx="838200" cy="36512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1A19B911-59CD-4148-BFE6-719D6304E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316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anim calcmode="lin" valueType="num">
                                      <p:cBhvr additive="base">
                                        <p:cTn id="1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anim calcmode="lin" valueType="num">
                                      <p:cBhvr additive="base">
                                        <p:cTn id="19"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heel(1)">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rmAutofit/>
          </a:bodyPr>
          <a:lstStyle/>
          <a:p>
            <a:pPr marL="0" indent="0" algn="l"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b="0" i="0" dirty="0">
                <a:solidFill>
                  <a:srgbClr val="303030"/>
                </a:solidFill>
                <a:effectLst/>
                <a:latin typeface="Times New Roman" panose="02020603050405020304" pitchFamily="18" charset="0"/>
                <a:cs typeface="Times New Roman" panose="02020603050405020304" pitchFamily="18" charset="0"/>
              </a:rPr>
              <a:t>Do left factoring in the following grammar-</a:t>
            </a:r>
          </a:p>
          <a:p>
            <a:pPr marL="0" indent="0" algn="l" fontAlgn="base">
              <a:buNone/>
            </a:pPr>
            <a:r>
              <a:rPr lang="en-US" b="0" i="0" dirty="0">
                <a:solidFill>
                  <a:srgbClr val="303030"/>
                </a:solidFill>
                <a:effectLst/>
                <a:latin typeface="Times New Roman" panose="02020603050405020304" pitchFamily="18" charset="0"/>
                <a:cs typeface="Times New Roman" panose="02020603050405020304" pitchFamily="18" charset="0"/>
              </a:rPr>
              <a:t>			</a:t>
            </a:r>
          </a:p>
          <a:p>
            <a:pPr marL="0" indent="0" algn="l" fontAlgn="base">
              <a:buNone/>
            </a:pPr>
            <a:r>
              <a:rPr lang="en-US" dirty="0">
                <a:solidFill>
                  <a:srgbClr val="303030"/>
                </a:solidFill>
                <a:latin typeface="Times New Roman" panose="02020603050405020304" pitchFamily="18" charset="0"/>
                <a:cs typeface="Times New Roman" panose="02020603050405020304" pitchFamily="18" charset="0"/>
              </a:rPr>
              <a:t>		</a:t>
            </a:r>
            <a:r>
              <a:rPr lang="en-US" b="0" i="0" dirty="0">
                <a:solidFill>
                  <a:srgbClr val="303030"/>
                </a:solidFill>
                <a:effectLst/>
                <a:latin typeface="Times New Roman" panose="02020603050405020304" pitchFamily="18" charset="0"/>
                <a:cs typeface="Times New Roman" panose="02020603050405020304" pitchFamily="18" charset="0"/>
              </a:rPr>
              <a:t>S → </a:t>
            </a:r>
            <a:r>
              <a:rPr lang="en-US" b="0" i="0" dirty="0" err="1">
                <a:solidFill>
                  <a:srgbClr val="303030"/>
                </a:solidFill>
                <a:effectLst/>
                <a:latin typeface="Times New Roman" panose="02020603050405020304" pitchFamily="18" charset="0"/>
                <a:cs typeface="Times New Roman" panose="02020603050405020304" pitchFamily="18" charset="0"/>
              </a:rPr>
              <a:t>iEtS</a:t>
            </a:r>
            <a:r>
              <a:rPr lang="en-US" b="0" i="0" dirty="0">
                <a:solidFill>
                  <a:srgbClr val="303030"/>
                </a:solidFill>
                <a:effectLst/>
                <a:latin typeface="Times New Roman" panose="02020603050405020304" pitchFamily="18" charset="0"/>
                <a:cs typeface="Times New Roman" panose="02020603050405020304" pitchFamily="18" charset="0"/>
              </a:rPr>
              <a:t> / </a:t>
            </a:r>
            <a:r>
              <a:rPr lang="en-US" b="0" i="0" dirty="0" err="1">
                <a:solidFill>
                  <a:srgbClr val="303030"/>
                </a:solidFill>
                <a:effectLst/>
                <a:latin typeface="Times New Roman" panose="02020603050405020304" pitchFamily="18" charset="0"/>
                <a:cs typeface="Times New Roman" panose="02020603050405020304" pitchFamily="18" charset="0"/>
              </a:rPr>
              <a:t>iEtSeS</a:t>
            </a:r>
            <a:r>
              <a:rPr lang="en-US" b="0" i="0" dirty="0">
                <a:solidFill>
                  <a:srgbClr val="303030"/>
                </a:solidFill>
                <a:effectLst/>
                <a:latin typeface="Times New Roman" panose="02020603050405020304" pitchFamily="18" charset="0"/>
                <a:cs typeface="Times New Roman" panose="02020603050405020304" pitchFamily="18" charset="0"/>
              </a:rPr>
              <a:t> / a</a:t>
            </a:r>
          </a:p>
          <a:p>
            <a:pPr marL="0" indent="0" algn="l" fontAlgn="base">
              <a:buNone/>
            </a:pPr>
            <a:r>
              <a:rPr lang="en-US" dirty="0">
                <a:solidFill>
                  <a:srgbClr val="303030"/>
                </a:solidFill>
                <a:latin typeface="Times New Roman" panose="02020603050405020304" pitchFamily="18" charset="0"/>
                <a:cs typeface="Times New Roman" panose="02020603050405020304" pitchFamily="18" charset="0"/>
              </a:rPr>
              <a:t>		</a:t>
            </a:r>
            <a:r>
              <a:rPr lang="en-US" b="0" i="0" dirty="0">
                <a:solidFill>
                  <a:srgbClr val="303030"/>
                </a:solidFill>
                <a:effectLst/>
                <a:latin typeface="Times New Roman" panose="02020603050405020304" pitchFamily="18" charset="0"/>
                <a:cs typeface="Times New Roman" panose="02020603050405020304" pitchFamily="18" charset="0"/>
              </a:rPr>
              <a:t>E → b</a:t>
            </a:r>
          </a:p>
          <a:p>
            <a:pPr marL="0" indent="0" algn="l"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l" fontAlgn="base">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l" fontAlgn="base">
              <a:buNone/>
            </a:pPr>
            <a:endParaRPr lang="en-US" b="0" i="1" dirty="0">
              <a:solidFill>
                <a:srgbClr val="303030"/>
              </a:solidFill>
              <a:effectLst>
                <a:outerShdw blurRad="38100" dist="38100" dir="2700000" algn="tl">
                  <a:srgbClr val="000000">
                    <a:alpha val="43137"/>
                  </a:srgbClr>
                </a:outerShdw>
              </a:effectLst>
            </a:endParaRPr>
          </a:p>
          <a:p>
            <a:pPr marL="0" indent="0" algn="l" fontAlgn="base">
              <a:buNone/>
            </a:pPr>
            <a:r>
              <a:rPr lang="en-US" b="0" i="0" dirty="0">
                <a:solidFill>
                  <a:srgbClr val="303030"/>
                </a:solidFill>
                <a:effectLst/>
                <a:latin typeface="Times New Roman" panose="02020603050405020304" pitchFamily="18" charset="0"/>
                <a:cs typeface="Times New Roman" panose="02020603050405020304" pitchFamily="18" charset="0"/>
              </a:rPr>
              <a:t>The left factored grammar is-</a:t>
            </a:r>
          </a:p>
          <a:p>
            <a:pPr marL="0" indent="0" algn="l" fontAlgn="base">
              <a:buNone/>
            </a:pPr>
            <a:r>
              <a:rPr lang="en-US" dirty="0">
                <a:solidFill>
                  <a:srgbClr val="303030"/>
                </a:solidFill>
                <a:latin typeface="Times New Roman" panose="02020603050405020304" pitchFamily="18" charset="0"/>
                <a:cs typeface="Times New Roman" panose="02020603050405020304" pitchFamily="18" charset="0"/>
              </a:rPr>
              <a:t>		</a:t>
            </a:r>
          </a:p>
          <a:p>
            <a:pPr marL="0" indent="0" algn="l" fontAlgn="base">
              <a:buNone/>
            </a:pPr>
            <a:r>
              <a:rPr lang="en-US" b="0" i="0" dirty="0">
                <a:solidFill>
                  <a:srgbClr val="303030"/>
                </a:solidFill>
                <a:effectLst/>
                <a:latin typeface="Times New Roman" panose="02020603050405020304" pitchFamily="18" charset="0"/>
                <a:cs typeface="Times New Roman" panose="02020603050405020304" pitchFamily="18" charset="0"/>
              </a:rPr>
              <a:t>		S → </a:t>
            </a:r>
            <a:r>
              <a:rPr lang="en-US" b="0" i="0" dirty="0" err="1">
                <a:solidFill>
                  <a:srgbClr val="303030"/>
                </a:solidFill>
                <a:effectLst/>
                <a:latin typeface="Times New Roman" panose="02020603050405020304" pitchFamily="18" charset="0"/>
                <a:cs typeface="Times New Roman" panose="02020603050405020304" pitchFamily="18" charset="0"/>
              </a:rPr>
              <a:t>iEtSS</a:t>
            </a:r>
            <a:r>
              <a:rPr lang="en-US" b="0" i="0" dirty="0">
                <a:solidFill>
                  <a:srgbClr val="303030"/>
                </a:solidFill>
                <a:effectLst/>
                <a:latin typeface="Times New Roman" panose="02020603050405020304" pitchFamily="18" charset="0"/>
                <a:cs typeface="Times New Roman" panose="02020603050405020304" pitchFamily="18" charset="0"/>
              </a:rPr>
              <a:t>’ / a</a:t>
            </a:r>
          </a:p>
          <a:p>
            <a:pPr marL="0" indent="0" algn="l" fontAlgn="base">
              <a:buNone/>
            </a:pPr>
            <a:r>
              <a:rPr lang="en-US" dirty="0">
                <a:solidFill>
                  <a:srgbClr val="303030"/>
                </a:solidFill>
                <a:latin typeface="Times New Roman" panose="02020603050405020304" pitchFamily="18" charset="0"/>
                <a:cs typeface="Times New Roman" panose="02020603050405020304" pitchFamily="18" charset="0"/>
              </a:rPr>
              <a:t>		</a:t>
            </a:r>
            <a:r>
              <a:rPr lang="en-US" b="0" i="0" dirty="0">
                <a:solidFill>
                  <a:srgbClr val="303030"/>
                </a:solidFill>
                <a:effectLst/>
                <a:latin typeface="Times New Roman" panose="02020603050405020304" pitchFamily="18" charset="0"/>
                <a:cs typeface="Times New Roman" panose="02020603050405020304" pitchFamily="18" charset="0"/>
              </a:rPr>
              <a:t>S’ → </a:t>
            </a:r>
            <a:r>
              <a:rPr lang="en-US" b="0" i="0" dirty="0" err="1">
                <a:solidFill>
                  <a:srgbClr val="303030"/>
                </a:solidFill>
                <a:effectLst/>
                <a:latin typeface="Times New Roman" panose="02020603050405020304" pitchFamily="18" charset="0"/>
                <a:cs typeface="Times New Roman" panose="02020603050405020304" pitchFamily="18" charset="0"/>
              </a:rPr>
              <a:t>eS</a:t>
            </a:r>
            <a:r>
              <a:rPr lang="en-US" b="0" i="0" dirty="0">
                <a:solidFill>
                  <a:srgbClr val="303030"/>
                </a:solidFill>
                <a:effectLst/>
                <a:latin typeface="Times New Roman" panose="02020603050405020304" pitchFamily="18" charset="0"/>
                <a:cs typeface="Times New Roman" panose="02020603050405020304" pitchFamily="18" charset="0"/>
              </a:rPr>
              <a:t> / ∈</a:t>
            </a:r>
          </a:p>
          <a:p>
            <a:pPr marL="0" indent="0" algn="l" fontAlgn="base">
              <a:buNone/>
            </a:pPr>
            <a:r>
              <a:rPr lang="en-US" dirty="0">
                <a:solidFill>
                  <a:srgbClr val="303030"/>
                </a:solidFill>
                <a:latin typeface="Times New Roman" panose="02020603050405020304" pitchFamily="18" charset="0"/>
                <a:cs typeface="Times New Roman" panose="02020603050405020304" pitchFamily="18" charset="0"/>
              </a:rPr>
              <a:t>		</a:t>
            </a:r>
            <a:r>
              <a:rPr lang="en-US" b="0" i="0" dirty="0">
                <a:solidFill>
                  <a:srgbClr val="303030"/>
                </a:solidFill>
                <a:effectLst/>
                <a:latin typeface="Times New Roman" panose="02020603050405020304" pitchFamily="18" charset="0"/>
                <a:cs typeface="Times New Roman" panose="02020603050405020304" pitchFamily="18" charset="0"/>
              </a:rPr>
              <a:t>E → b</a:t>
            </a:r>
          </a:p>
          <a:p>
            <a:pPr marL="0" indent="0" algn="l"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416D702-A74A-4587-BD98-A081CF97756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of Left Factoring</a:t>
            </a:r>
          </a:p>
        </p:txBody>
      </p:sp>
      <p:pic>
        <p:nvPicPr>
          <p:cNvPr id="10" name="Picture 9">
            <a:extLst>
              <a:ext uri="{FF2B5EF4-FFF2-40B4-BE49-F238E27FC236}">
                <a16:creationId xmlns:a16="http://schemas.microsoft.com/office/drawing/2014/main" id="{64F75CFF-D01F-4381-AE42-64E04EC9A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470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 calcmode="lin" valueType="num">
                                      <p:cBhvr additive="base">
                                        <p:cTn id="17"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 calcmode="lin" valueType="num">
                                      <p:cBhvr additive="base">
                                        <p:cTn id="2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barn(inVertical)">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barn(inVertical)">
                                      <p:cBhvr>
                                        <p:cTn id="32" dur="500"/>
                                        <p:tgtEl>
                                          <p:spTgt spid="1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9" end="9"/>
                                            </p:txEl>
                                          </p:spTgt>
                                        </p:tgtEl>
                                        <p:attrNameLst>
                                          <p:attrName>style.visibility</p:attrName>
                                        </p:attrNameLst>
                                      </p:cBhvr>
                                      <p:to>
                                        <p:strVal val="visible"/>
                                      </p:to>
                                    </p:set>
                                    <p:anim calcmode="lin" valueType="num">
                                      <p:cBhvr additive="base">
                                        <p:cTn id="37"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anim calcmode="lin" valueType="num">
                                      <p:cBhvr additive="base">
                                        <p:cTn id="41"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xEl>
                                              <p:pRg st="11" end="11"/>
                                            </p:txEl>
                                          </p:spTgt>
                                        </p:tgtEl>
                                        <p:attrNameLst>
                                          <p:attrName>style.visibility</p:attrName>
                                        </p:attrNameLst>
                                      </p:cBhvr>
                                      <p:to>
                                        <p:strVal val="visible"/>
                                      </p:to>
                                    </p:set>
                                    <p:anim calcmode="lin" valueType="num">
                                      <p:cBhvr additive="base">
                                        <p:cTn id="45"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b="0" i="0" dirty="0">
                <a:solidFill>
                  <a:srgbClr val="303030"/>
                </a:solidFill>
                <a:effectLst/>
                <a:latin typeface="Times New Roman" panose="02020603050405020304" pitchFamily="18" charset="0"/>
                <a:cs typeface="Times New Roman" panose="02020603050405020304" pitchFamily="18" charset="0"/>
              </a:rPr>
              <a:t>Do left factoring in the following grammar-</a:t>
            </a: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A → </a:t>
            </a:r>
            <a:r>
              <a:rPr lang="en-US" b="0" i="0" dirty="0" err="1">
                <a:solidFill>
                  <a:srgbClr val="303030"/>
                </a:solidFill>
                <a:effectLst/>
                <a:latin typeface="Times New Roman" panose="02020603050405020304" pitchFamily="18" charset="0"/>
                <a:cs typeface="Times New Roman" panose="02020603050405020304" pitchFamily="18" charset="0"/>
              </a:rPr>
              <a:t>aAB</a:t>
            </a:r>
            <a:r>
              <a:rPr lang="en-US" b="0" i="0" dirty="0">
                <a:solidFill>
                  <a:srgbClr val="303030"/>
                </a:solidFill>
                <a:effectLst/>
                <a:latin typeface="Times New Roman" panose="02020603050405020304" pitchFamily="18" charset="0"/>
                <a:cs typeface="Times New Roman" panose="02020603050405020304" pitchFamily="18" charset="0"/>
              </a:rPr>
              <a:t> / </a:t>
            </a:r>
            <a:r>
              <a:rPr lang="en-US" b="0" i="0" dirty="0" err="1">
                <a:solidFill>
                  <a:srgbClr val="303030"/>
                </a:solidFill>
                <a:effectLst/>
                <a:latin typeface="Times New Roman" panose="02020603050405020304" pitchFamily="18" charset="0"/>
                <a:cs typeface="Times New Roman" panose="02020603050405020304" pitchFamily="18" charset="0"/>
              </a:rPr>
              <a:t>aBc</a:t>
            </a:r>
            <a:r>
              <a:rPr lang="en-US" b="0" i="0" dirty="0">
                <a:solidFill>
                  <a:srgbClr val="303030"/>
                </a:solidFill>
                <a:effectLst/>
                <a:latin typeface="Times New Roman" panose="02020603050405020304" pitchFamily="18" charset="0"/>
                <a:cs typeface="Times New Roman" panose="02020603050405020304" pitchFamily="18" charset="0"/>
              </a:rPr>
              <a:t> / </a:t>
            </a:r>
            <a:r>
              <a:rPr lang="en-US" b="0" i="0" dirty="0" err="1">
                <a:solidFill>
                  <a:srgbClr val="303030"/>
                </a:solidFill>
                <a:effectLst/>
                <a:latin typeface="Times New Roman" panose="02020603050405020304" pitchFamily="18" charset="0"/>
                <a:cs typeface="Times New Roman" panose="02020603050405020304" pitchFamily="18" charset="0"/>
              </a:rPr>
              <a:t>aAc</a:t>
            </a: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fontAlgn="base">
              <a:buNone/>
            </a:pPr>
            <a:endParaRPr lang="en-US" b="1" i="0" u="sng"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1" i="0" u="sng" dirty="0">
                <a:solidFill>
                  <a:srgbClr val="303030"/>
                </a:solidFill>
                <a:effectLst/>
                <a:latin typeface="Times New Roman" panose="02020603050405020304" pitchFamily="18" charset="0"/>
                <a:cs typeface="Times New Roman" panose="02020603050405020304" pitchFamily="18" charset="0"/>
              </a:rPr>
              <a:t>Step-01:</a:t>
            </a: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A → </a:t>
            </a:r>
            <a:r>
              <a:rPr lang="en-US" b="0" i="0" dirty="0" err="1">
                <a:solidFill>
                  <a:srgbClr val="303030"/>
                </a:solidFill>
                <a:effectLst/>
                <a:latin typeface="Times New Roman" panose="02020603050405020304" pitchFamily="18" charset="0"/>
                <a:cs typeface="Times New Roman" panose="02020603050405020304" pitchFamily="18" charset="0"/>
              </a:rPr>
              <a:t>aA</a:t>
            </a:r>
            <a:r>
              <a:rPr lang="en-US" b="0" i="0" dirty="0">
                <a:solidFill>
                  <a:srgbClr val="303030"/>
                </a:solidFill>
                <a:effectLst/>
                <a:latin typeface="Times New Roman" panose="02020603050405020304" pitchFamily="18" charset="0"/>
                <a:cs typeface="Times New Roman" panose="02020603050405020304" pitchFamily="18" charset="0"/>
              </a:rPr>
              <a:t>’</a:t>
            </a: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A’ → AB / </a:t>
            </a:r>
            <a:r>
              <a:rPr lang="en-US" b="0" i="0" dirty="0" err="1">
                <a:solidFill>
                  <a:srgbClr val="303030"/>
                </a:solidFill>
                <a:effectLst/>
                <a:latin typeface="Times New Roman" panose="02020603050405020304" pitchFamily="18" charset="0"/>
                <a:cs typeface="Times New Roman" panose="02020603050405020304" pitchFamily="18" charset="0"/>
              </a:rPr>
              <a:t>Bc</a:t>
            </a:r>
            <a:r>
              <a:rPr lang="en-US" b="0" i="0" dirty="0">
                <a:solidFill>
                  <a:srgbClr val="303030"/>
                </a:solidFill>
                <a:effectLst/>
                <a:latin typeface="Times New Roman" panose="02020603050405020304" pitchFamily="18" charset="0"/>
                <a:cs typeface="Times New Roman" panose="02020603050405020304" pitchFamily="18" charset="0"/>
              </a:rPr>
              <a:t> / Ac</a:t>
            </a: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Again, this is a grammar with common prefixes. </a:t>
            </a:r>
          </a:p>
          <a:p>
            <a:pPr marL="0" indent="0" algn="just" fontAlgn="base">
              <a:buNone/>
            </a:pPr>
            <a:endParaRPr lang="en-US" b="1" i="0" u="sng"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1" i="0" u="sng" dirty="0">
                <a:solidFill>
                  <a:srgbClr val="303030"/>
                </a:solidFill>
                <a:effectLst/>
                <a:latin typeface="Times New Roman" panose="02020603050405020304" pitchFamily="18" charset="0"/>
                <a:cs typeface="Times New Roman" panose="02020603050405020304" pitchFamily="18" charset="0"/>
              </a:rPr>
              <a:t>Step-02:</a:t>
            </a: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A → </a:t>
            </a:r>
            <a:r>
              <a:rPr lang="en-US" b="0" i="0" dirty="0" err="1">
                <a:solidFill>
                  <a:srgbClr val="303030"/>
                </a:solidFill>
                <a:effectLst/>
                <a:latin typeface="Times New Roman" panose="02020603050405020304" pitchFamily="18" charset="0"/>
                <a:cs typeface="Times New Roman" panose="02020603050405020304" pitchFamily="18" charset="0"/>
              </a:rPr>
              <a:t>aA</a:t>
            </a:r>
            <a:r>
              <a:rPr lang="en-US" b="0" i="0" dirty="0">
                <a:solidFill>
                  <a:srgbClr val="303030"/>
                </a:solidFill>
                <a:effectLst/>
                <a:latin typeface="Times New Roman" panose="02020603050405020304" pitchFamily="18" charset="0"/>
                <a:cs typeface="Times New Roman" panose="02020603050405020304" pitchFamily="18" charset="0"/>
              </a:rPr>
              <a:t>’</a:t>
            </a: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A’ → AD / </a:t>
            </a:r>
            <a:r>
              <a:rPr lang="en-US" b="0" i="0" dirty="0" err="1">
                <a:solidFill>
                  <a:srgbClr val="303030"/>
                </a:solidFill>
                <a:effectLst/>
                <a:latin typeface="Times New Roman" panose="02020603050405020304" pitchFamily="18" charset="0"/>
                <a:cs typeface="Times New Roman" panose="02020603050405020304" pitchFamily="18" charset="0"/>
              </a:rPr>
              <a:t>Bc</a:t>
            </a: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		D → B / c</a:t>
            </a:r>
          </a:p>
          <a:p>
            <a:pPr marL="0" indent="0" algn="just" fontAlgn="base">
              <a:buNone/>
            </a:pPr>
            <a:r>
              <a:rPr lang="en-US" b="0" i="0" dirty="0">
                <a:solidFill>
                  <a:srgbClr val="303030"/>
                </a:solidFill>
                <a:effectLst/>
                <a:latin typeface="Times New Roman" panose="02020603050405020304" pitchFamily="18" charset="0"/>
                <a:cs typeface="Times New Roman" panose="02020603050405020304" pitchFamily="18" charset="0"/>
              </a:rPr>
              <a:t>This is a left factored grammar.</a:t>
            </a: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444909D-4FC3-464C-BE1A-53903513DE1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of Left Factoring</a:t>
            </a:r>
          </a:p>
        </p:txBody>
      </p:sp>
      <p:pic>
        <p:nvPicPr>
          <p:cNvPr id="10" name="Picture 9">
            <a:extLst>
              <a:ext uri="{FF2B5EF4-FFF2-40B4-BE49-F238E27FC236}">
                <a16:creationId xmlns:a16="http://schemas.microsoft.com/office/drawing/2014/main" id="{37D6AF65-E36A-4601-9C47-CDA62240D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841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 calcmode="lin" valueType="num">
                                      <p:cBhvr additive="base">
                                        <p:cTn id="17"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 calcmode="lin" valueType="num">
                                      <p:cBhvr additive="base">
                                        <p:cTn id="2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anim calcmode="lin" valueType="num">
                                      <p:cBhvr additive="base">
                                        <p:cTn id="25"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 calcmode="lin" valueType="num">
                                      <p:cBhvr additive="base">
                                        <p:cTn id="29"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Effect transition="in" filter="barn(inVertical)">
                                      <p:cBhvr>
                                        <p:cTn id="35" dur="500"/>
                                        <p:tgtEl>
                                          <p:spTgt spid="1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6">
                                            <p:txEl>
                                              <p:pRg st="9" end="9"/>
                                            </p:txEl>
                                          </p:spTgt>
                                        </p:tgtEl>
                                        <p:attrNameLst>
                                          <p:attrName>style.visibility</p:attrName>
                                        </p:attrNameLst>
                                      </p:cBhvr>
                                      <p:to>
                                        <p:strVal val="visible"/>
                                      </p:to>
                                    </p:set>
                                    <p:animEffect transition="in" filter="fade">
                                      <p:cBhvr>
                                        <p:cTn id="40" dur="1000"/>
                                        <p:tgtEl>
                                          <p:spTgt spid="16">
                                            <p:txEl>
                                              <p:pRg st="9" end="9"/>
                                            </p:txEl>
                                          </p:spTgt>
                                        </p:tgtEl>
                                      </p:cBhvr>
                                    </p:animEffect>
                                    <p:anim calcmode="lin" valueType="num">
                                      <p:cBhvr>
                                        <p:cTn id="41" dur="1000" fill="hold"/>
                                        <p:tgtEl>
                                          <p:spTgt spid="16">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16">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6">
                                            <p:txEl>
                                              <p:pRg st="10" end="10"/>
                                            </p:txEl>
                                          </p:spTgt>
                                        </p:tgtEl>
                                        <p:attrNameLst>
                                          <p:attrName>style.visibility</p:attrName>
                                        </p:attrNameLst>
                                      </p:cBhvr>
                                      <p:to>
                                        <p:strVal val="visible"/>
                                      </p:to>
                                    </p:set>
                                    <p:animEffect transition="in" filter="fade">
                                      <p:cBhvr>
                                        <p:cTn id="45" dur="1000"/>
                                        <p:tgtEl>
                                          <p:spTgt spid="16">
                                            <p:txEl>
                                              <p:pRg st="10" end="10"/>
                                            </p:txEl>
                                          </p:spTgt>
                                        </p:tgtEl>
                                      </p:cBhvr>
                                    </p:animEffect>
                                    <p:anim calcmode="lin" valueType="num">
                                      <p:cBhvr>
                                        <p:cTn id="46" dur="1000" fill="hold"/>
                                        <p:tgtEl>
                                          <p:spTgt spid="16">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16">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6">
                                            <p:txEl>
                                              <p:pRg st="11" end="11"/>
                                            </p:txEl>
                                          </p:spTgt>
                                        </p:tgtEl>
                                        <p:attrNameLst>
                                          <p:attrName>style.visibility</p:attrName>
                                        </p:attrNameLst>
                                      </p:cBhvr>
                                      <p:to>
                                        <p:strVal val="visible"/>
                                      </p:to>
                                    </p:set>
                                    <p:animEffect transition="in" filter="fade">
                                      <p:cBhvr>
                                        <p:cTn id="50" dur="1000"/>
                                        <p:tgtEl>
                                          <p:spTgt spid="16">
                                            <p:txEl>
                                              <p:pRg st="11" end="11"/>
                                            </p:txEl>
                                          </p:spTgt>
                                        </p:tgtEl>
                                      </p:cBhvr>
                                    </p:animEffect>
                                    <p:anim calcmode="lin" valueType="num">
                                      <p:cBhvr>
                                        <p:cTn id="51" dur="1000" fill="hold"/>
                                        <p:tgtEl>
                                          <p:spTgt spid="16">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16">
                                            <p:txEl>
                                              <p:pRg st="11" end="11"/>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6">
                                            <p:txEl>
                                              <p:pRg st="12" end="12"/>
                                            </p:txEl>
                                          </p:spTgt>
                                        </p:tgtEl>
                                        <p:attrNameLst>
                                          <p:attrName>style.visibility</p:attrName>
                                        </p:attrNameLst>
                                      </p:cBhvr>
                                      <p:to>
                                        <p:strVal val="visible"/>
                                      </p:to>
                                    </p:set>
                                    <p:animEffect transition="in" filter="fade">
                                      <p:cBhvr>
                                        <p:cTn id="55" dur="1000"/>
                                        <p:tgtEl>
                                          <p:spTgt spid="16">
                                            <p:txEl>
                                              <p:pRg st="12" end="12"/>
                                            </p:txEl>
                                          </p:spTgt>
                                        </p:tgtEl>
                                      </p:cBhvr>
                                    </p:animEffect>
                                    <p:anim calcmode="lin" valueType="num">
                                      <p:cBhvr>
                                        <p:cTn id="56" dur="1000" fill="hold"/>
                                        <p:tgtEl>
                                          <p:spTgt spid="16">
                                            <p:txEl>
                                              <p:pRg st="12" end="12"/>
                                            </p:txEl>
                                          </p:spTgt>
                                        </p:tgtEl>
                                        <p:attrNameLst>
                                          <p:attrName>ppt_x</p:attrName>
                                        </p:attrNameLst>
                                      </p:cBhvr>
                                      <p:tavLst>
                                        <p:tav tm="0">
                                          <p:val>
                                            <p:strVal val="#ppt_x"/>
                                          </p:val>
                                        </p:tav>
                                        <p:tav tm="100000">
                                          <p:val>
                                            <p:strVal val="#ppt_x"/>
                                          </p:val>
                                        </p:tav>
                                      </p:tavLst>
                                    </p:anim>
                                    <p:anim calcmode="lin" valueType="num">
                                      <p:cBhvr>
                                        <p:cTn id="57" dur="1000" fill="hold"/>
                                        <p:tgtEl>
                                          <p:spTgt spid="16">
                                            <p:txEl>
                                              <p:pRg st="12" end="12"/>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6">
                                            <p:txEl>
                                              <p:pRg st="13" end="13"/>
                                            </p:txEl>
                                          </p:spTgt>
                                        </p:tgtEl>
                                        <p:attrNameLst>
                                          <p:attrName>style.visibility</p:attrName>
                                        </p:attrNameLst>
                                      </p:cBhvr>
                                      <p:to>
                                        <p:strVal val="visible"/>
                                      </p:to>
                                    </p:set>
                                    <p:animEffect transition="in" filter="fade">
                                      <p:cBhvr>
                                        <p:cTn id="60" dur="1000"/>
                                        <p:tgtEl>
                                          <p:spTgt spid="16">
                                            <p:txEl>
                                              <p:pRg st="13" end="13"/>
                                            </p:txEl>
                                          </p:spTgt>
                                        </p:tgtEl>
                                      </p:cBhvr>
                                    </p:animEffect>
                                    <p:anim calcmode="lin" valueType="num">
                                      <p:cBhvr>
                                        <p:cTn id="61" dur="1000" fill="hold"/>
                                        <p:tgtEl>
                                          <p:spTgt spid="16">
                                            <p:txEl>
                                              <p:pRg st="13" end="13"/>
                                            </p:txEl>
                                          </p:spTgt>
                                        </p:tgtEl>
                                        <p:attrNameLst>
                                          <p:attrName>ppt_x</p:attrName>
                                        </p:attrNameLst>
                                      </p:cBhvr>
                                      <p:tavLst>
                                        <p:tav tm="0">
                                          <p:val>
                                            <p:strVal val="#ppt_x"/>
                                          </p:val>
                                        </p:tav>
                                        <p:tav tm="100000">
                                          <p:val>
                                            <p:strVal val="#ppt_x"/>
                                          </p:val>
                                        </p:tav>
                                      </p:tavLst>
                                    </p:anim>
                                    <p:anim calcmode="lin" valueType="num">
                                      <p:cBhvr>
                                        <p:cTn id="62" dur="1000" fill="hold"/>
                                        <p:tgtEl>
                                          <p:spTgt spid="16">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dirty="0">
                <a:solidFill>
                  <a:srgbClr val="000000"/>
                </a:solidFill>
                <a:latin typeface="Times New Roman" panose="02020603050405020304" pitchFamily="18" charset="0"/>
                <a:cs typeface="Times New Roman" panose="02020603050405020304" pitchFamily="18" charset="0"/>
              </a:rPr>
              <a:t>Production rule-</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id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Input string:-id+id+id</a:t>
            </a:r>
            <a:endParaRPr lang="en-US"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B320432-FDD0-4845-95ED-9C62034BAF9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pic>
        <p:nvPicPr>
          <p:cNvPr id="2" name="Picture 1">
            <a:extLst>
              <a:ext uri="{FF2B5EF4-FFF2-40B4-BE49-F238E27FC236}">
                <a16:creationId xmlns:a16="http://schemas.microsoft.com/office/drawing/2014/main" id="{704B6FCC-4436-40DD-BEF3-36A6A16DC1C2}"/>
              </a:ext>
            </a:extLst>
          </p:cNvPr>
          <p:cNvPicPr>
            <a:picLocks noChangeAspect="1"/>
          </p:cNvPicPr>
          <p:nvPr/>
        </p:nvPicPr>
        <p:blipFill>
          <a:blip r:embed="rId3"/>
          <a:stretch>
            <a:fillRect/>
          </a:stretch>
        </p:blipFill>
        <p:spPr>
          <a:xfrm>
            <a:off x="5334000" y="3092138"/>
            <a:ext cx="2438400" cy="28500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ECF9B860-1CD2-45E1-9F51-79CE9CE1A313}"/>
              </a:ext>
            </a:extLst>
          </p:cNvPr>
          <p:cNvPicPr>
            <a:picLocks noChangeAspect="1"/>
          </p:cNvPicPr>
          <p:nvPr/>
        </p:nvPicPr>
        <p:blipFill>
          <a:blip r:embed="rId4"/>
          <a:stretch>
            <a:fillRect/>
          </a:stretch>
        </p:blipFill>
        <p:spPr>
          <a:xfrm>
            <a:off x="501122" y="3207540"/>
            <a:ext cx="2438400" cy="28003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a:extLst>
              <a:ext uri="{FF2B5EF4-FFF2-40B4-BE49-F238E27FC236}">
                <a16:creationId xmlns:a16="http://schemas.microsoft.com/office/drawing/2014/main" id="{F359158D-0A21-4312-808D-4F12E5F598F9}"/>
              </a:ext>
            </a:extLst>
          </p:cNvPr>
          <p:cNvSpPr txBox="1"/>
          <p:nvPr/>
        </p:nvSpPr>
        <p:spPr>
          <a:xfrm>
            <a:off x="3720044" y="3297636"/>
            <a:ext cx="877356" cy="369332"/>
          </a:xfrm>
          <a:prstGeom prst="rect">
            <a:avLst/>
          </a:prstGeom>
          <a:noFill/>
        </p:spPr>
        <p:txBody>
          <a:bodyPr wrap="none" rtlCol="0">
            <a:spAutoFit/>
          </a:bodyPr>
          <a:lstStyle/>
          <a:p>
            <a:r>
              <a:rPr lang="en-IN" dirty="0"/>
              <a:t>Correct</a:t>
            </a:r>
          </a:p>
        </p:txBody>
      </p:sp>
      <p:cxnSp>
        <p:nvCxnSpPr>
          <p:cNvPr id="23" name="Straight Arrow Connector 22">
            <a:extLst>
              <a:ext uri="{FF2B5EF4-FFF2-40B4-BE49-F238E27FC236}">
                <a16:creationId xmlns:a16="http://schemas.microsoft.com/office/drawing/2014/main" id="{2A03363F-A035-4C2F-BBCB-DD291EB69888}"/>
              </a:ext>
            </a:extLst>
          </p:cNvPr>
          <p:cNvCxnSpPr>
            <a:cxnSpLocks/>
          </p:cNvCxnSpPr>
          <p:nvPr/>
        </p:nvCxnSpPr>
        <p:spPr>
          <a:xfrm flipV="1">
            <a:off x="2979524" y="3613666"/>
            <a:ext cx="771491" cy="85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E09BA73-4445-4077-9C63-DF954A18FE3E}"/>
              </a:ext>
            </a:extLst>
          </p:cNvPr>
          <p:cNvSpPr txBox="1"/>
          <p:nvPr/>
        </p:nvSpPr>
        <p:spPr>
          <a:xfrm>
            <a:off x="3422123" y="4635871"/>
            <a:ext cx="1607078" cy="1200329"/>
          </a:xfrm>
          <a:prstGeom prst="rect">
            <a:avLst/>
          </a:prstGeom>
          <a:noFill/>
        </p:spPr>
        <p:txBody>
          <a:bodyPr wrap="square" rtlCol="0">
            <a:spAutoFit/>
          </a:bodyPr>
          <a:lstStyle/>
          <a:p>
            <a:pPr algn="ctr"/>
            <a:r>
              <a:rPr lang="en-IN" dirty="0"/>
              <a:t>Incorrect</a:t>
            </a:r>
          </a:p>
          <a:p>
            <a:pPr algn="ctr"/>
            <a:r>
              <a:rPr lang="en-IN" dirty="0" err="1"/>
              <a:t>Bcoz</a:t>
            </a:r>
            <a:r>
              <a:rPr lang="en-IN" dirty="0"/>
              <a:t> the rule of associativity is failed</a:t>
            </a:r>
          </a:p>
        </p:txBody>
      </p:sp>
      <p:cxnSp>
        <p:nvCxnSpPr>
          <p:cNvPr id="28" name="Straight Arrow Connector 27">
            <a:extLst>
              <a:ext uri="{FF2B5EF4-FFF2-40B4-BE49-F238E27FC236}">
                <a16:creationId xmlns:a16="http://schemas.microsoft.com/office/drawing/2014/main" id="{65849D7F-24E4-4E35-B9CF-8A842F0F62CC}"/>
              </a:ext>
            </a:extLst>
          </p:cNvPr>
          <p:cNvCxnSpPr>
            <a:cxnSpLocks/>
            <a:stCxn id="2" idx="1"/>
            <a:endCxn id="24" idx="3"/>
          </p:cNvCxnSpPr>
          <p:nvPr/>
        </p:nvCxnSpPr>
        <p:spPr>
          <a:xfrm flipH="1">
            <a:off x="5029201" y="4517173"/>
            <a:ext cx="304799" cy="71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5F41F8A-768A-486B-9C8C-57DCC2586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503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inVertical)">
                                      <p:cBhvr>
                                        <p:cTn id="41" dur="500"/>
                                        <p:tgtEl>
                                          <p:spTgt spid="28"/>
                                        </p:tgtEl>
                                      </p:cBhvr>
                                    </p:animEffect>
                                  </p:childTnLst>
                                </p:cTn>
                              </p:par>
                              <p:par>
                                <p:cTn id="42" presetID="16" presetClass="entr" presetSubtype="21"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dirty="0">
                <a:solidFill>
                  <a:srgbClr val="000000"/>
                </a:solidFill>
                <a:latin typeface="Times New Roman" panose="02020603050405020304" pitchFamily="18" charset="0"/>
                <a:cs typeface="Times New Roman" panose="02020603050405020304" pitchFamily="18" charset="0"/>
              </a:rPr>
              <a:t>Production rule-</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id </a:t>
            </a:r>
          </a:p>
          <a:p>
            <a:pPr marL="0" indent="0" algn="just" fontAlgn="base">
              <a:buNone/>
            </a:pPr>
            <a:endParaRPr lang="it-IT"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Input string:-id+id*id</a:t>
            </a:r>
            <a:endParaRPr lang="en-US"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19BD5F5-1F4E-4668-9554-47333784EF44}"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sp>
        <p:nvSpPr>
          <p:cNvPr id="21" name="TextBox 20">
            <a:extLst>
              <a:ext uri="{FF2B5EF4-FFF2-40B4-BE49-F238E27FC236}">
                <a16:creationId xmlns:a16="http://schemas.microsoft.com/office/drawing/2014/main" id="{F359158D-0A21-4312-808D-4F12E5F598F9}"/>
              </a:ext>
            </a:extLst>
          </p:cNvPr>
          <p:cNvSpPr txBox="1"/>
          <p:nvPr/>
        </p:nvSpPr>
        <p:spPr>
          <a:xfrm>
            <a:off x="723900" y="3545485"/>
            <a:ext cx="877356" cy="369332"/>
          </a:xfrm>
          <a:prstGeom prst="rect">
            <a:avLst/>
          </a:prstGeom>
          <a:noFill/>
        </p:spPr>
        <p:txBody>
          <a:bodyPr wrap="none" rtlCol="0">
            <a:spAutoFit/>
          </a:bodyPr>
          <a:lstStyle/>
          <a:p>
            <a:r>
              <a:rPr lang="en-IN" dirty="0"/>
              <a:t>Correct</a:t>
            </a:r>
          </a:p>
        </p:txBody>
      </p:sp>
      <p:sp>
        <p:nvSpPr>
          <p:cNvPr id="24" name="TextBox 23">
            <a:extLst>
              <a:ext uri="{FF2B5EF4-FFF2-40B4-BE49-F238E27FC236}">
                <a16:creationId xmlns:a16="http://schemas.microsoft.com/office/drawing/2014/main" id="{BE09BA73-4445-4077-9C63-DF954A18FE3E}"/>
              </a:ext>
            </a:extLst>
          </p:cNvPr>
          <p:cNvSpPr txBox="1"/>
          <p:nvPr/>
        </p:nvSpPr>
        <p:spPr>
          <a:xfrm>
            <a:off x="7256994" y="3314652"/>
            <a:ext cx="1607078" cy="1477328"/>
          </a:xfrm>
          <a:prstGeom prst="rect">
            <a:avLst/>
          </a:prstGeom>
          <a:noFill/>
        </p:spPr>
        <p:txBody>
          <a:bodyPr wrap="square" rtlCol="0">
            <a:spAutoFit/>
          </a:bodyPr>
          <a:lstStyle/>
          <a:p>
            <a:pPr algn="ctr"/>
            <a:r>
              <a:rPr lang="en-IN" dirty="0"/>
              <a:t>Incorrect</a:t>
            </a:r>
          </a:p>
          <a:p>
            <a:pPr algn="ctr"/>
            <a:r>
              <a:rPr lang="en-IN" dirty="0"/>
              <a:t>Because  precedence is not taken care of</a:t>
            </a:r>
          </a:p>
        </p:txBody>
      </p:sp>
      <p:pic>
        <p:nvPicPr>
          <p:cNvPr id="10" name="Picture 9">
            <a:extLst>
              <a:ext uri="{FF2B5EF4-FFF2-40B4-BE49-F238E27FC236}">
                <a16:creationId xmlns:a16="http://schemas.microsoft.com/office/drawing/2014/main" id="{67585C51-1A06-4325-9092-10D0F9B82C92}"/>
              </a:ext>
            </a:extLst>
          </p:cNvPr>
          <p:cNvPicPr>
            <a:picLocks noChangeAspect="1"/>
          </p:cNvPicPr>
          <p:nvPr/>
        </p:nvPicPr>
        <p:blipFill>
          <a:blip r:embed="rId3"/>
          <a:stretch>
            <a:fillRect/>
          </a:stretch>
        </p:blipFill>
        <p:spPr>
          <a:xfrm>
            <a:off x="1905000" y="3346450"/>
            <a:ext cx="5029200" cy="26943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B907A7F5-B397-4F52-BE31-5D56194A2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7172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anim calcmode="lin" valueType="num">
                                      <p:cBhvr additive="base">
                                        <p:cTn id="2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ctr" fontAlgn="base">
              <a:buNone/>
            </a:pPr>
            <a:r>
              <a:rPr lang="en-US" b="1" i="1" dirty="0">
                <a:solidFill>
                  <a:srgbClr val="303030"/>
                </a:solidFill>
                <a:effectLst/>
                <a:latin typeface="Times New Roman" panose="02020603050405020304" pitchFamily="18" charset="0"/>
                <a:cs typeface="Times New Roman" panose="02020603050405020304" pitchFamily="18" charset="0"/>
              </a:rPr>
              <a:t>Left Recursion, Common Prefixes makes the grammar Ambiguous</a:t>
            </a:r>
            <a:endParaRPr lang="en-US" dirty="0">
              <a:solidFill>
                <a:srgbClr val="303030"/>
              </a:solidFill>
              <a:latin typeface="Times New Roman" panose="02020603050405020304" pitchFamily="18" charset="0"/>
              <a:cs typeface="Times New Roman" panose="02020603050405020304" pitchFamily="18" charset="0"/>
            </a:endParaRPr>
          </a:p>
          <a:p>
            <a:pPr marL="0" indent="0" algn="l" fontAlgn="base">
              <a:buNone/>
            </a:pPr>
            <a:endParaRPr lang="en-US" dirty="0">
              <a:solidFill>
                <a:srgbClr val="303030"/>
              </a:solidFill>
              <a:latin typeface="Times New Roman" panose="02020603050405020304" pitchFamily="18" charset="0"/>
              <a:cs typeface="Times New Roman" panose="02020603050405020304" pitchFamily="18" charset="0"/>
            </a:endParaRPr>
          </a:p>
          <a:p>
            <a:pPr marL="0" indent="0" algn="ctr" fontAlgn="base">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 ambiguous grammar may be converted into an unambiguous grammar by implementing</a:t>
            </a:r>
          </a:p>
          <a:p>
            <a:pPr marL="0" indent="0" algn="l"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Precedence Constraints:-</a:t>
            </a:r>
          </a:p>
          <a:p>
            <a:pPr algn="l"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Associativity Constraints</a:t>
            </a: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ED561E5-FBC6-42B4-A586-2DA2F014690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pic>
        <p:nvPicPr>
          <p:cNvPr id="10" name="Picture 9">
            <a:extLst>
              <a:ext uri="{FF2B5EF4-FFF2-40B4-BE49-F238E27FC236}">
                <a16:creationId xmlns:a16="http://schemas.microsoft.com/office/drawing/2014/main" id="{17362B6A-2F19-4A9C-85D6-4E57CBFEC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22844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1000"/>
                                        <p:tgtEl>
                                          <p:spTgt spid="16">
                                            <p:txEl>
                                              <p:pRg st="2" end="2"/>
                                            </p:txEl>
                                          </p:spTgt>
                                        </p:tgtEl>
                                      </p:cBhvr>
                                    </p:animEffect>
                                    <p:anim calcmode="lin" valueType="num">
                                      <p:cBhvr>
                                        <p:cTn id="14"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
                                            <p:txEl>
                                              <p:pRg st="4" end="4"/>
                                            </p:txEl>
                                          </p:spTgt>
                                        </p:tgtEl>
                                        <p:attrNameLst>
                                          <p:attrName>style.visibility</p:attrName>
                                        </p:attrNameLst>
                                      </p:cBhvr>
                                      <p:to>
                                        <p:strVal val="visible"/>
                                      </p:to>
                                    </p:set>
                                    <p:anim calcmode="lin" valueType="num">
                                      <p:cBhvr additive="base">
                                        <p:cTn id="20"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
                                            <p:txEl>
                                              <p:pRg st="7" end="7"/>
                                            </p:txEl>
                                          </p:spTgt>
                                        </p:tgtEl>
                                        <p:attrNameLst>
                                          <p:attrName>style.visibility</p:attrName>
                                        </p:attrNameLst>
                                      </p:cBhvr>
                                      <p:to>
                                        <p:strVal val="visible"/>
                                      </p:to>
                                    </p:set>
                                    <p:anim calcmode="lin" valueType="num">
                                      <p:cBhvr additive="base">
                                        <p:cTn id="24"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b="1" i="0" u="sng" dirty="0">
                <a:solidFill>
                  <a:srgbClr val="303030"/>
                </a:solidFill>
                <a:effectLst/>
                <a:latin typeface="Times New Roman" panose="02020603050405020304" pitchFamily="18" charset="0"/>
                <a:cs typeface="Times New Roman" panose="02020603050405020304" pitchFamily="18" charset="0"/>
              </a:rPr>
              <a:t>Associativity Rule:</a:t>
            </a:r>
            <a:r>
              <a:rPr lang="en-US" b="0" i="0" dirty="0">
                <a:solidFill>
                  <a:srgbClr val="303030"/>
                </a:solidFill>
                <a:effectLst/>
                <a:latin typeface="Times New Roman" panose="02020603050405020304" pitchFamily="18" charset="0"/>
                <a:cs typeface="Times New Roman" panose="02020603050405020304" pitchFamily="18" charset="0"/>
              </a:rPr>
              <a:t> </a:t>
            </a:r>
          </a:p>
          <a:p>
            <a:pPr marL="0" indent="0" algn="just" fontAlgn="base">
              <a:buNone/>
            </a:pPr>
            <a:endParaRPr lang="en-US" dirty="0">
              <a:solidFill>
                <a:srgbClr val="303030"/>
              </a:solidFill>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If the operator is left associative, induce left recursion in its production.</a:t>
            </a:r>
          </a:p>
          <a:p>
            <a:pPr algn="just"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If the operator is right associative, induce right recursion in its production.</a:t>
            </a: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79B1EA8-B826-46E8-8B32-10A0E081AA9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pic>
        <p:nvPicPr>
          <p:cNvPr id="10" name="Picture 9">
            <a:extLst>
              <a:ext uri="{FF2B5EF4-FFF2-40B4-BE49-F238E27FC236}">
                <a16:creationId xmlns:a16="http://schemas.microsoft.com/office/drawing/2014/main" id="{ED61183F-D189-48DA-A864-D16AA54B1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05262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 calcmode="lin" valueType="num">
                                      <p:cBhvr additive="base">
                                        <p:cTn id="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anim calcmode="lin" valueType="num">
                                      <p:cBhvr additive="base">
                                        <p:cTn id="1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anim calcmode="lin" valueType="num">
                                      <p:cBhvr additive="base">
                                        <p:cTn id="1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According to the associativity rule:- Left associativity is obtain by converting the grammar into left recursion.</a:t>
            </a:r>
          </a:p>
          <a:p>
            <a:pPr marL="0" indent="0" algn="just" fontAlgn="base">
              <a:buNone/>
            </a:pPr>
            <a:endParaRPr lang="it-IT"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it-IT"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Production rule:  </a:t>
            </a:r>
            <a:r>
              <a:rPr lang="it-IT" dirty="0">
                <a:solidFill>
                  <a:srgbClr val="000000"/>
                </a:solidFill>
                <a:latin typeface="Times New Roman" panose="02020603050405020304" pitchFamily="18" charset="0"/>
                <a:cs typeface="Times New Roman" panose="02020603050405020304" pitchFamily="18" charset="0"/>
              </a:rPr>
              <a:t>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id </a:t>
            </a:r>
          </a:p>
          <a:p>
            <a:pPr marL="0" indent="0" algn="just" fontAlgn="base">
              <a:buNone/>
            </a:pPr>
            <a:endParaRPr lang="en-US"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6F79D61-6209-47AB-AD1B-557113C884C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sp>
        <p:nvSpPr>
          <p:cNvPr id="10" name="Arrow: Right 9">
            <a:extLst>
              <a:ext uri="{FF2B5EF4-FFF2-40B4-BE49-F238E27FC236}">
                <a16:creationId xmlns:a16="http://schemas.microsoft.com/office/drawing/2014/main" id="{8DE3EC5E-E914-4936-B912-7109D6633DE9}"/>
              </a:ext>
            </a:extLst>
          </p:cNvPr>
          <p:cNvSpPr/>
          <p:nvPr/>
        </p:nvSpPr>
        <p:spPr>
          <a:xfrm>
            <a:off x="4597400" y="2483001"/>
            <a:ext cx="91440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F73BE65-8E57-4834-8B7C-E315D4660F93}"/>
              </a:ext>
            </a:extLst>
          </p:cNvPr>
          <p:cNvSpPr txBox="1"/>
          <p:nvPr/>
        </p:nvSpPr>
        <p:spPr>
          <a:xfrm>
            <a:off x="6079853" y="1836670"/>
            <a:ext cx="2186214" cy="646331"/>
          </a:xfrm>
          <a:prstGeom prst="rect">
            <a:avLst/>
          </a:prstGeom>
          <a:noFill/>
        </p:spPr>
        <p:txBody>
          <a:bodyPr wrap="square" rtlCol="0">
            <a:spAutoFit/>
          </a:bodyPr>
          <a:lstStyle/>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E –&gt; E + id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E –&gt; id </a:t>
            </a:r>
          </a:p>
        </p:txBody>
      </p:sp>
      <p:pic>
        <p:nvPicPr>
          <p:cNvPr id="2" name="Picture 1">
            <a:extLst>
              <a:ext uri="{FF2B5EF4-FFF2-40B4-BE49-F238E27FC236}">
                <a16:creationId xmlns:a16="http://schemas.microsoft.com/office/drawing/2014/main" id="{8972228E-6F38-420A-A0F2-DC75D6758778}"/>
              </a:ext>
            </a:extLst>
          </p:cNvPr>
          <p:cNvPicPr>
            <a:picLocks noChangeAspect="1"/>
          </p:cNvPicPr>
          <p:nvPr/>
        </p:nvPicPr>
        <p:blipFill>
          <a:blip r:embed="rId3"/>
          <a:stretch>
            <a:fillRect/>
          </a:stretch>
        </p:blipFill>
        <p:spPr>
          <a:xfrm>
            <a:off x="3140075" y="3584575"/>
            <a:ext cx="3171825" cy="2771775"/>
          </a:xfrm>
          <a:prstGeom prst="rect">
            <a:avLst/>
          </a:prstGeom>
        </p:spPr>
      </p:pic>
      <p:pic>
        <p:nvPicPr>
          <p:cNvPr id="12" name="Picture 11">
            <a:extLst>
              <a:ext uri="{FF2B5EF4-FFF2-40B4-BE49-F238E27FC236}">
                <a16:creationId xmlns:a16="http://schemas.microsoft.com/office/drawing/2014/main" id="{8572DD58-C1D7-45C9-ACEE-6ABA03C51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53737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 calcmode="lin" valueType="num">
                                      <p:cBhvr additive="base">
                                        <p:cTn id="17"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 calcmode="lin" valueType="num">
                                      <p:cBhvr additive="base">
                                        <p:cTn id="2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1" i="0" u="sng" dirty="0">
                <a:solidFill>
                  <a:srgbClr val="303030"/>
                </a:solidFill>
                <a:effectLst/>
                <a:latin typeface="Times New Roman" panose="02020603050405020304" pitchFamily="18" charset="0"/>
                <a:cs typeface="Times New Roman" panose="02020603050405020304" pitchFamily="18" charset="0"/>
              </a:rPr>
              <a:t>Precedence Rule:</a:t>
            </a:r>
          </a:p>
          <a:p>
            <a:pPr marL="0" indent="0" algn="just" fontAlgn="base">
              <a:buNone/>
            </a:pPr>
            <a:endParaRPr lang="en-US" b="1" i="0" dirty="0">
              <a:solidFill>
                <a:srgbClr val="303030"/>
              </a:solidFill>
              <a:effectLst/>
              <a:latin typeface="Times New Roman" panose="02020603050405020304" pitchFamily="18" charset="0"/>
              <a:cs typeface="Times New Roman" panose="02020603050405020304" pitchFamily="18" charset="0"/>
            </a:endParaRPr>
          </a:p>
          <a:p>
            <a:pPr algn="just" fontAlgn="base"/>
            <a:r>
              <a:rPr lang="en-US" b="0" i="0" dirty="0">
                <a:solidFill>
                  <a:srgbClr val="303030"/>
                </a:solidFill>
                <a:effectLst/>
                <a:latin typeface="Times New Roman" panose="02020603050405020304" pitchFamily="18" charset="0"/>
                <a:cs typeface="Times New Roman" panose="02020603050405020304" pitchFamily="18" charset="0"/>
              </a:rPr>
              <a:t>The level at which the production is present defines the priority of the operator contained in it.</a:t>
            </a:r>
          </a:p>
          <a:p>
            <a:pPr algn="just" fontAlgn="base"/>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higher the level of the production, the lower the priority of operator.</a:t>
            </a:r>
          </a:p>
          <a:p>
            <a:pPr algn="just" fontAlgn="base">
              <a:buFont typeface="Arial" panose="020B0604020202020204" pitchFamily="34" charset="0"/>
              <a:buChar char="•"/>
            </a:pPr>
            <a:endParaRPr lang="en-US" b="0" i="0" dirty="0">
              <a:solidFill>
                <a:srgbClr val="30303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303030"/>
                </a:solidFill>
                <a:effectLst/>
                <a:latin typeface="Times New Roman" panose="02020603050405020304" pitchFamily="18" charset="0"/>
                <a:cs typeface="Times New Roman" panose="02020603050405020304" pitchFamily="18" charset="0"/>
              </a:rPr>
              <a:t>The lower the level of the production, the higher the priority of operator.</a:t>
            </a: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C753731-B64A-473F-8BE2-10D239D6C97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pic>
        <p:nvPicPr>
          <p:cNvPr id="10" name="Picture 9">
            <a:extLst>
              <a:ext uri="{FF2B5EF4-FFF2-40B4-BE49-F238E27FC236}">
                <a16:creationId xmlns:a16="http://schemas.microsoft.com/office/drawing/2014/main" id="{75C2A1BC-91E8-4017-9F0D-6F7B2D592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12865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anim calcmode="lin" valueType="num">
                                      <p:cBhvr additive="base">
                                        <p:cTn id="1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anim calcmode="lin" valueType="num">
                                      <p:cBhvr additive="base">
                                        <p:cTn id="19"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648200"/>
          </a:xfrm>
        </p:spPr>
        <p:txBody>
          <a:bodyPr>
            <a:normAutofit/>
          </a:bodyPr>
          <a:lstStyle/>
          <a:p>
            <a:pPr marL="0" indent="0" algn="just">
              <a:buNone/>
            </a:pPr>
            <a:r>
              <a:rPr lang="en-US" sz="1600" b="1" dirty="0">
                <a:latin typeface="Times New Roman" panose="02020603050405020304" pitchFamily="18" charset="0"/>
                <a:cs typeface="Times New Roman" panose="02020603050405020304" pitchFamily="18" charset="0"/>
              </a:rPr>
              <a:t>CO-1</a:t>
            </a:r>
            <a:r>
              <a:rPr lang="en-US" sz="1600" dirty="0">
                <a:latin typeface="Times New Roman" panose="02020603050405020304" pitchFamily="18" charset="0"/>
                <a:cs typeface="Times New Roman" panose="02020603050405020304" pitchFamily="18" charset="0"/>
              </a:rPr>
              <a:t> Acquire knowledge of different phases and passes of the compiler and also able to use the compiler tools like LEX, YACC, etc. Students will also be able to design different types of compiler tools to meet the requirements of the realistic constraints of compilers. </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CO-2 Understand the parser and its types i.e. Top-Down and Bottom-up parsers and construction of LL, SLR, CLR, and LALR parsing table. </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CO-3</a:t>
            </a:r>
            <a:r>
              <a:rPr lang="en-US" sz="1600" dirty="0">
                <a:latin typeface="Times New Roman" panose="02020603050405020304" pitchFamily="18" charset="0"/>
                <a:cs typeface="Times New Roman" panose="02020603050405020304" pitchFamily="18" charset="0"/>
              </a:rPr>
              <a:t> Implement the compiler using syntax-directed translation method and get knowledge about the synthesized and inherited attributes. </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CO-4</a:t>
            </a:r>
            <a:r>
              <a:rPr lang="en-US" sz="1600" dirty="0">
                <a:latin typeface="Times New Roman" panose="02020603050405020304" pitchFamily="18" charset="0"/>
                <a:cs typeface="Times New Roman" panose="02020603050405020304" pitchFamily="18" charset="0"/>
              </a:rPr>
              <a:t> Acquire knowledge about run time data structure like symbol table organization and different techniques used in that.</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CO-5</a:t>
            </a:r>
            <a:r>
              <a:rPr lang="en-US" sz="1600" dirty="0">
                <a:latin typeface="Times New Roman" panose="02020603050405020304" pitchFamily="18" charset="0"/>
                <a:cs typeface="Times New Roman" panose="02020603050405020304" pitchFamily="18" charset="0"/>
              </a:rPr>
              <a:t> Understand the target machine’s run time environment, its instruction set for code generation and techniques used for code optimization.</a:t>
            </a:r>
          </a:p>
        </p:txBody>
      </p:sp>
      <p:sp>
        <p:nvSpPr>
          <p:cNvPr id="4" name="Date Placeholder 3"/>
          <p:cNvSpPr>
            <a:spLocks noGrp="1"/>
          </p:cNvSpPr>
          <p:nvPr>
            <p:ph type="dt" sz="half" idx="10"/>
          </p:nvPr>
        </p:nvSpPr>
        <p:spPr>
          <a:xfrm>
            <a:off x="457200" y="6356350"/>
            <a:ext cx="2133600" cy="365125"/>
          </a:xfrm>
        </p:spPr>
        <p:txBody>
          <a:bodyPr/>
          <a:lstStyle/>
          <a:p>
            <a:fld id="{C72A4F1E-8C02-4DB3-ACDE-B85013486357}" type="datetime1">
              <a:rPr lang="en-US" smtClean="0"/>
              <a:t>7/8/2023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4717CE79-7C4B-4AD7-8D0D-762BA8EF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According to the Precedence rule:- Highest precedence operator should be at the least level.</a:t>
            </a:r>
          </a:p>
          <a:p>
            <a:pPr marL="0" indent="0" algn="just" fontAlgn="base">
              <a:buNone/>
            </a:pPr>
            <a:endParaRPr lang="it-IT"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it-IT"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Production rule:  </a:t>
            </a:r>
            <a:r>
              <a:rPr lang="it-IT" dirty="0">
                <a:solidFill>
                  <a:srgbClr val="000000"/>
                </a:solidFill>
                <a:latin typeface="Times New Roman" panose="02020603050405020304" pitchFamily="18" charset="0"/>
                <a:cs typeface="Times New Roman" panose="02020603050405020304" pitchFamily="18" charset="0"/>
              </a:rPr>
              <a:t>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E * E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		    E –&gt; id </a:t>
            </a:r>
          </a:p>
          <a:p>
            <a:pPr marL="0" indent="0" algn="just" fontAlgn="base">
              <a:buNone/>
            </a:pPr>
            <a:endParaRPr lang="en-US"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8A88320-6554-4B9B-A544-8AD4B3CD40B8}"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sp>
        <p:nvSpPr>
          <p:cNvPr id="10" name="Arrow: Right 9">
            <a:extLst>
              <a:ext uri="{FF2B5EF4-FFF2-40B4-BE49-F238E27FC236}">
                <a16:creationId xmlns:a16="http://schemas.microsoft.com/office/drawing/2014/main" id="{8DE3EC5E-E914-4936-B912-7109D6633DE9}"/>
              </a:ext>
            </a:extLst>
          </p:cNvPr>
          <p:cNvSpPr/>
          <p:nvPr/>
        </p:nvSpPr>
        <p:spPr>
          <a:xfrm>
            <a:off x="4646386" y="2136640"/>
            <a:ext cx="91440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6F73BE65-8E57-4834-8B7C-E315D4660F93}"/>
              </a:ext>
            </a:extLst>
          </p:cNvPr>
          <p:cNvSpPr txBox="1"/>
          <p:nvPr/>
        </p:nvSpPr>
        <p:spPr>
          <a:xfrm>
            <a:off x="6221730" y="1787824"/>
            <a:ext cx="2186214" cy="923330"/>
          </a:xfrm>
          <a:prstGeom prst="rect">
            <a:avLst/>
          </a:prstGeom>
          <a:noFill/>
        </p:spPr>
        <p:txBody>
          <a:bodyPr wrap="square" rtlCol="0">
            <a:spAutoFit/>
          </a:bodyPr>
          <a:lstStyle/>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E –&gt; E +T|T  	</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T –&gt; T * F|F</a:t>
            </a:r>
          </a:p>
          <a:p>
            <a:pPr marL="0" indent="0" algn="just" fontAlgn="base">
              <a:buNone/>
            </a:pPr>
            <a:r>
              <a:rPr lang="it-IT" dirty="0">
                <a:solidFill>
                  <a:srgbClr val="000000"/>
                </a:solidFill>
                <a:latin typeface="Times New Roman" panose="02020603050405020304" pitchFamily="18" charset="0"/>
                <a:cs typeface="Times New Roman" panose="02020603050405020304" pitchFamily="18" charset="0"/>
              </a:rPr>
              <a:t>F-&gt;id</a:t>
            </a:r>
          </a:p>
        </p:txBody>
      </p:sp>
      <p:pic>
        <p:nvPicPr>
          <p:cNvPr id="2" name="Picture 1">
            <a:extLst>
              <a:ext uri="{FF2B5EF4-FFF2-40B4-BE49-F238E27FC236}">
                <a16:creationId xmlns:a16="http://schemas.microsoft.com/office/drawing/2014/main" id="{482A8EAE-5E27-413F-85AE-455E0DFF4A7F}"/>
              </a:ext>
            </a:extLst>
          </p:cNvPr>
          <p:cNvPicPr>
            <a:picLocks noChangeAspect="1"/>
          </p:cNvPicPr>
          <p:nvPr/>
        </p:nvPicPr>
        <p:blipFill>
          <a:blip r:embed="rId3"/>
          <a:stretch>
            <a:fillRect/>
          </a:stretch>
        </p:blipFill>
        <p:spPr>
          <a:xfrm>
            <a:off x="2489200" y="3581400"/>
            <a:ext cx="3759200" cy="27749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8DC8A504-B063-43FE-BAE5-0CBEDE29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91007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down)">
                                      <p:cBhvr>
                                        <p:cTn id="13" dur="500"/>
                                        <p:tgtEl>
                                          <p:spTgt spid="1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wipe(down)">
                                      <p:cBhvr>
                                        <p:cTn id="16" dur="500"/>
                                        <p:tgtEl>
                                          <p:spTgt spid="16">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wipe(down)">
                                      <p:cBhvr>
                                        <p:cTn id="19" dur="500"/>
                                        <p:tgtEl>
                                          <p:spTgt spid="1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endParaRPr lang="en-US" sz="2200" b="0" i="0" dirty="0">
              <a:solidFill>
                <a:srgbClr val="303030"/>
              </a:solidFill>
              <a:effectLst/>
              <a:latin typeface="Times New Roman" panose="02020603050405020304" pitchFamily="18" charset="0"/>
              <a:cs typeface="Times New Roman" panose="02020603050405020304" pitchFamily="18" charset="0"/>
            </a:endParaRPr>
          </a:p>
          <a:p>
            <a:pPr marL="0" indent="0" algn="just" fontAlgn="base">
              <a:buNone/>
            </a:pPr>
            <a:r>
              <a:rPr lang="en-US" sz="2200" b="0" i="0" dirty="0">
                <a:solidFill>
                  <a:srgbClr val="303030"/>
                </a:solidFill>
                <a:effectLst/>
                <a:latin typeface="Times New Roman" panose="02020603050405020304" pitchFamily="18" charset="0"/>
                <a:cs typeface="Times New Roman" panose="02020603050405020304" pitchFamily="18" charset="0"/>
              </a:rPr>
              <a:t>.</a:t>
            </a:r>
          </a:p>
          <a:p>
            <a:pPr marL="0" indent="0" algn="just" fontAlgn="base">
              <a:buNone/>
            </a:pPr>
            <a:endParaRPr lang="en-US" sz="2200" b="0" i="0" dirty="0">
              <a:solidFill>
                <a:srgbClr val="303030"/>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39B5964-7DDF-4C5D-9F10-49FC93CD9E7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Ambiguity</a:t>
            </a:r>
          </a:p>
        </p:txBody>
      </p:sp>
      <p:graphicFrame>
        <p:nvGraphicFramePr>
          <p:cNvPr id="2" name="Table 1">
            <a:extLst>
              <a:ext uri="{FF2B5EF4-FFF2-40B4-BE49-F238E27FC236}">
                <a16:creationId xmlns:a16="http://schemas.microsoft.com/office/drawing/2014/main" id="{94A5A0D5-74A2-4873-BE41-BE56A103EE38}"/>
              </a:ext>
            </a:extLst>
          </p:cNvPr>
          <p:cNvGraphicFramePr>
            <a:graphicFrameLocks noGrp="1"/>
          </p:cNvGraphicFramePr>
          <p:nvPr/>
        </p:nvGraphicFramePr>
        <p:xfrm>
          <a:off x="1524000" y="1099484"/>
          <a:ext cx="6781800" cy="5659098"/>
        </p:xfrm>
        <a:graphic>
          <a:graphicData uri="http://schemas.openxmlformats.org/drawingml/2006/table">
            <a:tbl>
              <a:tblPr>
                <a:tableStyleId>{3C2FFA5D-87B4-456A-9821-1D502468CF0F}</a:tableStyleId>
              </a:tblPr>
              <a:tblGrid>
                <a:gridCol w="1261079">
                  <a:extLst>
                    <a:ext uri="{9D8B030D-6E8A-4147-A177-3AD203B41FA5}">
                      <a16:colId xmlns:a16="http://schemas.microsoft.com/office/drawing/2014/main" val="2960764236"/>
                    </a:ext>
                  </a:extLst>
                </a:gridCol>
                <a:gridCol w="4007427">
                  <a:extLst>
                    <a:ext uri="{9D8B030D-6E8A-4147-A177-3AD203B41FA5}">
                      <a16:colId xmlns:a16="http://schemas.microsoft.com/office/drawing/2014/main" val="3926868688"/>
                    </a:ext>
                  </a:extLst>
                </a:gridCol>
                <a:gridCol w="1513294">
                  <a:extLst>
                    <a:ext uri="{9D8B030D-6E8A-4147-A177-3AD203B41FA5}">
                      <a16:colId xmlns:a16="http://schemas.microsoft.com/office/drawing/2014/main" val="548188332"/>
                    </a:ext>
                  </a:extLst>
                </a:gridCol>
              </a:tblGrid>
              <a:tr h="192394">
                <a:tc>
                  <a:txBody>
                    <a:bodyPr/>
                    <a:lstStyle/>
                    <a:p>
                      <a:pPr algn="ctr"/>
                      <a:r>
                        <a:rPr lang="en-IN" sz="1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Precedence</a:t>
                      </a:r>
                    </a:p>
                  </a:txBody>
                  <a:tcPr marL="53881" marR="53881" marT="26940" marB="26940" anchor="ctr">
                    <a:solidFill>
                      <a:schemeClr val="bg2">
                        <a:lumMod val="75000"/>
                      </a:schemeClr>
                    </a:solidFill>
                  </a:tcPr>
                </a:tc>
                <a:tc>
                  <a:txBody>
                    <a:bodyPr/>
                    <a:lstStyle/>
                    <a:p>
                      <a:pPr algn="l"/>
                      <a:r>
                        <a:rPr lang="en-IN" sz="16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Operator</a:t>
                      </a:r>
                    </a:p>
                  </a:txBody>
                  <a:tcPr marL="53881" marR="53881" marT="26940" marB="26940" anchor="ctr">
                    <a:solidFill>
                      <a:schemeClr val="bg2">
                        <a:lumMod val="75000"/>
                      </a:schemeClr>
                    </a:solidFill>
                  </a:tcPr>
                </a:tc>
                <a:tc>
                  <a:txBody>
                    <a:bodyPr/>
                    <a:lstStyle/>
                    <a:p>
                      <a:pPr algn="l"/>
                      <a:r>
                        <a:rPr lang="en-IN" sz="1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Associativity</a:t>
                      </a:r>
                    </a:p>
                  </a:txBody>
                  <a:tcPr marL="53881" marR="53881" marT="26940" marB="26940" anchor="ctr">
                    <a:solidFill>
                      <a:schemeClr val="bg2">
                        <a:lumMod val="75000"/>
                      </a:schemeClr>
                    </a:solidFill>
                  </a:tcPr>
                </a:tc>
                <a:extLst>
                  <a:ext uri="{0D108BD9-81ED-4DB2-BD59-A6C34878D82A}">
                    <a16:rowId xmlns:a16="http://schemas.microsoft.com/office/drawing/2014/main" val="2552672536"/>
                  </a:ext>
                </a:extLst>
              </a:tr>
              <a:tr h="226662">
                <a:tc>
                  <a:txBody>
                    <a:bodyPr/>
                    <a:lstStyle/>
                    <a:p>
                      <a:pPr algn="ctr"/>
                      <a:r>
                        <a:rPr lang="en-IN" sz="1600" dirty="0">
                          <a:latin typeface="Times New Roman" panose="02020603050405020304" pitchFamily="18" charset="0"/>
                          <a:cs typeface="Times New Roman" panose="02020603050405020304" pitchFamily="18" charset="0"/>
                        </a:rPr>
                        <a:t>1</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 []</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non-associative</a:t>
                      </a:r>
                    </a:p>
                  </a:txBody>
                  <a:tcPr marL="53881" marR="53881" marT="26940" marB="26940" anchor="ctr"/>
                </a:tc>
                <a:extLst>
                  <a:ext uri="{0D108BD9-81ED-4DB2-BD59-A6C34878D82A}">
                    <a16:rowId xmlns:a16="http://schemas.microsoft.com/office/drawing/2014/main" val="3749497493"/>
                  </a:ext>
                </a:extLst>
              </a:tr>
              <a:tr h="226662">
                <a:tc>
                  <a:txBody>
                    <a:bodyPr/>
                    <a:lstStyle/>
                    <a:p>
                      <a:pPr algn="ctr"/>
                      <a:r>
                        <a:rPr lang="en-IN" sz="1600">
                          <a:latin typeface="Times New Roman" panose="02020603050405020304" pitchFamily="18" charset="0"/>
                          <a:cs typeface="Times New Roman" panose="02020603050405020304" pitchFamily="18" charset="0"/>
                        </a:rPr>
                        <a:t>2</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new</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non-associative</a:t>
                      </a:r>
                    </a:p>
                  </a:txBody>
                  <a:tcPr marL="53881" marR="53881" marT="26940" marB="26940" anchor="ctr"/>
                </a:tc>
                <a:extLst>
                  <a:ext uri="{0D108BD9-81ED-4DB2-BD59-A6C34878D82A}">
                    <a16:rowId xmlns:a16="http://schemas.microsoft.com/office/drawing/2014/main" val="904505691"/>
                  </a:ext>
                </a:extLst>
              </a:tr>
              <a:tr h="226662">
                <a:tc>
                  <a:txBody>
                    <a:bodyPr/>
                    <a:lstStyle/>
                    <a:p>
                      <a:pPr algn="ctr"/>
                      <a:r>
                        <a:rPr lang="en-IN" sz="1600">
                          <a:latin typeface="Times New Roman" panose="02020603050405020304" pitchFamily="18" charset="0"/>
                          <a:cs typeface="Times New Roman" panose="02020603050405020304" pitchFamily="18" charset="0"/>
                        </a:rPr>
                        <a:t>3</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2871402557"/>
                  </a:ext>
                </a:extLst>
              </a:tr>
              <a:tr h="226662">
                <a:tc>
                  <a:txBody>
                    <a:bodyPr/>
                    <a:lstStyle/>
                    <a:p>
                      <a:pPr algn="ctr"/>
                      <a:r>
                        <a:rPr lang="en-IN" sz="1600">
                          <a:latin typeface="Times New Roman" panose="02020603050405020304" pitchFamily="18" charset="0"/>
                          <a:cs typeface="Times New Roman" panose="02020603050405020304" pitchFamily="18" charset="0"/>
                        </a:rPr>
                        <a:t>4</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 - -</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non-associative</a:t>
                      </a:r>
                    </a:p>
                  </a:txBody>
                  <a:tcPr marL="53881" marR="53881" marT="26940" marB="26940" anchor="ctr"/>
                </a:tc>
                <a:extLst>
                  <a:ext uri="{0D108BD9-81ED-4DB2-BD59-A6C34878D82A}">
                    <a16:rowId xmlns:a16="http://schemas.microsoft.com/office/drawing/2014/main" val="248010729"/>
                  </a:ext>
                </a:extLst>
              </a:tr>
              <a:tr h="325855">
                <a:tc>
                  <a:txBody>
                    <a:bodyPr/>
                    <a:lstStyle/>
                    <a:p>
                      <a:pPr algn="ctr"/>
                      <a:r>
                        <a:rPr lang="en-IN" sz="1600">
                          <a:latin typeface="Times New Roman" panose="02020603050405020304" pitchFamily="18" charset="0"/>
                          <a:cs typeface="Times New Roman" panose="02020603050405020304" pitchFamily="18" charset="0"/>
                        </a:rPr>
                        <a:t>5</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 (unary), + (unary), !, ~, ++, - -, (type)</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right-associative</a:t>
                      </a:r>
                    </a:p>
                  </a:txBody>
                  <a:tcPr marL="53881" marR="53881" marT="26940" marB="26940" anchor="ctr"/>
                </a:tc>
                <a:extLst>
                  <a:ext uri="{0D108BD9-81ED-4DB2-BD59-A6C34878D82A}">
                    <a16:rowId xmlns:a16="http://schemas.microsoft.com/office/drawing/2014/main" val="1533373994"/>
                  </a:ext>
                </a:extLst>
              </a:tr>
              <a:tr h="226662">
                <a:tc>
                  <a:txBody>
                    <a:bodyPr/>
                    <a:lstStyle/>
                    <a:p>
                      <a:pPr algn="ctr"/>
                      <a:r>
                        <a:rPr lang="en-IN" sz="1600">
                          <a:latin typeface="Times New Roman" panose="02020603050405020304" pitchFamily="18" charset="0"/>
                          <a:cs typeface="Times New Roman" panose="02020603050405020304" pitchFamily="18" charset="0"/>
                        </a:rPr>
                        <a:t>6</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 /, %</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825902792"/>
                  </a:ext>
                </a:extLst>
              </a:tr>
              <a:tr h="226662">
                <a:tc>
                  <a:txBody>
                    <a:bodyPr/>
                    <a:lstStyle/>
                    <a:p>
                      <a:pPr algn="ctr"/>
                      <a:r>
                        <a:rPr lang="en-IN" sz="1600">
                          <a:latin typeface="Times New Roman" panose="02020603050405020304" pitchFamily="18" charset="0"/>
                          <a:cs typeface="Times New Roman" panose="02020603050405020304" pitchFamily="18" charset="0"/>
                        </a:rPr>
                        <a:t>7</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 -</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1314983903"/>
                  </a:ext>
                </a:extLst>
              </a:tr>
              <a:tr h="226662">
                <a:tc>
                  <a:txBody>
                    <a:bodyPr/>
                    <a:lstStyle/>
                    <a:p>
                      <a:pPr algn="ctr"/>
                      <a:r>
                        <a:rPr lang="en-IN" sz="1600">
                          <a:latin typeface="Times New Roman" panose="02020603050405020304" pitchFamily="18" charset="0"/>
                          <a:cs typeface="Times New Roman" panose="02020603050405020304" pitchFamily="18" charset="0"/>
                        </a:rPr>
                        <a:t>8</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&lt;&lt;, &gt;&gt;, &gt;&gt;&gt;</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2025613008"/>
                  </a:ext>
                </a:extLst>
              </a:tr>
              <a:tr h="226662">
                <a:tc>
                  <a:txBody>
                    <a:bodyPr/>
                    <a:lstStyle/>
                    <a:p>
                      <a:pPr algn="ctr"/>
                      <a:r>
                        <a:rPr lang="en-IN" sz="1600">
                          <a:latin typeface="Times New Roman" panose="02020603050405020304" pitchFamily="18" charset="0"/>
                          <a:cs typeface="Times New Roman" panose="02020603050405020304" pitchFamily="18" charset="0"/>
                        </a:rPr>
                        <a:t>9</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&lt;, &gt;, &lt;=, &gt;=, </a:t>
                      </a:r>
                      <a:r>
                        <a:rPr lang="en-IN" sz="1600" dirty="0" err="1">
                          <a:latin typeface="Times New Roman" panose="02020603050405020304" pitchFamily="18" charset="0"/>
                          <a:cs typeface="Times New Roman" panose="02020603050405020304" pitchFamily="18" charset="0"/>
                        </a:rPr>
                        <a:t>instanceof</a:t>
                      </a:r>
                      <a:endParaRPr lang="en-IN" sz="1600" dirty="0">
                        <a:latin typeface="Times New Roman" panose="02020603050405020304" pitchFamily="18" charset="0"/>
                        <a:cs typeface="Times New Roman" panose="02020603050405020304" pitchFamily="18" charset="0"/>
                      </a:endParaRP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non-associative</a:t>
                      </a:r>
                    </a:p>
                  </a:txBody>
                  <a:tcPr marL="53881" marR="53881" marT="26940" marB="26940" anchor="ctr"/>
                </a:tc>
                <a:extLst>
                  <a:ext uri="{0D108BD9-81ED-4DB2-BD59-A6C34878D82A}">
                    <a16:rowId xmlns:a16="http://schemas.microsoft.com/office/drawing/2014/main" val="3349133690"/>
                  </a:ext>
                </a:extLst>
              </a:tr>
              <a:tr h="226662">
                <a:tc>
                  <a:txBody>
                    <a:bodyPr/>
                    <a:lstStyle/>
                    <a:p>
                      <a:pPr algn="ctr"/>
                      <a:r>
                        <a:rPr lang="en-IN" sz="1600">
                          <a:latin typeface="Times New Roman" panose="02020603050405020304" pitchFamily="18" charset="0"/>
                          <a:cs typeface="Times New Roman" panose="02020603050405020304" pitchFamily="18" charset="0"/>
                        </a:rPr>
                        <a:t>10</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 !=</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3488260959"/>
                  </a:ext>
                </a:extLst>
              </a:tr>
              <a:tr h="226662">
                <a:tc>
                  <a:txBody>
                    <a:bodyPr/>
                    <a:lstStyle/>
                    <a:p>
                      <a:pPr algn="ctr"/>
                      <a:r>
                        <a:rPr lang="en-IN" sz="1600">
                          <a:latin typeface="Times New Roman" panose="02020603050405020304" pitchFamily="18" charset="0"/>
                          <a:cs typeface="Times New Roman" panose="02020603050405020304" pitchFamily="18" charset="0"/>
                        </a:rPr>
                        <a:t>11</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&amp;</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1838557092"/>
                  </a:ext>
                </a:extLst>
              </a:tr>
              <a:tr h="226662">
                <a:tc>
                  <a:txBody>
                    <a:bodyPr/>
                    <a:lstStyle/>
                    <a:p>
                      <a:pPr algn="ctr"/>
                      <a:r>
                        <a:rPr lang="en-IN" sz="1600">
                          <a:latin typeface="Times New Roman" panose="02020603050405020304" pitchFamily="18" charset="0"/>
                          <a:cs typeface="Times New Roman" panose="02020603050405020304" pitchFamily="18" charset="0"/>
                        </a:rPr>
                        <a:t>12</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2058118199"/>
                  </a:ext>
                </a:extLst>
              </a:tr>
              <a:tr h="226662">
                <a:tc>
                  <a:txBody>
                    <a:bodyPr/>
                    <a:lstStyle/>
                    <a:p>
                      <a:pPr algn="ctr"/>
                      <a:r>
                        <a:rPr lang="en-IN" sz="1600">
                          <a:latin typeface="Times New Roman" panose="02020603050405020304" pitchFamily="18" charset="0"/>
                          <a:cs typeface="Times New Roman" panose="02020603050405020304" pitchFamily="18" charset="0"/>
                        </a:rPr>
                        <a:t>13</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171397496"/>
                  </a:ext>
                </a:extLst>
              </a:tr>
              <a:tr h="226662">
                <a:tc>
                  <a:txBody>
                    <a:bodyPr/>
                    <a:lstStyle/>
                    <a:p>
                      <a:pPr algn="ctr"/>
                      <a:r>
                        <a:rPr lang="en-IN" sz="1600">
                          <a:latin typeface="Times New Roman" panose="02020603050405020304" pitchFamily="18" charset="0"/>
                          <a:cs typeface="Times New Roman" panose="02020603050405020304" pitchFamily="18" charset="0"/>
                        </a:rPr>
                        <a:t>14</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&amp;&amp;</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1338016966"/>
                  </a:ext>
                </a:extLst>
              </a:tr>
              <a:tr h="226662">
                <a:tc>
                  <a:txBody>
                    <a:bodyPr/>
                    <a:lstStyle/>
                    <a:p>
                      <a:pPr algn="ctr"/>
                      <a:r>
                        <a:rPr lang="en-IN" sz="1600">
                          <a:latin typeface="Times New Roman" panose="02020603050405020304" pitchFamily="18" charset="0"/>
                          <a:cs typeface="Times New Roman" panose="02020603050405020304" pitchFamily="18" charset="0"/>
                        </a:rPr>
                        <a:t>15</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left-associative</a:t>
                      </a:r>
                    </a:p>
                  </a:txBody>
                  <a:tcPr marL="53881" marR="53881" marT="26940" marB="26940" anchor="ctr"/>
                </a:tc>
                <a:extLst>
                  <a:ext uri="{0D108BD9-81ED-4DB2-BD59-A6C34878D82A}">
                    <a16:rowId xmlns:a16="http://schemas.microsoft.com/office/drawing/2014/main" val="1269220902"/>
                  </a:ext>
                </a:extLst>
              </a:tr>
              <a:tr h="226662">
                <a:tc>
                  <a:txBody>
                    <a:bodyPr/>
                    <a:lstStyle/>
                    <a:p>
                      <a:pPr algn="ctr"/>
                      <a:r>
                        <a:rPr lang="en-IN" sz="1600">
                          <a:latin typeface="Times New Roman" panose="02020603050405020304" pitchFamily="18" charset="0"/>
                          <a:cs typeface="Times New Roman" panose="02020603050405020304" pitchFamily="18" charset="0"/>
                        </a:rPr>
                        <a:t>16</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right-associative</a:t>
                      </a:r>
                    </a:p>
                  </a:txBody>
                  <a:tcPr marL="53881" marR="53881" marT="26940" marB="26940" anchor="ctr"/>
                </a:tc>
                <a:extLst>
                  <a:ext uri="{0D108BD9-81ED-4DB2-BD59-A6C34878D82A}">
                    <a16:rowId xmlns:a16="http://schemas.microsoft.com/office/drawing/2014/main" val="28161346"/>
                  </a:ext>
                </a:extLst>
              </a:tr>
              <a:tr h="569723">
                <a:tc>
                  <a:txBody>
                    <a:bodyPr/>
                    <a:lstStyle/>
                    <a:p>
                      <a:pPr algn="ctr"/>
                      <a:r>
                        <a:rPr lang="en-IN" sz="1600">
                          <a:latin typeface="Times New Roman" panose="02020603050405020304" pitchFamily="18" charset="0"/>
                          <a:cs typeface="Times New Roman" panose="02020603050405020304" pitchFamily="18" charset="0"/>
                        </a:rPr>
                        <a:t>17</a:t>
                      </a:r>
                    </a:p>
                  </a:txBody>
                  <a:tcPr marL="53881" marR="53881" marT="26940" marB="26940" anchor="ctr"/>
                </a:tc>
                <a:tc>
                  <a:txBody>
                    <a:bodyPr/>
                    <a:lstStyle/>
                    <a:p>
                      <a:pPr algn="l"/>
                      <a:r>
                        <a:rPr lang="en-IN" sz="1600">
                          <a:latin typeface="Times New Roman" panose="02020603050405020304" pitchFamily="18" charset="0"/>
                          <a:cs typeface="Times New Roman" panose="02020603050405020304" pitchFamily="18" charset="0"/>
                        </a:rPr>
                        <a:t>=, *=, /=, %=, -=, &lt;&lt;=, &gt;&gt;=, &gt;&gt;&gt;=, &amp;=, ^=, |=</a:t>
                      </a:r>
                    </a:p>
                  </a:txBody>
                  <a:tcPr marL="53881" marR="53881" marT="26940" marB="26940" anchor="ctr"/>
                </a:tc>
                <a:tc>
                  <a:txBody>
                    <a:bodyPr/>
                    <a:lstStyle/>
                    <a:p>
                      <a:pPr algn="l"/>
                      <a:r>
                        <a:rPr lang="en-IN" sz="1600" dirty="0">
                          <a:latin typeface="Times New Roman" panose="02020603050405020304" pitchFamily="18" charset="0"/>
                          <a:cs typeface="Times New Roman" panose="02020603050405020304" pitchFamily="18" charset="0"/>
                        </a:rPr>
                        <a:t>right-associative</a:t>
                      </a:r>
                    </a:p>
                  </a:txBody>
                  <a:tcPr marL="53881" marR="53881" marT="26940" marB="26940" anchor="ctr"/>
                </a:tc>
                <a:extLst>
                  <a:ext uri="{0D108BD9-81ED-4DB2-BD59-A6C34878D82A}">
                    <a16:rowId xmlns:a16="http://schemas.microsoft.com/office/drawing/2014/main" val="192935058"/>
                  </a:ext>
                </a:extLst>
              </a:tr>
            </a:tbl>
          </a:graphicData>
        </a:graphic>
      </p:graphicFrame>
      <p:sp>
        <p:nvSpPr>
          <p:cNvPr id="3" name="Rectangle 1">
            <a:extLst>
              <a:ext uri="{FF2B5EF4-FFF2-40B4-BE49-F238E27FC236}">
                <a16:creationId xmlns:a16="http://schemas.microsoft.com/office/drawing/2014/main" id="{C8CEE506-0AB0-4AE9-BFBF-8578A8E28FED}"/>
              </a:ext>
            </a:extLst>
          </p:cNvPr>
          <p:cNvSpPr>
            <a:spLocks noChangeArrowheads="1"/>
          </p:cNvSpPr>
          <p:nvPr/>
        </p:nvSpPr>
        <p:spPr bwMode="auto">
          <a:xfrm>
            <a:off x="482600" y="740312"/>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
            </a:r>
            <a:r>
              <a:rPr kumimoji="0" lang="en-US" altLang="en-US" sz="1800" b="0" i="0" u="none" strike="noStrike" cap="none" normalizeH="0" baseline="0" dirty="0" bmk="">
                <a:ln>
                  <a:noFill/>
                </a:ln>
                <a:solidFill>
                  <a:schemeClr val="tx1"/>
                </a:solidFill>
                <a:effectLst/>
                <a:latin typeface="Times New Roman" panose="02020603050405020304" pitchFamily="18" charset="0"/>
                <a:cs typeface="Times New Roman" panose="02020603050405020304" pitchFamily="18" charset="0"/>
              </a:rPr>
              <a:t>recedence and Associativity of Operators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A9E7DEE-01BA-4C4D-BB36-FBE9D973B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753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3333"/>
                </a:solidFill>
                <a:effectLst>
                  <a:outerShdw blurRad="38100" dist="38100" dir="2700000" algn="tl">
                    <a:srgbClr val="000000">
                      <a:alpha val="43137"/>
                    </a:srgbClr>
                  </a:outerShdw>
                </a:effectLst>
              </a:rPr>
              <a:t>Example: </a:t>
            </a:r>
            <a:r>
              <a:rPr kumimoji="0" lang="en-US" altLang="en-US" b="0" i="0" u="none" strike="noStrike" cap="none" normalizeH="0" baseline="0" dirty="0">
                <a:ln>
                  <a:noFill/>
                </a:ln>
                <a:solidFill>
                  <a:srgbClr val="333333"/>
                </a:solidFill>
                <a:effectLst/>
              </a:rPr>
              <a:t>Consider the following grammar :</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E→E+E</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T→</a:t>
            </a:r>
            <a:r>
              <a:rPr lang="en-US" altLang="en-US" dirty="0">
                <a:solidFill>
                  <a:srgbClr val="333333"/>
                </a:solidFill>
              </a:rPr>
              <a:t>E*E</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F→(E)|id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rPr>
              <a:t>Check whether this input string </a:t>
            </a:r>
            <a:r>
              <a:rPr lang="en-US" altLang="en-US" dirty="0" err="1">
                <a:solidFill>
                  <a:srgbClr val="333333"/>
                </a:solidFill>
              </a:rPr>
              <a:t>id+id</a:t>
            </a:r>
            <a:r>
              <a:rPr lang="en-US" altLang="en-US" dirty="0">
                <a:solidFill>
                  <a:srgbClr val="333333"/>
                </a:solidFill>
              </a:rPr>
              <a:t>*id is accepted using LL(1) parsing technique</a:t>
            </a:r>
            <a:endParaRPr kumimoji="0" lang="en-US" altLang="en-US" b="0" i="0" u="none" strike="noStrike" cap="none" normalizeH="0" baseline="0" dirty="0">
              <a:ln>
                <a:noFill/>
              </a:ln>
              <a:solidFill>
                <a:schemeClr val="tx1"/>
              </a:solidFill>
              <a:effectLst/>
            </a:endParaRP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a:p>
            <a:pPr marL="0" indent="0" algn="just" fontAlgn="base">
              <a:buNone/>
            </a:pPr>
            <a:r>
              <a:rPr lang="en-US" b="0" i="1" dirty="0">
                <a:solidFill>
                  <a:srgbClr val="303030"/>
                </a:solidFill>
                <a:effectLst>
                  <a:outerShdw blurRad="38100" dist="38100" dir="2700000" algn="tl">
                    <a:srgbClr val="000000">
                      <a:alpha val="43137"/>
                    </a:srgbClr>
                  </a:outerShdw>
                </a:effectLst>
              </a:rPr>
              <a:t>Solution: </a:t>
            </a: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a:p>
            <a:pPr marL="0" indent="0" algn="just" fontAlgn="base">
              <a:buNone/>
            </a:pPr>
            <a:r>
              <a:rPr lang="en-US" b="0" i="1" dirty="0">
                <a:solidFill>
                  <a:srgbClr val="303030"/>
                </a:solidFill>
                <a:effectLst>
                  <a:outerShdw blurRad="38100" dist="38100" dir="2700000" algn="tl">
                    <a:srgbClr val="000000">
                      <a:alpha val="43137"/>
                    </a:srgbClr>
                  </a:outerShdw>
                </a:effectLst>
              </a:rPr>
              <a:t>Step 1: Check whether a given grammar is ambiguous or not.</a:t>
            </a:r>
          </a:p>
          <a:p>
            <a:pPr marL="0" indent="0" algn="just" fontAlgn="base">
              <a:buNone/>
            </a:pPr>
            <a:endParaRPr lang="en-US" i="1" dirty="0">
              <a:solidFill>
                <a:srgbClr val="303030"/>
              </a:solidFill>
              <a:effectLst>
                <a:outerShdw blurRad="38100" dist="38100" dir="2700000" algn="tl">
                  <a:srgbClr val="000000">
                    <a:alpha val="43137"/>
                  </a:srgbClr>
                </a:outerShdw>
              </a:effectLst>
            </a:endParaRPr>
          </a:p>
          <a:p>
            <a:pPr marL="0" indent="0" algn="just" fontAlgn="base">
              <a:buNone/>
            </a:pPr>
            <a:r>
              <a:rPr lang="en-US" i="1" dirty="0">
                <a:solidFill>
                  <a:srgbClr val="303030"/>
                </a:solidFill>
                <a:effectLst>
                  <a:outerShdw blurRad="38100" dist="38100" dir="2700000" algn="tl">
                    <a:srgbClr val="000000">
                      <a:alpha val="43137"/>
                    </a:srgbClr>
                  </a:outerShdw>
                </a:effectLst>
              </a:rPr>
              <a:t>If ambiguous remove ambiguity: </a:t>
            </a: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E→E+T |T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T→T*F |F</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F→(E) |id</a:t>
            </a:r>
            <a:endParaRPr kumimoji="0" lang="en-US" altLang="en-US" b="0" i="0" u="none" strike="noStrike" cap="none" normalizeH="0" baseline="0" dirty="0">
              <a:ln>
                <a:noFill/>
              </a:ln>
              <a:solidFill>
                <a:schemeClr val="tx1"/>
              </a:solidFill>
              <a:effectLst/>
            </a:endParaRP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6456D13-D752-4830-A148-5370B5D9937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10" name="Picture 9">
            <a:extLst>
              <a:ext uri="{FF2B5EF4-FFF2-40B4-BE49-F238E27FC236}">
                <a16:creationId xmlns:a16="http://schemas.microsoft.com/office/drawing/2014/main" id="{7936FC0C-7540-484D-B02E-59D068B50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7635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 calcmode="lin" valueType="num">
                                      <p:cBhvr additive="base">
                                        <p:cTn id="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 calcmode="lin" valueType="num">
                                      <p:cBhvr additive="base">
                                        <p:cTn id="29"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 calcmode="lin" valueType="num">
                                      <p:cBhvr additive="base">
                                        <p:cTn id="33"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xEl>
                                              <p:pRg st="10" end="10"/>
                                            </p:txEl>
                                          </p:spTgt>
                                        </p:tgtEl>
                                        <p:attrNameLst>
                                          <p:attrName>style.visibility</p:attrName>
                                        </p:attrNameLst>
                                      </p:cBhvr>
                                      <p:to>
                                        <p:strVal val="visible"/>
                                      </p:to>
                                    </p:set>
                                    <p:anim calcmode="lin" valueType="num">
                                      <p:cBhvr additive="base">
                                        <p:cTn id="37"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xEl>
                                              <p:pRg st="12" end="12"/>
                                            </p:txEl>
                                          </p:spTgt>
                                        </p:tgtEl>
                                        <p:attrNameLst>
                                          <p:attrName>style.visibility</p:attrName>
                                        </p:attrNameLst>
                                      </p:cBhvr>
                                      <p:to>
                                        <p:strVal val="visible"/>
                                      </p:to>
                                    </p:set>
                                    <p:animEffect transition="in" filter="wipe(down)">
                                      <p:cBhvr>
                                        <p:cTn id="43" dur="500"/>
                                        <p:tgtEl>
                                          <p:spTgt spid="16">
                                            <p:txEl>
                                              <p:pRg st="12" end="1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xEl>
                                              <p:pRg st="13" end="13"/>
                                            </p:txEl>
                                          </p:spTgt>
                                        </p:tgtEl>
                                        <p:attrNameLst>
                                          <p:attrName>style.visibility</p:attrName>
                                        </p:attrNameLst>
                                      </p:cBhvr>
                                      <p:to>
                                        <p:strVal val="visible"/>
                                      </p:to>
                                    </p:set>
                                    <p:animEffect transition="in" filter="wipe(down)">
                                      <p:cBhvr>
                                        <p:cTn id="46" dur="500"/>
                                        <p:tgtEl>
                                          <p:spTgt spid="16">
                                            <p:txEl>
                                              <p:pRg st="13" end="1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
                                            <p:txEl>
                                              <p:pRg st="14" end="14"/>
                                            </p:txEl>
                                          </p:spTgt>
                                        </p:tgtEl>
                                        <p:attrNameLst>
                                          <p:attrName>style.visibility</p:attrName>
                                        </p:attrNameLst>
                                      </p:cBhvr>
                                      <p:to>
                                        <p:strVal val="visible"/>
                                      </p:to>
                                    </p:set>
                                    <p:animEffect transition="in" filter="wipe(down)">
                                      <p:cBhvr>
                                        <p:cTn id="49"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rPr>
              <a:t>Step </a:t>
            </a:r>
            <a:r>
              <a:rPr lang="en-US" i="1" dirty="0">
                <a:solidFill>
                  <a:srgbClr val="303030"/>
                </a:solidFill>
                <a:effectLst>
                  <a:outerShdw blurRad="38100" dist="38100" dir="2700000" algn="tl">
                    <a:srgbClr val="000000">
                      <a:alpha val="43137"/>
                    </a:srgbClr>
                  </a:outerShdw>
                </a:effectLst>
              </a:rPr>
              <a:t>2</a:t>
            </a:r>
            <a:r>
              <a:rPr lang="en-US" b="0" i="1" dirty="0">
                <a:solidFill>
                  <a:srgbClr val="303030"/>
                </a:solidFill>
                <a:effectLst>
                  <a:outerShdw blurRad="38100" dist="38100" dir="2700000" algn="tl">
                    <a:srgbClr val="000000">
                      <a:alpha val="43137"/>
                    </a:srgbClr>
                  </a:outerShdw>
                </a:effectLst>
              </a:rPr>
              <a:t>: </a:t>
            </a:r>
          </a:p>
          <a:p>
            <a:pPr marL="0" indent="0" algn="just" fontAlgn="base">
              <a:buNone/>
            </a:pPr>
            <a:endParaRPr lang="en-US" i="1" dirty="0">
              <a:solidFill>
                <a:srgbClr val="303030"/>
              </a:solidFill>
              <a:effectLst>
                <a:outerShdw blurRad="38100" dist="38100" dir="2700000" algn="tl">
                  <a:srgbClr val="000000">
                    <a:alpha val="43137"/>
                  </a:srgbClr>
                </a:outerShdw>
              </a:effectLst>
            </a:endParaRPr>
          </a:p>
          <a:p>
            <a:pPr marL="0" indent="0" algn="just" fontAlgn="base">
              <a:buNone/>
            </a:pPr>
            <a:r>
              <a:rPr lang="en-US" i="1" dirty="0">
                <a:solidFill>
                  <a:srgbClr val="303030"/>
                </a:solidFill>
                <a:effectLst>
                  <a:outerShdw blurRad="38100" dist="38100" dir="2700000" algn="tl">
                    <a:srgbClr val="000000">
                      <a:alpha val="43137"/>
                    </a:srgbClr>
                  </a:outerShdw>
                </a:effectLst>
              </a:rPr>
              <a:t>C</a:t>
            </a:r>
            <a:r>
              <a:rPr lang="en-US" b="0" i="1" dirty="0">
                <a:solidFill>
                  <a:srgbClr val="303030"/>
                </a:solidFill>
                <a:effectLst>
                  <a:outerShdw blurRad="38100" dist="38100" dir="2700000" algn="tl">
                    <a:srgbClr val="000000">
                      <a:alpha val="43137"/>
                    </a:srgbClr>
                  </a:outerShdw>
                </a:effectLst>
              </a:rPr>
              <a:t>heck </a:t>
            </a:r>
            <a:r>
              <a:rPr lang="en-US" i="1" dirty="0">
                <a:solidFill>
                  <a:srgbClr val="303030"/>
                </a:solidFill>
                <a:effectLst>
                  <a:outerShdw blurRad="38100" dist="38100" dir="2700000" algn="tl">
                    <a:srgbClr val="000000">
                      <a:alpha val="43137"/>
                    </a:srgbClr>
                  </a:outerShdw>
                </a:effectLst>
              </a:rPr>
              <a:t>and </a:t>
            </a:r>
            <a:r>
              <a:rPr lang="en-US" b="0" i="1" dirty="0">
                <a:solidFill>
                  <a:srgbClr val="303030"/>
                </a:solidFill>
                <a:effectLst>
                  <a:outerShdw blurRad="38100" dist="38100" dir="2700000" algn="tl">
                    <a:srgbClr val="000000">
                      <a:alpha val="43137"/>
                    </a:srgbClr>
                  </a:outerShdw>
                </a:effectLst>
              </a:rPr>
              <a:t>Remove Left –Recursion </a:t>
            </a: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After eliminating left-recursion the grammar is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E →TE’</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E’ → +TE’ | ε</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T →FT’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T’ → *FT’ | ε</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F → (E)|id</a:t>
            </a:r>
            <a:endParaRPr kumimoji="0" lang="en-US" altLang="en-US" b="0" i="0" u="none" strike="noStrike" cap="none" normalizeH="0" baseline="0" dirty="0">
              <a:ln>
                <a:noFill/>
              </a:ln>
              <a:solidFill>
                <a:schemeClr val="tx1"/>
              </a:solidFill>
              <a:effectLst/>
            </a:endParaRP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a:p>
            <a:pPr marL="0" indent="0" algn="just" fontAlgn="base">
              <a:buNone/>
            </a:pPr>
            <a:endParaRPr lang="en-US" b="0" i="1" dirty="0">
              <a:solidFill>
                <a:srgbClr val="30303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5D10FF84-E762-45CA-AD74-A8B9945CDB0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5" name="Rectangle: Single Corner Rounded 4">
            <a:extLst>
              <a:ext uri="{FF2B5EF4-FFF2-40B4-BE49-F238E27FC236}">
                <a16:creationId xmlns:a16="http://schemas.microsoft.com/office/drawing/2014/main" id="{BE3A0F64-2B10-48D9-ACD7-77A2F6512E66}"/>
              </a:ext>
            </a:extLst>
          </p:cNvPr>
          <p:cNvSpPr/>
          <p:nvPr/>
        </p:nvSpPr>
        <p:spPr>
          <a:xfrm>
            <a:off x="2209800" y="4973438"/>
            <a:ext cx="4076700" cy="762000"/>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fontAlgn="base">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Aα / β   =&gt; 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βA’</a:t>
            </a:r>
            <a:endParaRPr lang="en-US" sz="2400" dirty="0">
              <a:latin typeface="Times New Roman" panose="02020603050405020304" pitchFamily="18" charset="0"/>
              <a:cs typeface="Times New Roman" panose="02020603050405020304" pitchFamily="18" charset="0"/>
            </a:endParaRPr>
          </a:p>
          <a:p>
            <a:pPr marL="0" indent="0" fontAlgn="base">
              <a:buNone/>
            </a:pPr>
            <a:r>
              <a:rPr lang="en-US" sz="2400" b="1" dirty="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αA’ / ∈</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CDE7A6D-6A3C-4778-8F5B-28DEB983D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1943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 calcmode="lin" valueType="num">
                                      <p:cBhvr additive="base">
                                        <p:cTn id="24"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6">
                                            <p:txEl>
                                              <p:pRg st="7" end="7"/>
                                            </p:txEl>
                                          </p:spTgt>
                                        </p:tgtEl>
                                        <p:attrNameLst>
                                          <p:attrName>style.visibility</p:attrName>
                                        </p:attrNameLst>
                                      </p:cBhvr>
                                      <p:to>
                                        <p:strVal val="visible"/>
                                      </p:to>
                                    </p:set>
                                    <p:anim calcmode="lin" valueType="num">
                                      <p:cBhvr additive="base">
                                        <p:cTn id="28"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anim calcmode="lin" valueType="num">
                                      <p:cBhvr additive="base">
                                        <p:cTn id="32"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6">
                                            <p:txEl>
                                              <p:pRg st="9" end="9"/>
                                            </p:txEl>
                                          </p:spTgt>
                                        </p:tgtEl>
                                        <p:attrNameLst>
                                          <p:attrName>style.visibility</p:attrName>
                                        </p:attrNameLst>
                                      </p:cBhvr>
                                      <p:to>
                                        <p:strVal val="visible"/>
                                      </p:to>
                                    </p:set>
                                    <p:anim calcmode="lin" valueType="num">
                                      <p:cBhvr additive="base">
                                        <p:cTn id="36"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6">
                                            <p:txEl>
                                              <p:pRg st="10" end="10"/>
                                            </p:txEl>
                                          </p:spTgt>
                                        </p:tgtEl>
                                        <p:attrNameLst>
                                          <p:attrName>style.visibility</p:attrName>
                                        </p:attrNameLst>
                                      </p:cBhvr>
                                      <p:to>
                                        <p:strVal val="visible"/>
                                      </p:to>
                                    </p:set>
                                    <p:anim calcmode="lin" valueType="num">
                                      <p:cBhvr additive="base">
                                        <p:cTn id="40"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6">
                                            <p:txEl>
                                              <p:pRg st="11" end="11"/>
                                            </p:txEl>
                                          </p:spTgt>
                                        </p:tgtEl>
                                        <p:attrNameLst>
                                          <p:attrName>style.visibility</p:attrName>
                                        </p:attrNameLst>
                                      </p:cBhvr>
                                      <p:to>
                                        <p:strVal val="visible"/>
                                      </p:to>
                                    </p:set>
                                    <p:anim calcmode="lin" valueType="num">
                                      <p:cBhvr additive="base">
                                        <p:cTn id="44"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 </a:t>
            </a:r>
          </a:p>
          <a:p>
            <a:pPr marL="0" indent="0" algn="just" fontAlgn="base">
              <a:buNone/>
            </a:pPr>
            <a:endParaRPr lang="en-US" i="1" dirty="0">
              <a:solidFill>
                <a:srgbClr val="303030"/>
              </a:solidFill>
              <a:effectLst>
                <a:outerShdw blurRad="38100" dist="38100" dir="2700000" algn="tl">
                  <a:srgbClr val="000000">
                    <a:alpha val="43137"/>
                  </a:srgbClr>
                </a:outerShdw>
              </a:effectLst>
            </a:endParaRPr>
          </a:p>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and Remove Left –Factoring</a:t>
            </a: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There is no left factoring.</a:t>
            </a: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5DD799C-AC68-427B-9B36-B8D19844790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2" name="Rectangle: Diagonal Corners Rounded 1">
            <a:extLst>
              <a:ext uri="{FF2B5EF4-FFF2-40B4-BE49-F238E27FC236}">
                <a16:creationId xmlns:a16="http://schemas.microsoft.com/office/drawing/2014/main" id="{3C0DBB1D-A7BE-4EF2-A71A-16A37063DCB0}"/>
              </a:ext>
            </a:extLst>
          </p:cNvPr>
          <p:cNvSpPr/>
          <p:nvPr/>
        </p:nvSpPr>
        <p:spPr>
          <a:xfrm>
            <a:off x="762000" y="2514600"/>
            <a:ext cx="2819400" cy="114300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αβ</a:t>
            </a:r>
            <a:r>
              <a:rPr lang="el-GR" sz="2400" b="1" i="0" baseline="-25000" dirty="0">
                <a:solidFill>
                  <a:schemeClr val="tx1"/>
                </a:solidFill>
                <a:effectLst/>
                <a:latin typeface="Times New Roman" panose="02020603050405020304" pitchFamily="18" charset="0"/>
                <a:cs typeface="Times New Roman" panose="02020603050405020304" pitchFamily="18" charset="0"/>
              </a:rPr>
              <a:t>1</a:t>
            </a:r>
            <a:r>
              <a:rPr lang="el-GR" sz="2400" b="1" i="0" dirty="0">
                <a:solidFill>
                  <a:schemeClr val="tx1"/>
                </a:solidFill>
                <a:effectLst/>
                <a:latin typeface="Times New Roman" panose="02020603050405020304" pitchFamily="18" charset="0"/>
                <a:cs typeface="Times New Roman" panose="02020603050405020304" pitchFamily="18" charset="0"/>
              </a:rPr>
              <a:t> / αβ</a:t>
            </a:r>
            <a:r>
              <a:rPr lang="el-GR" sz="2400" b="1" i="0" baseline="-25000" dirty="0">
                <a:solidFill>
                  <a:schemeClr val="tx1"/>
                </a:solidFill>
                <a:effectLst/>
                <a:latin typeface="Times New Roman" panose="02020603050405020304" pitchFamily="18" charset="0"/>
                <a:cs typeface="Times New Roman" panose="02020603050405020304" pitchFamily="18" charset="0"/>
              </a:rPr>
              <a:t>2</a:t>
            </a:r>
            <a:r>
              <a:rPr lang="el-GR" sz="2400" b="1" i="0" dirty="0">
                <a:solidFill>
                  <a:schemeClr val="tx1"/>
                </a:solidFill>
                <a:effectLst/>
                <a:latin typeface="Times New Roman" panose="02020603050405020304" pitchFamily="18" charset="0"/>
                <a:cs typeface="Times New Roman" panose="02020603050405020304" pitchFamily="18" charset="0"/>
              </a:rPr>
              <a:t> / αβ</a:t>
            </a:r>
            <a:r>
              <a:rPr lang="el-GR" sz="2400" b="1" i="0" baseline="-25000" dirty="0">
                <a:solidFill>
                  <a:schemeClr val="tx1"/>
                </a:solidFill>
                <a:effectLst/>
                <a:latin typeface="Times New Roman" panose="02020603050405020304" pitchFamily="18" charset="0"/>
                <a:cs typeface="Times New Roman" panose="02020603050405020304" pitchFamily="18" charset="0"/>
              </a:rPr>
              <a:t>3</a:t>
            </a:r>
            <a:endParaRPr lang="en-IN" sz="2400" b="1" i="0" baseline="-25000" dirty="0">
              <a:solidFill>
                <a:schemeClr val="tx1"/>
              </a:solidFill>
              <a:effectLst/>
              <a:latin typeface="Times New Roman" panose="02020603050405020304" pitchFamily="18" charset="0"/>
              <a:cs typeface="Times New Roman" panose="02020603050405020304" pitchFamily="18" charset="0"/>
            </a:endParaRPr>
          </a:p>
        </p:txBody>
      </p:sp>
      <p:sp>
        <p:nvSpPr>
          <p:cNvPr id="3" name="Rectangle: Diagonal Corners Rounded 2">
            <a:extLst>
              <a:ext uri="{FF2B5EF4-FFF2-40B4-BE49-F238E27FC236}">
                <a16:creationId xmlns:a16="http://schemas.microsoft.com/office/drawing/2014/main" id="{566BF6B6-0B18-43D0-8EAD-AED5C5441ABD}"/>
              </a:ext>
            </a:extLst>
          </p:cNvPr>
          <p:cNvSpPr/>
          <p:nvPr/>
        </p:nvSpPr>
        <p:spPr>
          <a:xfrm>
            <a:off x="5384800" y="2514600"/>
            <a:ext cx="3276600" cy="114300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α</a:t>
            </a:r>
            <a:r>
              <a:rPr lang="en-IN" sz="2400" b="1" i="0" dirty="0">
                <a:solidFill>
                  <a:schemeClr val="tx1"/>
                </a:solidFill>
                <a:effectLst/>
                <a:latin typeface="Times New Roman" panose="02020603050405020304" pitchFamily="18" charset="0"/>
                <a:cs typeface="Times New Roman" panose="02020603050405020304" pitchFamily="18" charset="0"/>
              </a:rPr>
              <a:t>A’</a:t>
            </a:r>
            <a:endParaRPr lang="en-IN" sz="2400" b="1" i="1" baseline="-25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IN" sz="2400" b="1" i="0" dirty="0">
                <a:solidFill>
                  <a:schemeClr val="tx1"/>
                </a:solidFill>
                <a:effectLst/>
                <a:latin typeface="Times New Roman" panose="02020603050405020304" pitchFamily="18" charset="0"/>
                <a:cs typeface="Times New Roman" panose="02020603050405020304" pitchFamily="18" charset="0"/>
              </a:rPr>
              <a:t>A’ </a:t>
            </a:r>
            <a:r>
              <a:rPr lang="en-IN" sz="2400" b="0" i="0" dirty="0">
                <a:solidFill>
                  <a:schemeClr val="tx1"/>
                </a:solidFill>
                <a:effectLst/>
                <a:latin typeface="Times New Roman" panose="02020603050405020304" pitchFamily="18" charset="0"/>
                <a:cs typeface="Times New Roman" panose="02020603050405020304" pitchFamily="18" charset="0"/>
              </a:rPr>
              <a:t>→</a:t>
            </a:r>
            <a:r>
              <a:rPr lang="en-IN" sz="2400" b="1" i="0" dirty="0">
                <a:solidFill>
                  <a:schemeClr val="tx1"/>
                </a:solidFill>
                <a:effectLst/>
                <a:latin typeface="Times New Roman" panose="02020603050405020304" pitchFamily="18" charset="0"/>
                <a:cs typeface="Times New Roman" panose="02020603050405020304" pitchFamily="18" charset="0"/>
              </a:rPr>
              <a:t> </a:t>
            </a:r>
            <a:r>
              <a:rPr lang="el-GR" sz="2400" b="1" i="0" dirty="0">
                <a:solidFill>
                  <a:schemeClr val="tx1"/>
                </a:solidFill>
                <a:effectLst/>
                <a:latin typeface="Times New Roman" panose="02020603050405020304" pitchFamily="18" charset="0"/>
                <a:cs typeface="Times New Roman" panose="02020603050405020304" pitchFamily="18" charset="0"/>
              </a:rPr>
              <a:t>β</a:t>
            </a:r>
            <a:r>
              <a:rPr lang="el-GR" sz="2400" b="1" i="0" baseline="-25000" dirty="0">
                <a:solidFill>
                  <a:schemeClr val="tx1"/>
                </a:solidFill>
                <a:effectLst/>
                <a:latin typeface="Times New Roman" panose="02020603050405020304" pitchFamily="18" charset="0"/>
                <a:cs typeface="Times New Roman" panose="02020603050405020304" pitchFamily="18" charset="0"/>
              </a:rPr>
              <a:t>1</a:t>
            </a:r>
            <a:r>
              <a:rPr lang="el-GR" sz="2400" b="1" i="0" dirty="0">
                <a:solidFill>
                  <a:schemeClr val="tx1"/>
                </a:solidFill>
                <a:effectLst/>
                <a:latin typeface="Times New Roman" panose="02020603050405020304" pitchFamily="18" charset="0"/>
                <a:cs typeface="Times New Roman" panose="02020603050405020304" pitchFamily="18" charset="0"/>
              </a:rPr>
              <a:t> / β</a:t>
            </a:r>
            <a:r>
              <a:rPr lang="el-GR" sz="2400" b="1" i="0" baseline="-25000" dirty="0">
                <a:solidFill>
                  <a:schemeClr val="tx1"/>
                </a:solidFill>
                <a:effectLst/>
                <a:latin typeface="Times New Roman" panose="02020603050405020304" pitchFamily="18" charset="0"/>
                <a:cs typeface="Times New Roman" panose="02020603050405020304" pitchFamily="18" charset="0"/>
              </a:rPr>
              <a:t>2</a:t>
            </a:r>
            <a:r>
              <a:rPr lang="el-GR" sz="2400" b="1" i="0" dirty="0">
                <a:solidFill>
                  <a:schemeClr val="tx1"/>
                </a:solidFill>
                <a:effectLst/>
                <a:latin typeface="Times New Roman" panose="02020603050405020304" pitchFamily="18" charset="0"/>
                <a:cs typeface="Times New Roman" panose="02020603050405020304" pitchFamily="18" charset="0"/>
              </a:rPr>
              <a:t> / β</a:t>
            </a:r>
            <a:r>
              <a:rPr lang="el-GR" sz="2400" b="1" i="0" baseline="-25000" dirty="0">
                <a:solidFill>
                  <a:schemeClr val="tx1"/>
                </a:solidFill>
                <a:effectLst/>
                <a:latin typeface="Times New Roman" panose="02020603050405020304" pitchFamily="18" charset="0"/>
                <a:cs typeface="Times New Roman" panose="02020603050405020304" pitchFamily="18" charset="0"/>
              </a:rPr>
              <a:t>3</a:t>
            </a:r>
            <a:endParaRPr lang="en-IN" sz="24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Arrow: Right 11">
            <a:extLst>
              <a:ext uri="{FF2B5EF4-FFF2-40B4-BE49-F238E27FC236}">
                <a16:creationId xmlns:a16="http://schemas.microsoft.com/office/drawing/2014/main" id="{A8C5339D-FF6F-4A71-9409-C274A154782A}"/>
              </a:ext>
            </a:extLst>
          </p:cNvPr>
          <p:cNvSpPr/>
          <p:nvPr/>
        </p:nvSpPr>
        <p:spPr>
          <a:xfrm>
            <a:off x="4102100" y="2922986"/>
            <a:ext cx="838200" cy="36512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11" name="Picture 10">
            <a:extLst>
              <a:ext uri="{FF2B5EF4-FFF2-40B4-BE49-F238E27FC236}">
                <a16:creationId xmlns:a16="http://schemas.microsoft.com/office/drawing/2014/main" id="{16ACC49D-168E-45B3-B34F-A3875BA8A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277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6">
                                            <p:txEl>
                                              <p:pRg st="11" end="11"/>
                                            </p:txEl>
                                          </p:spTgt>
                                        </p:tgtEl>
                                        <p:attrNameLst>
                                          <p:attrName>style.visibility</p:attrName>
                                        </p:attrNameLst>
                                      </p:cBhvr>
                                      <p:to>
                                        <p:strVal val="visible"/>
                                      </p:to>
                                    </p:set>
                                    <p:anim calcmode="lin" valueType="num">
                                      <p:cBhvr additive="base">
                                        <p:cTn id="30"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7017" y="685799"/>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4:Construct predictive parse table.</a:t>
            </a: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Calculate first and follow function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indent="0" algn="just" eaLnBrk="0" fontAlgn="base" hangingPunct="0">
              <a:spcBef>
                <a:spcPct val="0"/>
              </a:spcBef>
              <a:spcAft>
                <a:spcPct val="0"/>
              </a:spcAft>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function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FIRST(E) = { ( , id}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FIRST(E’) ={+ , ε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FIRST(T) = { ( , id}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FIRST(T’) = {*, ε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FIRST(F) = { ( , id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8FDBE50-0F38-4AD4-8E50-F955ED2B686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10" name="Picture 9">
            <a:extLst>
              <a:ext uri="{FF2B5EF4-FFF2-40B4-BE49-F238E27FC236}">
                <a16:creationId xmlns:a16="http://schemas.microsoft.com/office/drawing/2014/main" id="{BE387431-C554-45E8-A34B-4C9A502A8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2169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down)">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xEl>
                                              <p:pRg st="4" end="4"/>
                                            </p:txEl>
                                          </p:spTgt>
                                        </p:tgtEl>
                                        <p:attrNameLst>
                                          <p:attrName>style.visibility</p:attrName>
                                        </p:attrNameLst>
                                      </p:cBhvr>
                                      <p:to>
                                        <p:strVal val="visible"/>
                                      </p:to>
                                    </p:set>
                                    <p:anim calcmode="lin" valueType="num">
                                      <p:cBhvr additive="base">
                                        <p:cTn id="18"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
                                            <p:txEl>
                                              <p:pRg st="14" end="14"/>
                                            </p:txEl>
                                          </p:spTgt>
                                        </p:tgtEl>
                                        <p:attrNameLst>
                                          <p:attrName>style.visibility</p:attrName>
                                        </p:attrNameLst>
                                      </p:cBhvr>
                                      <p:to>
                                        <p:strVal val="visible"/>
                                      </p:to>
                                    </p:set>
                                    <p:animEffect transition="in" filter="wipe(down)">
                                      <p:cBhvr>
                                        <p:cTn id="24" dur="500"/>
                                        <p:tgtEl>
                                          <p:spTgt spid="16">
                                            <p:txEl>
                                              <p:pRg st="14" end="1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xEl>
                                              <p:pRg st="12" end="12"/>
                                            </p:txEl>
                                          </p:spTgt>
                                        </p:tgtEl>
                                        <p:attrNameLst>
                                          <p:attrName>style.visibility</p:attrName>
                                        </p:attrNameLst>
                                      </p:cBhvr>
                                      <p:to>
                                        <p:strVal val="visible"/>
                                      </p:to>
                                    </p:set>
                                    <p:animEffect transition="in" filter="wipe(down)">
                                      <p:cBhvr>
                                        <p:cTn id="29" dur="500"/>
                                        <p:tgtEl>
                                          <p:spTgt spid="16">
                                            <p:txEl>
                                              <p:pRg st="12" end="1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xEl>
                                              <p:pRg st="8" end="8"/>
                                            </p:txEl>
                                          </p:spTgt>
                                        </p:tgtEl>
                                        <p:attrNameLst>
                                          <p:attrName>style.visibility</p:attrName>
                                        </p:attrNameLst>
                                      </p:cBhvr>
                                      <p:to>
                                        <p:strVal val="visible"/>
                                      </p:to>
                                    </p:set>
                                    <p:animEffect transition="in" filter="wipe(down)">
                                      <p:cBhvr>
                                        <p:cTn id="34" dur="500"/>
                                        <p:tgtEl>
                                          <p:spTgt spid="1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down)">
                                      <p:cBhvr>
                                        <p:cTn id="39" dur="500"/>
                                        <p:tgtEl>
                                          <p:spTgt spid="1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6">
                                            <p:txEl>
                                              <p:pRg st="6" end="6"/>
                                            </p:txEl>
                                          </p:spTgt>
                                        </p:tgtEl>
                                        <p:attrNameLst>
                                          <p:attrName>style.visibility</p:attrName>
                                        </p:attrNameLst>
                                      </p:cBhvr>
                                      <p:to>
                                        <p:strVal val="visible"/>
                                      </p:to>
                                    </p:set>
                                    <p:animEffect transition="in" filter="wipe(down)">
                                      <p:cBhvr>
                                        <p:cTn id="44"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Follow function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rPr>
              <a:t>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FOLLOW(E) = { $,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FOLLOW(E’) = { $,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FOLLOW(T) = { +, $,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FOLLOW(T’) = { +, $,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FOLLOW(F) = {+, * , $ , )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539528A-2E4F-4700-B6A0-55CD63DBACB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10" name="Picture 9">
            <a:extLst>
              <a:ext uri="{FF2B5EF4-FFF2-40B4-BE49-F238E27FC236}">
                <a16:creationId xmlns:a16="http://schemas.microsoft.com/office/drawing/2014/main" id="{F6BB850F-EC64-4F99-9C02-F695D18AB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846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 calcmode="lin" valueType="num">
                                      <p:cBhvr additive="base">
                                        <p:cTn id="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 calcmode="lin" valueType="num">
                                      <p:cBhvr additive="base">
                                        <p:cTn id="1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 calcmode="lin" valueType="num">
                                      <p:cBhvr additive="base">
                                        <p:cTn id="19"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anim calcmode="lin" valueType="num">
                                      <p:cBhvr additive="base">
                                        <p:cTn id="2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anim calcmode="lin" valueType="num">
                                      <p:cBhvr additive="base">
                                        <p:cTn id="27"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10" end="10"/>
                                            </p:txEl>
                                          </p:spTgt>
                                        </p:tgtEl>
                                        <p:attrNameLst>
                                          <p:attrName>style.visibility</p:attrName>
                                        </p:attrNameLst>
                                      </p:cBhvr>
                                      <p:to>
                                        <p:strVal val="visible"/>
                                      </p:to>
                                    </p:set>
                                    <p:anim calcmode="lin" valueType="num">
                                      <p:cBhvr additive="base">
                                        <p:cTn id="31"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xEl>
                                              <p:pRg st="12" end="12"/>
                                            </p:txEl>
                                          </p:spTgt>
                                        </p:tgtEl>
                                        <p:attrNameLst>
                                          <p:attrName>style.visibility</p:attrName>
                                        </p:attrNameLst>
                                      </p:cBhvr>
                                      <p:to>
                                        <p:strVal val="visible"/>
                                      </p:to>
                                    </p:set>
                                    <p:anim calcmode="lin" valueType="num">
                                      <p:cBhvr additive="base">
                                        <p:cTn id="35"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just" fontAlgn="base">
              <a:buNone/>
            </a:pPr>
            <a:r>
              <a:rPr lang="en-US" sz="2400"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Predictive Parse Table</a:t>
            </a:r>
          </a:p>
          <a:p>
            <a:pPr marL="0" indent="0" algn="just" fontAlgn="base">
              <a:buNone/>
            </a:pPr>
            <a:endParaRPr lang="en-US" sz="2400"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A18656E-1C99-4026-B98C-35BE24216C7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2" name="Picture 1">
            <a:extLst>
              <a:ext uri="{FF2B5EF4-FFF2-40B4-BE49-F238E27FC236}">
                <a16:creationId xmlns:a16="http://schemas.microsoft.com/office/drawing/2014/main" id="{6C56DB1D-A83F-431B-B443-09258355CD8B}"/>
              </a:ext>
            </a:extLst>
          </p:cNvPr>
          <p:cNvPicPr>
            <a:picLocks noChangeAspect="1"/>
          </p:cNvPicPr>
          <p:nvPr/>
        </p:nvPicPr>
        <p:blipFill>
          <a:blip r:embed="rId3"/>
          <a:stretch>
            <a:fillRect/>
          </a:stretch>
        </p:blipFill>
        <p:spPr>
          <a:xfrm>
            <a:off x="80962" y="1552575"/>
            <a:ext cx="8982075" cy="3752850"/>
          </a:xfrm>
          <a:prstGeom prst="rect">
            <a:avLst/>
          </a:prstGeom>
        </p:spPr>
      </p:pic>
      <p:pic>
        <p:nvPicPr>
          <p:cNvPr id="10" name="Picture 9">
            <a:extLst>
              <a:ext uri="{FF2B5EF4-FFF2-40B4-BE49-F238E27FC236}">
                <a16:creationId xmlns:a16="http://schemas.microsoft.com/office/drawing/2014/main" id="{9A6ED07F-B5E8-4762-AB20-86CD47645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9020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685799"/>
            <a:ext cx="8229600" cy="5059363"/>
          </a:xfrm>
        </p:spPr>
        <p:txBody>
          <a:bodyPr>
            <a:noAutofit/>
          </a:bodyPr>
          <a:lstStyle/>
          <a:p>
            <a:pPr marL="0" indent="0" algn="just"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Stack Implementation:</a:t>
            </a: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011FBB4-4182-49BE-BE8B-0987947EEC3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6146" name="Picture 2">
            <a:extLst>
              <a:ext uri="{FF2B5EF4-FFF2-40B4-BE49-F238E27FC236}">
                <a16:creationId xmlns:a16="http://schemas.microsoft.com/office/drawing/2014/main" id="{3379FAD6-5AFC-43C1-8672-6C3356642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12838"/>
            <a:ext cx="9156700" cy="61387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F56FF4-4451-4CA8-9817-C90CE76CA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73181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wheel(1)">
                                      <p:cBhvr>
                                        <p:cTn id="13"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Implementation of predictive parser: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1.   Elimination of left recursion, left factoring and ambiguous grammar.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2.  Construct FIRST() and FOLLOW() for all non-terminals.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3.  Construct predictive parsing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4.  Parse the given input string using stack and parsing table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F716EB4-8BD4-4DC0-9883-AAD8AC5B925F}"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pic>
        <p:nvPicPr>
          <p:cNvPr id="10" name="Picture 9">
            <a:extLst>
              <a:ext uri="{FF2B5EF4-FFF2-40B4-BE49-F238E27FC236}">
                <a16:creationId xmlns:a16="http://schemas.microsoft.com/office/drawing/2014/main" id="{5F17B902-1235-4586-BADB-E8673D44C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52122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anim calcmode="lin" valueType="num">
                                      <p:cBhvr additive="base">
                                        <p:cTn id="1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anim calcmode="lin" valueType="num">
                                      <p:cBhvr additive="base">
                                        <p:cTn id="1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9" end="9"/>
                                            </p:txEl>
                                          </p:spTgt>
                                        </p:tgtEl>
                                        <p:attrNameLst>
                                          <p:attrName>style.visibility</p:attrName>
                                        </p:attrNameLst>
                                      </p:cBhvr>
                                      <p:to>
                                        <p:strVal val="visible"/>
                                      </p:to>
                                    </p:set>
                                    <p:anim calcmode="lin" valueType="num">
                                      <p:cBhvr additive="base">
                                        <p:cTn id="1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12" end="12"/>
                                            </p:txEl>
                                          </p:spTgt>
                                        </p:tgtEl>
                                        <p:attrNameLst>
                                          <p:attrName>style.visibility</p:attrName>
                                        </p:attrNameLst>
                                      </p:cBhvr>
                                      <p:to>
                                        <p:strVal val="visible"/>
                                      </p:to>
                                    </p:set>
                                    <p:anim calcmode="lin" valueType="num">
                                      <p:cBhvr additive="base">
                                        <p:cTn id="23"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B7720732-6664-4091-A063-F9B988C7923D}" type="datetime1">
              <a:rPr lang="en-US" smtClean="0"/>
              <a:t>7/8/2023</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CO-PO Mapping</a:t>
            </a:r>
          </a:p>
        </p:txBody>
      </p:sp>
      <p:graphicFrame>
        <p:nvGraphicFramePr>
          <p:cNvPr id="10" name="Content Placeholder 9">
            <a:extLst>
              <a:ext uri="{FF2B5EF4-FFF2-40B4-BE49-F238E27FC236}">
                <a16:creationId xmlns:a16="http://schemas.microsoft.com/office/drawing/2014/main" id="{1ACD3123-6FBF-4007-B76E-0D5D2EBB35C3}"/>
              </a:ext>
            </a:extLst>
          </p:cNvPr>
          <p:cNvGraphicFramePr>
            <a:graphicFrameLocks noGrp="1"/>
          </p:cNvGraphicFramePr>
          <p:nvPr>
            <p:ph idx="1"/>
            <p:extLst>
              <p:ext uri="{D42A27DB-BD31-4B8C-83A1-F6EECF244321}">
                <p14:modId xmlns:p14="http://schemas.microsoft.com/office/powerpoint/2010/main" val="205422263"/>
              </p:ext>
            </p:extLst>
          </p:nvPr>
        </p:nvGraphicFramePr>
        <p:xfrm>
          <a:off x="228600" y="1524000"/>
          <a:ext cx="8686799" cy="3696552"/>
        </p:xfrm>
        <a:graphic>
          <a:graphicData uri="http://schemas.openxmlformats.org/drawingml/2006/table">
            <a:tbl>
              <a:tblPr firstRow="1" firstCol="1" bandRow="1">
                <a:tableStyleId>{5C22544A-7EE6-4342-B048-85BDC9FD1C3A}</a:tableStyleId>
              </a:tblPr>
              <a:tblGrid>
                <a:gridCol w="1295400">
                  <a:extLst>
                    <a:ext uri="{9D8B030D-6E8A-4147-A177-3AD203B41FA5}">
                      <a16:colId xmlns:a16="http://schemas.microsoft.com/office/drawing/2014/main" val="1271957499"/>
                    </a:ext>
                  </a:extLst>
                </a:gridCol>
                <a:gridCol w="396457">
                  <a:extLst>
                    <a:ext uri="{9D8B030D-6E8A-4147-A177-3AD203B41FA5}">
                      <a16:colId xmlns:a16="http://schemas.microsoft.com/office/drawing/2014/main" val="3371805164"/>
                    </a:ext>
                  </a:extLst>
                </a:gridCol>
                <a:gridCol w="609389">
                  <a:extLst>
                    <a:ext uri="{9D8B030D-6E8A-4147-A177-3AD203B41FA5}">
                      <a16:colId xmlns:a16="http://schemas.microsoft.com/office/drawing/2014/main" val="75821458"/>
                    </a:ext>
                  </a:extLst>
                </a:gridCol>
                <a:gridCol w="609389">
                  <a:extLst>
                    <a:ext uri="{9D8B030D-6E8A-4147-A177-3AD203B41FA5}">
                      <a16:colId xmlns:a16="http://schemas.microsoft.com/office/drawing/2014/main" val="663223186"/>
                    </a:ext>
                  </a:extLst>
                </a:gridCol>
                <a:gridCol w="609389">
                  <a:extLst>
                    <a:ext uri="{9D8B030D-6E8A-4147-A177-3AD203B41FA5}">
                      <a16:colId xmlns:a16="http://schemas.microsoft.com/office/drawing/2014/main" val="58877691"/>
                    </a:ext>
                  </a:extLst>
                </a:gridCol>
                <a:gridCol w="609389">
                  <a:extLst>
                    <a:ext uri="{9D8B030D-6E8A-4147-A177-3AD203B41FA5}">
                      <a16:colId xmlns:a16="http://schemas.microsoft.com/office/drawing/2014/main" val="1613530857"/>
                    </a:ext>
                  </a:extLst>
                </a:gridCol>
                <a:gridCol w="609389">
                  <a:extLst>
                    <a:ext uri="{9D8B030D-6E8A-4147-A177-3AD203B41FA5}">
                      <a16:colId xmlns:a16="http://schemas.microsoft.com/office/drawing/2014/main" val="3230418631"/>
                    </a:ext>
                  </a:extLst>
                </a:gridCol>
                <a:gridCol w="609389">
                  <a:extLst>
                    <a:ext uri="{9D8B030D-6E8A-4147-A177-3AD203B41FA5}">
                      <a16:colId xmlns:a16="http://schemas.microsoft.com/office/drawing/2014/main" val="2410745260"/>
                    </a:ext>
                  </a:extLst>
                </a:gridCol>
                <a:gridCol w="609389">
                  <a:extLst>
                    <a:ext uri="{9D8B030D-6E8A-4147-A177-3AD203B41FA5}">
                      <a16:colId xmlns:a16="http://schemas.microsoft.com/office/drawing/2014/main" val="3278721361"/>
                    </a:ext>
                  </a:extLst>
                </a:gridCol>
                <a:gridCol w="609389">
                  <a:extLst>
                    <a:ext uri="{9D8B030D-6E8A-4147-A177-3AD203B41FA5}">
                      <a16:colId xmlns:a16="http://schemas.microsoft.com/office/drawing/2014/main" val="1030172477"/>
                    </a:ext>
                  </a:extLst>
                </a:gridCol>
                <a:gridCol w="706610">
                  <a:extLst>
                    <a:ext uri="{9D8B030D-6E8A-4147-A177-3AD203B41FA5}">
                      <a16:colId xmlns:a16="http://schemas.microsoft.com/office/drawing/2014/main" val="19898277"/>
                    </a:ext>
                  </a:extLst>
                </a:gridCol>
                <a:gridCol w="706610">
                  <a:extLst>
                    <a:ext uri="{9D8B030D-6E8A-4147-A177-3AD203B41FA5}">
                      <a16:colId xmlns:a16="http://schemas.microsoft.com/office/drawing/2014/main" val="2048196182"/>
                    </a:ext>
                  </a:extLst>
                </a:gridCol>
                <a:gridCol w="706610">
                  <a:extLst>
                    <a:ext uri="{9D8B030D-6E8A-4147-A177-3AD203B41FA5}">
                      <a16:colId xmlns:a16="http://schemas.microsoft.com/office/drawing/2014/main" val="2959870494"/>
                    </a:ext>
                  </a:extLst>
                </a:gridCol>
              </a:tblGrid>
              <a:tr h="831251">
                <a:tc>
                  <a:txBody>
                    <a:bodyPr/>
                    <a:lstStyle/>
                    <a:p>
                      <a:endParaRPr lang="en-IN" sz="1800">
                        <a:effectLst/>
                        <a:latin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PO4</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PO5</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PO6</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PO7</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PO8</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PO9</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PO10</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PO11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PO12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extLst>
                  <a:ext uri="{0D108BD9-81ED-4DB2-BD59-A6C34878D82A}">
                    <a16:rowId xmlns:a16="http://schemas.microsoft.com/office/drawing/2014/main" val="1371827803"/>
                  </a:ext>
                </a:extLst>
              </a:tr>
              <a:tr h="458358">
                <a:tc>
                  <a:txBody>
                    <a:bodyPr/>
                    <a:lstStyle/>
                    <a:p>
                      <a:pPr>
                        <a:lnSpc>
                          <a:spcPct val="115000"/>
                        </a:lnSpc>
                        <a:spcAft>
                          <a:spcPts val="0"/>
                        </a:spcAft>
                      </a:pPr>
                      <a:r>
                        <a:rPr lang="en-US" sz="1600" b="0" noProof="0" dirty="0" smtClean="0">
                          <a:solidFill>
                            <a:schemeClr val="tx1"/>
                          </a:solidFill>
                        </a:rPr>
                        <a:t>ACSE0504</a:t>
                      </a:r>
                      <a:r>
                        <a:rPr lang="en-US" sz="1600" b="0" noProof="0" dirty="0" smtClean="0">
                          <a:solidFill>
                            <a:schemeClr val="tx1"/>
                          </a:solidFill>
                          <a:effectLst/>
                        </a:rPr>
                        <a:t>.1</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773002142"/>
                  </a:ext>
                </a:extLst>
              </a:tr>
              <a:tr h="458358">
                <a:tc>
                  <a:txBody>
                    <a:bodyPr/>
                    <a:lstStyle/>
                    <a:p>
                      <a:pPr>
                        <a:lnSpc>
                          <a:spcPct val="115000"/>
                        </a:lnSpc>
                        <a:spcAft>
                          <a:spcPts val="0"/>
                        </a:spcAft>
                      </a:pPr>
                      <a:r>
                        <a:rPr lang="en-US" sz="1600" b="0" noProof="0" dirty="0" smtClean="0">
                          <a:solidFill>
                            <a:schemeClr val="tx1"/>
                          </a:solidFill>
                        </a:rPr>
                        <a:t>ACSE0504</a:t>
                      </a:r>
                      <a:r>
                        <a:rPr lang="en-US" sz="1600" b="0" dirty="0" smtClean="0">
                          <a:solidFill>
                            <a:schemeClr val="tx1"/>
                          </a:solidFill>
                          <a:effectLst/>
                        </a:rPr>
                        <a:t>.2</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b="1" dirty="0">
                          <a:effectLst/>
                          <a:latin typeface="Calibri" panose="020F0502020204030204" pitchFamily="34" charset="0"/>
                          <a:ea typeface="Calibri" panose="020F0502020204030204" pitchFamily="34" charset="0"/>
                          <a:cs typeface="Mangal" panose="02040503050203030202" pitchFamily="18" charset="0"/>
                        </a:rPr>
                        <a:t>2</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dirty="0">
                          <a:effectLst/>
                        </a:rPr>
                        <a:t>3</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1</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1</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1</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3</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1</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a:effectLst/>
                        </a:rPr>
                        <a:t>2</a:t>
                      </a:r>
                      <a:endParaRPr lang="en-IN" sz="18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b="1" dirty="0">
                          <a:effectLst/>
                        </a:rPr>
                        <a:t>2</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623269771"/>
                  </a:ext>
                </a:extLst>
              </a:tr>
              <a:tr h="458358">
                <a:tc>
                  <a:txBody>
                    <a:bodyPr/>
                    <a:lstStyle/>
                    <a:p>
                      <a:pPr>
                        <a:lnSpc>
                          <a:spcPct val="115000"/>
                        </a:lnSpc>
                        <a:spcAft>
                          <a:spcPts val="0"/>
                        </a:spcAft>
                      </a:pPr>
                      <a:r>
                        <a:rPr lang="en-US" sz="1600" b="0" noProof="0" dirty="0" smtClean="0">
                          <a:solidFill>
                            <a:schemeClr val="tx1"/>
                          </a:solidFill>
                        </a:rPr>
                        <a:t>ACSE0504</a:t>
                      </a:r>
                      <a:r>
                        <a:rPr lang="en-US" sz="1600" b="0" dirty="0" smtClean="0">
                          <a:solidFill>
                            <a:schemeClr val="tx1"/>
                          </a:solidFill>
                          <a:effectLst/>
                        </a:rPr>
                        <a:t>.3</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dirty="0">
                          <a:effectLst/>
                        </a:rPr>
                        <a:t>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3728993259"/>
                  </a:ext>
                </a:extLst>
              </a:tr>
              <a:tr h="458358">
                <a:tc>
                  <a:txBody>
                    <a:bodyPr/>
                    <a:lstStyle/>
                    <a:p>
                      <a:pPr>
                        <a:lnSpc>
                          <a:spcPct val="115000"/>
                        </a:lnSpc>
                        <a:spcAft>
                          <a:spcPts val="0"/>
                        </a:spcAft>
                      </a:pPr>
                      <a:r>
                        <a:rPr lang="en-US" sz="1600" b="0" noProof="0" dirty="0" smtClean="0">
                          <a:solidFill>
                            <a:schemeClr val="tx1"/>
                          </a:solidFill>
                        </a:rPr>
                        <a:t>ACSE0504</a:t>
                      </a:r>
                      <a:r>
                        <a:rPr lang="en-US" sz="1600" b="0" dirty="0" smtClean="0">
                          <a:solidFill>
                            <a:schemeClr val="tx1"/>
                          </a:solidFill>
                          <a:effectLst/>
                        </a:rPr>
                        <a:t>.4</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029221176"/>
                  </a:ext>
                </a:extLst>
              </a:tr>
              <a:tr h="458358">
                <a:tc>
                  <a:txBody>
                    <a:bodyPr/>
                    <a:lstStyle/>
                    <a:p>
                      <a:pPr>
                        <a:lnSpc>
                          <a:spcPct val="115000"/>
                        </a:lnSpc>
                        <a:spcAft>
                          <a:spcPts val="0"/>
                        </a:spcAft>
                      </a:pPr>
                      <a:r>
                        <a:rPr lang="en-US" sz="1600" b="0" noProof="0" dirty="0" smtClean="0">
                          <a:solidFill>
                            <a:schemeClr val="tx1"/>
                          </a:solidFill>
                        </a:rPr>
                        <a:t>ACSE0504</a:t>
                      </a:r>
                      <a:r>
                        <a:rPr lang="en-US" sz="1600" b="0" dirty="0" smtClean="0">
                          <a:solidFill>
                            <a:schemeClr val="tx1"/>
                          </a:solidFill>
                          <a:effectLst/>
                        </a:rPr>
                        <a:t>.5</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dirty="0">
                          <a:effectLst/>
                        </a:rPr>
                        <a: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859810393"/>
                  </a:ext>
                </a:extLst>
              </a:tr>
              <a:tr h="458358">
                <a:tc>
                  <a:txBody>
                    <a:bodyPr/>
                    <a:lstStyle/>
                    <a:p>
                      <a:pPr>
                        <a:lnSpc>
                          <a:spcPct val="115000"/>
                        </a:lnSpc>
                        <a:spcAft>
                          <a:spcPts val="0"/>
                        </a:spcAft>
                      </a:pPr>
                      <a:r>
                        <a:rPr lang="en-US" sz="1600" b="0" dirty="0">
                          <a:solidFill>
                            <a:schemeClr val="tx1"/>
                          </a:solidFill>
                          <a:effectLst/>
                        </a:rPr>
                        <a:t>AVG</a:t>
                      </a:r>
                      <a:endParaRPr lang="en-IN"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a:tc>
                <a:tc>
                  <a:txBody>
                    <a:bodyPr/>
                    <a:lstStyle/>
                    <a:p>
                      <a:pPr>
                        <a:lnSpc>
                          <a:spcPct val="115000"/>
                        </a:lnSpc>
                        <a:spcAft>
                          <a:spcPts val="100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dirty="0">
                          <a:effectLst/>
                        </a:rPr>
                        <a:t>2.6</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3</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1</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a:effectLst/>
                        </a:rPr>
                        <a:t>2</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nSpc>
                          <a:spcPct val="115000"/>
                        </a:lnSpc>
                        <a:spcAft>
                          <a:spcPts val="1000"/>
                        </a:spcAft>
                      </a:pPr>
                      <a:r>
                        <a:rPr lang="en-US" sz="1800" dirty="0">
                          <a:effectLst/>
                        </a:rPr>
                        <a:t>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583168808"/>
                  </a:ext>
                </a:extLst>
              </a:tr>
            </a:tbl>
          </a:graphicData>
        </a:graphic>
      </p:graphicFrame>
      <p:sp>
        <p:nvSpPr>
          <p:cNvPr id="9" name="Footer Placeholder 12">
            <a:extLst>
              <a:ext uri="{FF2B5EF4-FFF2-40B4-BE49-F238E27FC236}">
                <a16:creationId xmlns:a16="http://schemas.microsoft.com/office/drawing/2014/main" id="{141DA790-24A1-42CA-880B-914A8EAAC036}"/>
              </a:ext>
            </a:extLst>
          </p:cNvPr>
          <p:cNvSpPr>
            <a:spLocks noGrp="1"/>
          </p:cNvSpPr>
          <p:nvPr>
            <p:ph type="ftr" sz="quarter" idx="11"/>
          </p:nvPr>
        </p:nvSpPr>
        <p:spPr>
          <a:xfrm>
            <a:off x="2286000" y="6248400"/>
            <a:ext cx="5029200" cy="365125"/>
          </a:xfrm>
        </p:spPr>
        <p:txBody>
          <a:bodyPr/>
          <a:lstStyle/>
          <a:p>
            <a:r>
              <a:rPr lang="en-US" smtClean="0"/>
              <a:t>Rohit Chaudhary                      CD                Unit 2</a:t>
            </a:r>
            <a:endParaRPr lang="en-US" dirty="0"/>
          </a:p>
        </p:txBody>
      </p:sp>
      <p:pic>
        <p:nvPicPr>
          <p:cNvPr id="11" name="Picture 10">
            <a:extLst>
              <a:ext uri="{FF2B5EF4-FFF2-40B4-BE49-F238E27FC236}">
                <a16:creationId xmlns:a16="http://schemas.microsoft.com/office/drawing/2014/main" id="{46BCF78E-8E4D-4FE9-B72D-9B37B9598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ctr" fontAlgn="base">
              <a:buNone/>
            </a:pP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Bottom-up parsing starts from the leaf nodes of a tree and works in upward direction till it reaches the root node.</a:t>
            </a:r>
          </a:p>
          <a:p>
            <a:pPr marL="0" indent="0" algn="ctr" fontAlgn="base">
              <a:buNone/>
            </a:pPr>
            <a:r>
              <a:rPr lang="en-US" b="0" i="0" dirty="0">
                <a:solidFill>
                  <a:srgbClr val="000000"/>
                </a:solidFill>
                <a:effectLst/>
                <a:latin typeface="Times New Roman" panose="02020603050405020304" pitchFamily="18" charset="0"/>
                <a:cs typeface="Times New Roman" panose="02020603050405020304" pitchFamily="18" charset="0"/>
              </a:rPr>
              <a:t> </a:t>
            </a:r>
          </a:p>
          <a:p>
            <a:pPr marL="0" indent="0" algn="ctr" fontAlgn="base">
              <a:buNone/>
            </a:pPr>
            <a:r>
              <a:rPr lang="en-US" b="0" i="0" dirty="0">
                <a:solidFill>
                  <a:srgbClr val="000000"/>
                </a:solidFill>
                <a:effectLst/>
                <a:latin typeface="Times New Roman" panose="02020603050405020304" pitchFamily="18" charset="0"/>
                <a:cs typeface="Times New Roman" panose="02020603050405020304" pitchFamily="18" charset="0"/>
              </a:rPr>
              <a:t>Here, we start from a sentence and then apply production rules in reverse manner in order to reach the start symbol</a:t>
            </a:r>
          </a:p>
          <a:p>
            <a:pPr marL="0" indent="0" algn="ctr" fontAlgn="base">
              <a:buNone/>
            </a:pPr>
            <a:endParaRPr lang="en-US" dirty="0">
              <a:solidFill>
                <a:srgbClr val="000000"/>
              </a:solidFill>
            </a:endParaRPr>
          </a:p>
          <a:p>
            <a:pPr marL="0" indent="0" algn="ctr"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       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     </a:t>
            </a:r>
            <a:r>
              <a:rPr kumimoji="0" lang="en-US" altLang="en-US"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t>
            </a: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     </a:t>
            </a:r>
            <a:r>
              <a:rPr kumimoji="0" lang="en-US" altLang="en-US"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n     </a:t>
            </a:r>
            <a:r>
              <a:rPr kumimoji="0" lang="en-US" altLang="en-US"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2B66CE0-2D26-4062-8F12-97CA23F5390C}" type="datetime1">
              <a:rPr lang="en-US" smtClean="0"/>
              <a:t>7/8/2023</a:t>
            </a:fld>
            <a:endParaRPr lang="en-US" dirty="0"/>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Bottom-up Parsing</a:t>
            </a:r>
            <a:r>
              <a:rPr lang="en-IN" sz="2400" dirty="0">
                <a:latin typeface="Times New Roman" panose="02020603050405020304" pitchFamily="18" charset="0"/>
                <a:cs typeface="Times New Roman" panose="02020603050405020304" pitchFamily="18" charset="0"/>
              </a:rPr>
              <a:t>(CO2)</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Arrow: Up 4">
            <a:extLst>
              <a:ext uri="{FF2B5EF4-FFF2-40B4-BE49-F238E27FC236}">
                <a16:creationId xmlns:a16="http://schemas.microsoft.com/office/drawing/2014/main" id="{0DACC1D1-5318-4483-B85C-42565A2B5B18}"/>
              </a:ext>
            </a:extLst>
          </p:cNvPr>
          <p:cNvSpPr/>
          <p:nvPr/>
        </p:nvSpPr>
        <p:spPr>
          <a:xfrm>
            <a:off x="2057400" y="3276600"/>
            <a:ext cx="533400" cy="2438400"/>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10" name="Picture 9">
            <a:extLst>
              <a:ext uri="{FF2B5EF4-FFF2-40B4-BE49-F238E27FC236}">
                <a16:creationId xmlns:a16="http://schemas.microsoft.com/office/drawing/2014/main" id="{AC631910-B04A-4A0E-BF34-038BA2BD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50357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down)">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6">
                                            <p:txEl>
                                              <p:pRg st="5" end="5"/>
                                            </p:txEl>
                                          </p:spTgt>
                                        </p:tgtEl>
                                        <p:attrNameLst>
                                          <p:attrName>style.visibility</p:attrName>
                                        </p:attrNameLst>
                                      </p:cBhvr>
                                      <p:to>
                                        <p:strVal val="visible"/>
                                      </p:to>
                                    </p:set>
                                    <p:animEffect transition="in" filter="wipe(down)">
                                      <p:cBhvr>
                                        <p:cTn id="18" dur="500"/>
                                        <p:tgtEl>
                                          <p:spTgt spid="16">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animEffect transition="in" filter="wipe(down)">
                                      <p:cBhvr>
                                        <p:cTn id="21" dur="500"/>
                                        <p:tgtEl>
                                          <p:spTgt spid="16">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xEl>
                                              <p:pRg st="7" end="7"/>
                                            </p:txEl>
                                          </p:spTgt>
                                        </p:tgtEl>
                                        <p:attrNameLst>
                                          <p:attrName>style.visibility</p:attrName>
                                        </p:attrNameLst>
                                      </p:cBhvr>
                                      <p:to>
                                        <p:strVal val="visible"/>
                                      </p:to>
                                    </p:set>
                                    <p:animEffect transition="in" filter="wipe(down)">
                                      <p:cBhvr>
                                        <p:cTn id="24" dur="500"/>
                                        <p:tgtEl>
                                          <p:spTgt spid="16">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animEffect transition="in" filter="wipe(down)">
                                      <p:cBhvr>
                                        <p:cTn id="27" dur="500"/>
                                        <p:tgtEl>
                                          <p:spTgt spid="16">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xEl>
                                              <p:pRg st="9" end="9"/>
                                            </p:txEl>
                                          </p:spTgt>
                                        </p:tgtEl>
                                        <p:attrNameLst>
                                          <p:attrName>style.visibility</p:attrName>
                                        </p:attrNameLst>
                                      </p:cBhvr>
                                      <p:to>
                                        <p:strVal val="visible"/>
                                      </p:to>
                                    </p:set>
                                    <p:animEffect transition="in" filter="wipe(down)">
                                      <p:cBhvr>
                                        <p:cTn id="30" dur="500"/>
                                        <p:tgtEl>
                                          <p:spTgt spid="16">
                                            <p:txEl>
                                              <p:pRg st="9" end="9"/>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animEffect transition="in" filter="wipe(down)">
                                      <p:cBhvr>
                                        <p:cTn id="33" dur="500"/>
                                        <p:tgtEl>
                                          <p:spTgt spid="16">
                                            <p:txEl>
                                              <p:pRg st="10" end="10"/>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6">
                                            <p:txEl>
                                              <p:pRg st="11" end="11"/>
                                            </p:txEl>
                                          </p:spTgt>
                                        </p:tgtEl>
                                        <p:attrNameLst>
                                          <p:attrName>style.visibility</p:attrName>
                                        </p:attrNameLst>
                                      </p:cBhvr>
                                      <p:to>
                                        <p:strVal val="visible"/>
                                      </p:to>
                                    </p:set>
                                    <p:animEffect transition="in" filter="wipe(down)">
                                      <p:cBhvr>
                                        <p:cTn id="36" dur="500"/>
                                        <p:tgtEl>
                                          <p:spTgt spid="16">
                                            <p:txEl>
                                              <p:pRg st="11" end="11"/>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6">
                                            <p:txEl>
                                              <p:pRg st="12" end="12"/>
                                            </p:txEl>
                                          </p:spTgt>
                                        </p:tgtEl>
                                        <p:attrNameLst>
                                          <p:attrName>style.visibility</p:attrName>
                                        </p:attrNameLst>
                                      </p:cBhvr>
                                      <p:to>
                                        <p:strVal val="visible"/>
                                      </p:to>
                                    </p:set>
                                    <p:animEffect transition="in" filter="wipe(down)">
                                      <p:cBhvr>
                                        <p:cTn id="39" dur="500"/>
                                        <p:tgtEl>
                                          <p:spTgt spid="16">
                                            <p:txEl>
                                              <p:pRg st="12" end="1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xEl>
                                              <p:pRg st="13" end="13"/>
                                            </p:txEl>
                                          </p:spTgt>
                                        </p:tgtEl>
                                        <p:attrNameLst>
                                          <p:attrName>style.visibility</p:attrName>
                                        </p:attrNameLst>
                                      </p:cBhvr>
                                      <p:to>
                                        <p:strVal val="visible"/>
                                      </p:to>
                                    </p:set>
                                    <p:animEffect transition="in" filter="wipe(down)">
                                      <p:cBhvr>
                                        <p:cTn id="42" dur="500"/>
                                        <p:tgtEl>
                                          <p:spTgt spid="16">
                                            <p:txEl>
                                              <p:pRg st="13" end="13"/>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xEl>
                                              <p:pRg st="14" end="14"/>
                                            </p:txEl>
                                          </p:spTgt>
                                        </p:tgtEl>
                                        <p:attrNameLst>
                                          <p:attrName>style.visibility</p:attrName>
                                        </p:attrNameLst>
                                      </p:cBhvr>
                                      <p:to>
                                        <p:strVal val="visible"/>
                                      </p:to>
                                    </p:set>
                                    <p:animEffect transition="in" filter="wipe(down)">
                                      <p:cBhvr>
                                        <p:cTn id="45" dur="500"/>
                                        <p:tgtEl>
                                          <p:spTgt spid="16">
                                            <p:txEl>
                                              <p:pRg st="14" end="14"/>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16">
                                            <p:txEl>
                                              <p:pRg st="15" end="15"/>
                                            </p:txEl>
                                          </p:spTgt>
                                        </p:tgtEl>
                                        <p:attrNameLst>
                                          <p:attrName>style.visibility</p:attrName>
                                        </p:attrNameLst>
                                      </p:cBhvr>
                                      <p:to>
                                        <p:strVal val="visible"/>
                                      </p:to>
                                    </p:set>
                                    <p:animEffect transition="in" filter="wipe(down)">
                                      <p:cBhvr>
                                        <p:cTn id="48" dur="500"/>
                                        <p:tgtEl>
                                          <p:spTgt spid="16">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57200" y="675648"/>
            <a:ext cx="8229600" cy="5059363"/>
          </a:xfrm>
        </p:spPr>
        <p:txBody>
          <a:bodyPr>
            <a:noAutofit/>
          </a:bodyPr>
          <a:lstStyle/>
          <a:p>
            <a:pPr marL="0" indent="0" algn="ctr">
              <a:buNone/>
            </a:pP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Shift-Reduce </a:t>
            </a:r>
            <a:r>
              <a:rPr lang="en-US"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arsing uses two unique steps for bottom-up parsing. These steps are known as shift-step and reduce-step.</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1" i="0" dirty="0">
                <a:solidFill>
                  <a:srgbClr val="000000"/>
                </a:solidFill>
                <a:effectLst/>
                <a:latin typeface="Times New Roman" panose="02020603050405020304" pitchFamily="18" charset="0"/>
                <a:cs typeface="Times New Roman" panose="02020603050405020304" pitchFamily="18" charset="0"/>
              </a:rPr>
              <a:t>Shift step</a:t>
            </a:r>
            <a:r>
              <a:rPr lang="en-US" b="0" i="0" dirty="0">
                <a:solidFill>
                  <a:srgbClr val="000000"/>
                </a:solidFill>
                <a:effectLst/>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shift step refers to the advancement of the input pointer to the next input symbol, which is called the shifted symbol. </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This symbol is pushed onto the stack. </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shifted symbol is treated as a single node of the parse tree.</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b="1" i="0" dirty="0">
                <a:solidFill>
                  <a:srgbClr val="000000"/>
                </a:solidFill>
                <a:effectLst/>
                <a:latin typeface="Times New Roman" panose="02020603050405020304" pitchFamily="18" charset="0"/>
                <a:cs typeface="Times New Roman" panose="02020603050405020304" pitchFamily="18" charset="0"/>
              </a:rPr>
              <a:t>Reduce step</a:t>
            </a:r>
            <a:r>
              <a:rPr lang="en-US" b="0" i="0" dirty="0">
                <a:solidFill>
                  <a:srgbClr val="000000"/>
                </a:solidFill>
                <a:effectLst/>
                <a:latin typeface="Times New Roman" panose="02020603050405020304" pitchFamily="18" charset="0"/>
                <a:cs typeface="Times New Roman" panose="02020603050405020304" pitchFamily="18" charset="0"/>
              </a:rPr>
              <a:t> : </a:t>
            </a:r>
          </a:p>
          <a:p>
            <a:pPr algn="just"/>
            <a:r>
              <a:rPr lang="en-US" b="0" i="0" dirty="0">
                <a:solidFill>
                  <a:srgbClr val="000000"/>
                </a:solidFill>
                <a:effectLst/>
                <a:latin typeface="Times New Roman" panose="02020603050405020304" pitchFamily="18" charset="0"/>
                <a:cs typeface="Times New Roman" panose="02020603050405020304" pitchFamily="18" charset="0"/>
              </a:rPr>
              <a:t>When the parser finds a complete grammar rule (RHS) and replaces it to (LHS), it is known as reduce-step. </a:t>
            </a:r>
          </a:p>
          <a:p>
            <a:pPr algn="just"/>
            <a:r>
              <a:rPr lang="en-US" b="0" i="0" dirty="0">
                <a:solidFill>
                  <a:srgbClr val="000000"/>
                </a:solidFill>
                <a:effectLst/>
                <a:latin typeface="Times New Roman" panose="02020603050405020304" pitchFamily="18" charset="0"/>
                <a:cs typeface="Times New Roman" panose="02020603050405020304" pitchFamily="18" charset="0"/>
              </a:rPr>
              <a:t>This occurs when the top of the stack contains a handle.</a:t>
            </a:r>
          </a:p>
          <a:p>
            <a:pPr algn="just"/>
            <a:r>
              <a:rPr lang="en-US" b="0" i="0" dirty="0">
                <a:solidFill>
                  <a:srgbClr val="000000"/>
                </a:solidFill>
                <a:effectLst/>
                <a:latin typeface="Times New Roman" panose="02020603050405020304" pitchFamily="18" charset="0"/>
                <a:cs typeface="Times New Roman" panose="02020603050405020304" pitchFamily="18" charset="0"/>
              </a:rPr>
              <a:t> To reduce, a POP function is performed on the stack which pops off the handle and replaces it with LHS non-terminal symbol.</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0D278B6-EDC2-4D12-90AC-CD49D155CAF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Shift-Reduce Parsing</a:t>
            </a:r>
            <a:r>
              <a:rPr lang="en-IN" sz="2400" dirty="0">
                <a:latin typeface="Times New Roman" panose="02020603050405020304" pitchFamily="18" charset="0"/>
                <a:cs typeface="Times New Roman" panose="02020603050405020304" pitchFamily="18" charset="0"/>
              </a:rPr>
              <a:t>(CO2)</a:t>
            </a:r>
            <a:endParaRPr lang="en-US" sz="2400" b="0" i="0" dirty="0">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BF80B7B-A622-41C0-AF40-7036D7315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201599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 calcmode="lin" valueType="num">
                                      <p:cBhvr additive="base">
                                        <p:cTn id="17"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 calcmode="lin" valueType="num">
                                      <p:cBhvr additive="base">
                                        <p:cTn id="2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anim calcmode="lin" valueType="num">
                                      <p:cBhvr additive="base">
                                        <p:cTn id="25"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7" end="7"/>
                                            </p:txEl>
                                          </p:spTgt>
                                        </p:tgtEl>
                                        <p:attrNameLst>
                                          <p:attrName>style.visibility</p:attrName>
                                        </p:attrNameLst>
                                      </p:cBhvr>
                                      <p:to>
                                        <p:strVal val="visible"/>
                                      </p:to>
                                    </p:set>
                                    <p:anim calcmode="lin" valueType="num">
                                      <p:cBhvr additive="base">
                                        <p:cTn id="31"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 calcmode="lin" valueType="num">
                                      <p:cBhvr additive="base">
                                        <p:cTn id="3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anim calcmode="lin" valueType="num">
                                      <p:cBhvr additive="base">
                                        <p:cTn id="3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xEl>
                                              <p:pRg st="10" end="10"/>
                                            </p:txEl>
                                          </p:spTgt>
                                        </p:tgtEl>
                                        <p:attrNameLst>
                                          <p:attrName>style.visibility</p:attrName>
                                        </p:attrNameLst>
                                      </p:cBhvr>
                                      <p:to>
                                        <p:strVal val="visible"/>
                                      </p:to>
                                    </p:set>
                                    <p:anim calcmode="lin" valueType="num">
                                      <p:cBhvr additive="base">
                                        <p:cTn id="43"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482600" y="817163"/>
            <a:ext cx="8229600" cy="5059363"/>
          </a:xfrm>
        </p:spPr>
        <p:txBody>
          <a:bodyPr>
            <a:noAutofit/>
          </a:bodyPr>
          <a:lstStyle/>
          <a:p>
            <a:pPr marL="0" indent="0" algn="ctr"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fontAlgn="base">
              <a:buNone/>
            </a:pP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Shift Action, the current symbol in the input string pushed into a stack.</a:t>
            </a:r>
          </a:p>
          <a:p>
            <a:pPr marL="0" indent="0" algn="ctr"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fontAlgn="base">
              <a:buNone/>
            </a:pPr>
            <a:r>
              <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each reduction, the symbol will replaced by the non-terminals.</a:t>
            </a: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4A92B0D-D22A-4E32-8692-ADD532907BA5}"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Shift-Reduce Parsing</a:t>
            </a:r>
          </a:p>
        </p:txBody>
      </p:sp>
      <p:pic>
        <p:nvPicPr>
          <p:cNvPr id="2" name="Picture 2" descr="Shift reduce parsing">
            <a:extLst>
              <a:ext uri="{FF2B5EF4-FFF2-40B4-BE49-F238E27FC236}">
                <a16:creationId xmlns:a16="http://schemas.microsoft.com/office/drawing/2014/main" id="{7442CFC1-32DF-49EF-B8BF-6E9F9FFDA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06" y="2895600"/>
            <a:ext cx="7482987" cy="19668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B443A8D-03C6-413A-A95E-9FB28B482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78394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 calcmode="lin" valueType="num">
                                      <p:cBhvr additive="base">
                                        <p:cTn id="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anim calcmode="lin" valueType="num">
                                      <p:cBhvr additive="base">
                                        <p:cTn id="1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596900" y="817162"/>
            <a:ext cx="8229600" cy="5059363"/>
          </a:xfrm>
        </p:spPr>
        <p:txBody>
          <a:bodyPr>
            <a:noAutofit/>
          </a:bodyPr>
          <a:lstStyle/>
          <a:p>
            <a:pPr marL="0" indent="0" algn="just" fontAlgn="base">
              <a:buNone/>
            </a:pPr>
            <a:r>
              <a:rPr lang="en-IN"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fontAlgn="base">
              <a:buNone/>
            </a:pPr>
            <a:endParaRPr lang="en-IN"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r>
              <a:rPr lang="en-US" b="0" dirty="0">
                <a:solidFill>
                  <a:srgbClr val="303030"/>
                </a:solidFill>
                <a:latin typeface="Times New Roman" panose="02020603050405020304" pitchFamily="18" charset="0"/>
                <a:cs typeface="Times New Roman" panose="02020603050405020304" pitchFamily="18" charset="0"/>
              </a:rPr>
              <a:t>Grammar:	</a:t>
            </a:r>
            <a:r>
              <a:rPr lang="en-IN" b="0" dirty="0">
                <a:solidFill>
                  <a:srgbClr val="000000"/>
                </a:solidFill>
                <a:latin typeface="Times New Roman" panose="02020603050405020304" pitchFamily="18" charset="0"/>
                <a:cs typeface="Times New Roman" panose="02020603050405020304" pitchFamily="18" charset="0"/>
              </a:rPr>
              <a:t>S → S+S    </a:t>
            </a:r>
          </a:p>
          <a:p>
            <a:pPr marL="0" indent="0" algn="l">
              <a:buNone/>
            </a:pPr>
            <a:r>
              <a:rPr lang="en-IN" b="0" dirty="0">
                <a:solidFill>
                  <a:srgbClr val="000000"/>
                </a:solidFill>
                <a:latin typeface="Times New Roman" panose="02020603050405020304" pitchFamily="18" charset="0"/>
                <a:cs typeface="Times New Roman" panose="02020603050405020304" pitchFamily="18" charset="0"/>
              </a:rPr>
              <a:t>		S → S-S    </a:t>
            </a:r>
          </a:p>
          <a:p>
            <a:pPr marL="0" indent="0" algn="l">
              <a:buNone/>
            </a:pPr>
            <a:r>
              <a:rPr lang="en-IN" b="0" dirty="0">
                <a:solidFill>
                  <a:srgbClr val="000000"/>
                </a:solidFill>
                <a:latin typeface="Times New Roman" panose="02020603050405020304" pitchFamily="18" charset="0"/>
                <a:cs typeface="Times New Roman" panose="02020603050405020304" pitchFamily="18" charset="0"/>
              </a:rPr>
              <a:t>		S → (S)  </a:t>
            </a:r>
          </a:p>
          <a:p>
            <a:pPr marL="0" indent="0" algn="l">
              <a:buNone/>
            </a:pPr>
            <a:r>
              <a:rPr lang="en-IN" b="0" dirty="0">
                <a:solidFill>
                  <a:srgbClr val="000000"/>
                </a:solidFill>
                <a:latin typeface="Times New Roman" panose="02020603050405020304" pitchFamily="18" charset="0"/>
                <a:cs typeface="Times New Roman" panose="02020603050405020304" pitchFamily="18" charset="0"/>
              </a:rPr>
              <a:t>		S → a</a:t>
            </a:r>
          </a:p>
          <a:p>
            <a:pPr marL="0" indent="0" algn="l">
              <a:buNone/>
            </a:pPr>
            <a:endParaRPr lang="en-IN" b="0"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r>
              <a:rPr lang="en-US" b="0" dirty="0">
                <a:solidFill>
                  <a:srgbClr val="303030"/>
                </a:solidFill>
                <a:latin typeface="Times New Roman" panose="02020603050405020304" pitchFamily="18" charset="0"/>
                <a:cs typeface="Times New Roman" panose="02020603050405020304" pitchFamily="18" charset="0"/>
              </a:rPr>
              <a:t>Input String:	</a:t>
            </a:r>
            <a:r>
              <a:rPr lang="en-IN" b="0" dirty="0">
                <a:solidFill>
                  <a:srgbClr val="000000"/>
                </a:solidFill>
                <a:latin typeface="Times New Roman" panose="02020603050405020304" pitchFamily="18" charset="0"/>
                <a:cs typeface="Times New Roman" panose="02020603050405020304" pitchFamily="18" charset="0"/>
              </a:rPr>
              <a:t>a1-(a2+a3) </a:t>
            </a:r>
          </a:p>
          <a:p>
            <a:pPr marL="0" indent="0" algn="just" fontAlgn="base">
              <a:buNone/>
            </a:pPr>
            <a:endParaRPr lang="en-IN" b="0"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endParaRPr lang="en-IN"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r>
              <a:rPr lang="en-IN" dirty="0">
                <a:solidFill>
                  <a:srgbClr val="000000"/>
                </a:solidFill>
                <a:latin typeface="Times New Roman" panose="02020603050405020304" pitchFamily="18" charset="0"/>
                <a:cs typeface="Times New Roman" panose="02020603050405020304" pitchFamily="18" charset="0"/>
              </a:rPr>
              <a:t>Perform Shift –Reduce Parsing on above grammar.</a:t>
            </a:r>
            <a:endParaRPr lang="en-IN" b="0"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endParaRPr lang="en-US" b="0"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9621430-2F90-4824-97E4-8A32B6EC8B1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Example of Shift-Reduce Parsing</a:t>
            </a:r>
          </a:p>
        </p:txBody>
      </p:sp>
      <p:pic>
        <p:nvPicPr>
          <p:cNvPr id="11" name="Picture 10">
            <a:extLst>
              <a:ext uri="{FF2B5EF4-FFF2-40B4-BE49-F238E27FC236}">
                <a16:creationId xmlns:a16="http://schemas.microsoft.com/office/drawing/2014/main" id="{B656E775-5F1A-4895-A695-AA29AE9BB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171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500"/>
                                        <p:tgtEl>
                                          <p:spTgt spid="1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barn(inVertical)">
                                      <p:cBhvr>
                                        <p:cTn id="10" dur="500"/>
                                        <p:tgtEl>
                                          <p:spTgt spid="1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animEffect transition="in" filter="barn(inVertical)">
                                      <p:cBhvr>
                                        <p:cTn id="13" dur="500"/>
                                        <p:tgtEl>
                                          <p:spTgt spid="16">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xEl>
                                              <p:pRg st="4" end="4"/>
                                            </p:txEl>
                                          </p:spTgt>
                                        </p:tgtEl>
                                        <p:attrNameLst>
                                          <p:attrName>style.visibility</p:attrName>
                                        </p:attrNameLst>
                                      </p:cBhvr>
                                      <p:to>
                                        <p:strVal val="visible"/>
                                      </p:to>
                                    </p:set>
                                    <p:animEffect transition="in" filter="barn(inVertical)">
                                      <p:cBhvr>
                                        <p:cTn id="16" dur="500"/>
                                        <p:tgtEl>
                                          <p:spTgt spid="16">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animEffect transition="in" filter="barn(inVertical)">
                                      <p:cBhvr>
                                        <p:cTn id="19" dur="500"/>
                                        <p:tgtEl>
                                          <p:spTgt spid="16">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6">
                                            <p:txEl>
                                              <p:pRg st="7" end="7"/>
                                            </p:txEl>
                                          </p:spTgt>
                                        </p:tgtEl>
                                        <p:attrNameLst>
                                          <p:attrName>style.visibility</p:attrName>
                                        </p:attrNameLst>
                                      </p:cBhvr>
                                      <p:to>
                                        <p:strVal val="visible"/>
                                      </p:to>
                                    </p:set>
                                    <p:animEffect transition="in" filter="barn(inVertical)">
                                      <p:cBhvr>
                                        <p:cTn id="22" dur="500"/>
                                        <p:tgtEl>
                                          <p:spTgt spid="16">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xEl>
                                              <p:pRg st="10" end="10"/>
                                            </p:txEl>
                                          </p:spTgt>
                                        </p:tgtEl>
                                        <p:attrNameLst>
                                          <p:attrName>style.visibility</p:attrName>
                                        </p:attrNameLst>
                                      </p:cBhvr>
                                      <p:to>
                                        <p:strVal val="visible"/>
                                      </p:to>
                                    </p:set>
                                    <p:animEffect transition="in" filter="barn(inVertical)">
                                      <p:cBhvr>
                                        <p:cTn id="25"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596900" y="817162"/>
            <a:ext cx="8229600" cy="5059363"/>
          </a:xfrm>
        </p:spPr>
        <p:txBody>
          <a:bodyPr>
            <a:noAutofit/>
          </a:bodyPr>
          <a:lstStyle/>
          <a:p>
            <a:pPr marL="0" indent="0" algn="just" fontAlgn="base">
              <a:buNone/>
            </a:pPr>
            <a:endParaRPr lang="en-US" sz="2000"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D2424E0-F41A-40D8-A5B9-A242CF16FFA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Example of Shift-Reduce Parsing</a:t>
            </a:r>
          </a:p>
        </p:txBody>
      </p:sp>
      <p:pic>
        <p:nvPicPr>
          <p:cNvPr id="2050" name="Picture 2" descr="Shift reduce parsing 1">
            <a:extLst>
              <a:ext uri="{FF2B5EF4-FFF2-40B4-BE49-F238E27FC236}">
                <a16:creationId xmlns:a16="http://schemas.microsoft.com/office/drawing/2014/main" id="{21ED242A-3045-4695-B358-736CB4A88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4" y="743404"/>
            <a:ext cx="8394700" cy="5591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F6E84C-01F6-41A0-BD25-AA9FDD228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01918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596900" y="817162"/>
            <a:ext cx="8229600" cy="5059363"/>
          </a:xfrm>
        </p:spPr>
        <p:txBody>
          <a:bodyPr>
            <a:noAutofit/>
          </a:bodyPr>
          <a:lstStyle/>
          <a:p>
            <a:pPr marL="0" indent="0" algn="just" fontAlgn="base">
              <a:buNone/>
            </a:pPr>
            <a:r>
              <a:rPr lang="en-IN"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fontAlgn="base">
              <a:buNone/>
            </a:pPr>
            <a:endParaRPr lang="en-IN"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r>
              <a:rPr lang="en-US" b="0" dirty="0">
                <a:solidFill>
                  <a:srgbClr val="303030"/>
                </a:solidFill>
                <a:latin typeface="Times New Roman" panose="02020603050405020304" pitchFamily="18" charset="0"/>
                <a:cs typeface="Times New Roman" panose="02020603050405020304" pitchFamily="18" charset="0"/>
              </a:rPr>
              <a:t>Grammar:	</a:t>
            </a:r>
            <a:r>
              <a:rPr lang="en-IN" b="0" i="0" dirty="0">
                <a:effectLst/>
                <a:latin typeface="Times New Roman" panose="02020603050405020304" pitchFamily="18" charset="0"/>
                <a:cs typeface="Times New Roman" panose="02020603050405020304" pitchFamily="18" charset="0"/>
              </a:rPr>
              <a:t>E –&gt; 2E2</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     	E –&gt; 3E3</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      	E –&gt; 4</a:t>
            </a:r>
          </a:p>
          <a:p>
            <a:pPr marL="0" indent="0" algn="l">
              <a:buNone/>
            </a:pPr>
            <a:endParaRPr lang="en-US" b="0" dirty="0">
              <a:solidFill>
                <a:srgbClr val="303030"/>
              </a:solidFill>
              <a:latin typeface="Times New Roman" panose="02020603050405020304" pitchFamily="18" charset="0"/>
              <a:cs typeface="Times New Roman" panose="02020603050405020304" pitchFamily="18" charset="0"/>
            </a:endParaRPr>
          </a:p>
          <a:p>
            <a:pPr marL="0" indent="0" algn="l">
              <a:buNone/>
            </a:pPr>
            <a:r>
              <a:rPr lang="en-US" b="0" dirty="0">
                <a:solidFill>
                  <a:srgbClr val="303030"/>
                </a:solidFill>
                <a:latin typeface="Times New Roman" panose="02020603050405020304" pitchFamily="18" charset="0"/>
                <a:cs typeface="Times New Roman" panose="02020603050405020304" pitchFamily="18" charset="0"/>
              </a:rPr>
              <a:t>Input String:	</a:t>
            </a:r>
            <a:r>
              <a:rPr lang="en-IN" b="0" i="0" dirty="0">
                <a:effectLst/>
                <a:latin typeface="Times New Roman" panose="02020603050405020304" pitchFamily="18" charset="0"/>
                <a:cs typeface="Times New Roman" panose="02020603050405020304" pitchFamily="18" charset="0"/>
              </a:rPr>
              <a:t>32423</a:t>
            </a:r>
          </a:p>
          <a:p>
            <a:pPr marL="0" indent="0" algn="l">
              <a:buNone/>
            </a:pPr>
            <a:endParaRPr lang="en-IN"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IN" dirty="0">
              <a:solidFill>
                <a:srgbClr val="000000"/>
              </a:solidFill>
              <a:latin typeface="Times New Roman" panose="02020603050405020304" pitchFamily="18" charset="0"/>
              <a:cs typeface="Times New Roman" panose="02020603050405020304" pitchFamily="18" charset="0"/>
            </a:endParaRPr>
          </a:p>
          <a:p>
            <a:pPr marL="0" indent="0" algn="l">
              <a:buNone/>
            </a:pPr>
            <a:r>
              <a:rPr lang="en-IN" dirty="0">
                <a:solidFill>
                  <a:srgbClr val="000000"/>
                </a:solidFill>
                <a:latin typeface="Times New Roman" panose="02020603050405020304" pitchFamily="18" charset="0"/>
                <a:cs typeface="Times New Roman" panose="02020603050405020304" pitchFamily="18" charset="0"/>
              </a:rPr>
              <a:t>Perform Shift –Reduce Parsing on above grammar.</a:t>
            </a:r>
            <a:endParaRPr lang="en-IN" b="0" dirty="0">
              <a:solidFill>
                <a:srgbClr val="000000"/>
              </a:solidFill>
              <a:latin typeface="Times New Roman" panose="02020603050405020304" pitchFamily="18" charset="0"/>
              <a:cs typeface="Times New Roman" panose="02020603050405020304" pitchFamily="18" charset="0"/>
            </a:endParaRPr>
          </a:p>
          <a:p>
            <a:pPr marL="0" indent="0" algn="just" fontAlgn="base">
              <a:buNone/>
            </a:pPr>
            <a:endParaRPr lang="en-US" b="0"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350A9A8-2BE6-489E-9C7F-293A70E3810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Example of Shift-Reduce Parsing</a:t>
            </a:r>
          </a:p>
        </p:txBody>
      </p:sp>
      <p:pic>
        <p:nvPicPr>
          <p:cNvPr id="10" name="Picture 9">
            <a:extLst>
              <a:ext uri="{FF2B5EF4-FFF2-40B4-BE49-F238E27FC236}">
                <a16:creationId xmlns:a16="http://schemas.microsoft.com/office/drawing/2014/main" id="{8995A392-27C2-4D91-B366-DF524CE00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79624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anim calcmode="lin" valueType="num">
                                      <p:cBhvr additive="base">
                                        <p:cTn id="1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xEl>
                                              <p:pRg st="7" end="7"/>
                                            </p:txEl>
                                          </p:spTgt>
                                        </p:tgtEl>
                                        <p:attrNameLst>
                                          <p:attrName>style.visibility</p:attrName>
                                        </p:attrNameLst>
                                      </p:cBhvr>
                                      <p:to>
                                        <p:strVal val="visible"/>
                                      </p:to>
                                    </p:set>
                                    <p:anim calcmode="lin" valueType="num">
                                      <p:cBhvr additive="base">
                                        <p:cTn id="1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596900" y="817162"/>
            <a:ext cx="8229600" cy="5059363"/>
          </a:xfrm>
        </p:spPr>
        <p:txBody>
          <a:bodyPr>
            <a:noAutofit/>
          </a:bodyPr>
          <a:lstStyle/>
          <a:p>
            <a:pPr marL="0" indent="0" algn="just" fontAlgn="base">
              <a:buNone/>
            </a:pPr>
            <a:endParaRPr lang="en-US" sz="2400" b="0"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F55EE70-4B93-42D3-9ED8-432383A99879}"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effectLst/>
                <a:latin typeface="Times New Roman" panose="02020603050405020304" pitchFamily="18" charset="0"/>
                <a:cs typeface="Times New Roman" panose="02020603050405020304" pitchFamily="18" charset="0"/>
              </a:rPr>
              <a:t>Example of Shift-Reduce Parsing</a:t>
            </a:r>
          </a:p>
        </p:txBody>
      </p:sp>
      <p:pic>
        <p:nvPicPr>
          <p:cNvPr id="4098" name="Picture 2">
            <a:extLst>
              <a:ext uri="{FF2B5EF4-FFF2-40B4-BE49-F238E27FC236}">
                <a16:creationId xmlns:a16="http://schemas.microsoft.com/office/drawing/2014/main" id="{631DEDC5-0D0E-4174-A92E-F6409966E4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7352" y="817160"/>
            <a:ext cx="8508048" cy="5335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12C6F0-2AC4-458E-9BF5-C28C36B2C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5387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609600" y="708304"/>
            <a:ext cx="8229600" cy="5539188"/>
          </a:xfrm>
        </p:spPr>
        <p:txBody>
          <a:bodyPr>
            <a:noAutofit/>
          </a:bodyPr>
          <a:lstStyle/>
          <a:p>
            <a:pPr marL="0" indent="0" algn="ctr">
              <a:buNone/>
            </a:pPr>
            <a:r>
              <a:rPr lang="en-US" b="0"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Operator precedence grammar is kinds of shift reduce parsing method. It is applied to a small class of operator grammars.</a:t>
            </a:r>
          </a:p>
          <a:p>
            <a:pPr marL="0" indent="0" algn="l">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A grammar is said to be operator precedence grammar if it has two properties:</a:t>
            </a: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No R.H.S. of any production has a ∈.</a:t>
            </a: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No two non-terminals are adjacent.</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pPr marL="0" indent="0" algn="just" fontAlgn="base">
              <a:buNone/>
            </a:pPr>
            <a:r>
              <a:rPr lang="en-US" b="0" dirty="0">
                <a:solidFill>
                  <a:srgbClr val="303030"/>
                </a:solidFill>
                <a:latin typeface="Times New Roman" panose="02020603050405020304" pitchFamily="18" charset="0"/>
                <a:cs typeface="Times New Roman" panose="02020603050405020304" pitchFamily="18" charset="0"/>
              </a:rPr>
              <a:t> </a:t>
            </a:r>
            <a:r>
              <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fontAlgn="base">
              <a:buNone/>
            </a:pPr>
            <a:endParaRPr lang="en-US" b="0" i="1" dirty="0">
              <a:solidFill>
                <a:srgbClr val="30303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	</a:t>
            </a:r>
          </a:p>
          <a:p>
            <a:pPr marL="0" indent="0" algn="just" fontAlgn="base">
              <a:buNone/>
            </a:pPr>
            <a:r>
              <a:rPr lang="en-US" b="0" dirty="0">
                <a:solidFill>
                  <a:srgbClr val="303030"/>
                </a:solidFill>
              </a:rPr>
              <a:t>	</a:t>
            </a:r>
            <a:r>
              <a:rPr lang="en-US" b="0" dirty="0">
                <a:solidFill>
                  <a:srgbClr val="303030"/>
                </a:solidFill>
                <a:latin typeface="Times New Roman" panose="02020603050405020304" pitchFamily="18" charset="0"/>
                <a:cs typeface="Times New Roman" panose="02020603050405020304" pitchFamily="18" charset="0"/>
              </a:rPr>
              <a:t>E-&gt;E+E|E*</a:t>
            </a:r>
            <a:r>
              <a:rPr lang="en-US" b="0" dirty="0" err="1">
                <a:solidFill>
                  <a:srgbClr val="303030"/>
                </a:solidFill>
                <a:latin typeface="Times New Roman" panose="02020603050405020304" pitchFamily="18" charset="0"/>
                <a:cs typeface="Times New Roman" panose="02020603050405020304" pitchFamily="18" charset="0"/>
              </a:rPr>
              <a:t>E|id</a:t>
            </a:r>
            <a:endParaRPr lang="en-US" b="0" dirty="0">
              <a:solidFill>
                <a:srgbClr val="303030"/>
              </a:solidFill>
              <a:latin typeface="Times New Roman" panose="02020603050405020304" pitchFamily="18" charset="0"/>
              <a:cs typeface="Times New Roman" panose="02020603050405020304" pitchFamily="18" charset="0"/>
            </a:endParaRP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	</a:t>
            </a: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	E-&gt;</a:t>
            </a:r>
            <a:r>
              <a:rPr lang="en-US" dirty="0" err="1">
                <a:solidFill>
                  <a:srgbClr val="303030"/>
                </a:solidFill>
                <a:latin typeface="Times New Roman" panose="02020603050405020304" pitchFamily="18" charset="0"/>
                <a:cs typeface="Times New Roman" panose="02020603050405020304" pitchFamily="18" charset="0"/>
              </a:rPr>
              <a:t>EAE|id</a:t>
            </a:r>
            <a:r>
              <a:rPr lang="en-US" dirty="0">
                <a:solidFill>
                  <a:srgbClr val="303030"/>
                </a:solidFill>
                <a:latin typeface="Times New Roman" panose="02020603050405020304" pitchFamily="18" charset="0"/>
                <a:cs typeface="Times New Roman" panose="02020603050405020304" pitchFamily="18" charset="0"/>
              </a:rPr>
              <a:t>   =&gt; </a:t>
            </a:r>
            <a:r>
              <a:rPr lang="en-US" b="0" dirty="0">
                <a:solidFill>
                  <a:srgbClr val="303030"/>
                </a:solidFill>
                <a:latin typeface="Times New Roman" panose="02020603050405020304" pitchFamily="18" charset="0"/>
                <a:cs typeface="Times New Roman" panose="02020603050405020304" pitchFamily="18" charset="0"/>
              </a:rPr>
              <a:t>E-&gt;E+E|E*</a:t>
            </a:r>
            <a:r>
              <a:rPr lang="en-US" b="0" dirty="0" err="1">
                <a:solidFill>
                  <a:srgbClr val="303030"/>
                </a:solidFill>
                <a:latin typeface="Times New Roman" panose="02020603050405020304" pitchFamily="18" charset="0"/>
                <a:cs typeface="Times New Roman" panose="02020603050405020304" pitchFamily="18" charset="0"/>
              </a:rPr>
              <a:t>E|id</a:t>
            </a:r>
            <a:endParaRPr lang="en-US" b="0" dirty="0">
              <a:solidFill>
                <a:srgbClr val="303030"/>
              </a:solidFill>
              <a:latin typeface="Times New Roman" panose="02020603050405020304" pitchFamily="18" charset="0"/>
              <a:cs typeface="Times New Roman" panose="02020603050405020304" pitchFamily="18" charset="0"/>
            </a:endParaRPr>
          </a:p>
          <a:p>
            <a:pPr marL="0" indent="0" algn="just" fontAlgn="base">
              <a:buNone/>
            </a:pPr>
            <a:r>
              <a:rPr lang="en-US" b="0" dirty="0">
                <a:solidFill>
                  <a:srgbClr val="303030"/>
                </a:solidFill>
                <a:latin typeface="Times New Roman" panose="02020603050405020304" pitchFamily="18" charset="0"/>
                <a:cs typeface="Times New Roman" panose="02020603050405020304" pitchFamily="18" charset="0"/>
              </a:rPr>
              <a:t>	A-&gt;+|*		A-&gt;+|*	</a:t>
            </a: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		</a:t>
            </a:r>
          </a:p>
          <a:p>
            <a:pPr marL="0" indent="0" algn="just" fontAlgn="base">
              <a:buNone/>
            </a:pPr>
            <a:r>
              <a:rPr lang="en-US" dirty="0">
                <a:solidFill>
                  <a:srgbClr val="303030"/>
                </a:solidFill>
                <a:latin typeface="Times New Roman" panose="02020603050405020304" pitchFamily="18" charset="0"/>
                <a:cs typeface="Times New Roman" panose="02020603050405020304" pitchFamily="18" charset="0"/>
              </a:rPr>
              <a:t>	</a:t>
            </a:r>
          </a:p>
          <a:p>
            <a:pPr marL="0" indent="0" algn="just" fontAlgn="base">
              <a:buNone/>
            </a:pPr>
            <a:r>
              <a:rPr lang="en-US" dirty="0">
                <a:solidFill>
                  <a:srgbClr val="303030"/>
                </a:solidFill>
              </a:rPr>
              <a:t>	</a:t>
            </a:r>
            <a:r>
              <a:rPr lang="en-US" dirty="0">
                <a:solidFill>
                  <a:srgbClr val="303030"/>
                </a:solidFill>
                <a:latin typeface="Times New Roman" panose="02020603050405020304" pitchFamily="18" charset="0"/>
                <a:cs typeface="Times New Roman" panose="02020603050405020304" pitchFamily="18" charset="0"/>
              </a:rPr>
              <a:t>S-&gt;AB</a:t>
            </a:r>
            <a:r>
              <a:rPr lang="en-US" b="0" dirty="0">
                <a:solidFill>
                  <a:srgbClr val="303030"/>
                </a:solidFill>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88E58247-0814-41D1-AE56-9BA3B46B71DD}"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Operator Precedence Parser</a:t>
            </a:r>
            <a:r>
              <a:rPr lang="en-IN" sz="2400" dirty="0">
                <a:latin typeface="Times New Roman" panose="02020603050405020304" pitchFamily="18" charset="0"/>
                <a:cs typeface="Times New Roman" panose="02020603050405020304" pitchFamily="18" charset="0"/>
              </a:rPr>
              <a:t>(CO2)</a:t>
            </a:r>
            <a:endParaRPr lang="en-US" sz="2400" b="0" i="0" dirty="0">
              <a:effectLst/>
              <a:latin typeface="Times New Roman" panose="02020603050405020304" pitchFamily="18" charset="0"/>
              <a:cs typeface="Times New Roman" panose="02020603050405020304" pitchFamily="18" charset="0"/>
            </a:endParaRPr>
          </a:p>
        </p:txBody>
      </p:sp>
      <p:sp>
        <p:nvSpPr>
          <p:cNvPr id="2" name="Right Brace 1">
            <a:extLst>
              <a:ext uri="{FF2B5EF4-FFF2-40B4-BE49-F238E27FC236}">
                <a16:creationId xmlns:a16="http://schemas.microsoft.com/office/drawing/2014/main" id="{F4FBB166-1FBA-49BF-8228-2565B2D42B08}"/>
              </a:ext>
            </a:extLst>
          </p:cNvPr>
          <p:cNvSpPr/>
          <p:nvPr/>
        </p:nvSpPr>
        <p:spPr>
          <a:xfrm>
            <a:off x="3276600" y="3962400"/>
            <a:ext cx="228600" cy="365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ight Brace 2">
            <a:extLst>
              <a:ext uri="{FF2B5EF4-FFF2-40B4-BE49-F238E27FC236}">
                <a16:creationId xmlns:a16="http://schemas.microsoft.com/office/drawing/2014/main" id="{111DDDE2-705D-41D3-B14B-2E15A2C44AEC}"/>
              </a:ext>
            </a:extLst>
          </p:cNvPr>
          <p:cNvSpPr/>
          <p:nvPr/>
        </p:nvSpPr>
        <p:spPr>
          <a:xfrm>
            <a:off x="5029200" y="4648200"/>
            <a:ext cx="2286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FE47FE6B-9F65-4C3C-8EE9-25721D3F752F}"/>
              </a:ext>
            </a:extLst>
          </p:cNvPr>
          <p:cNvSpPr/>
          <p:nvPr/>
        </p:nvSpPr>
        <p:spPr>
          <a:xfrm>
            <a:off x="2362200" y="5715000"/>
            <a:ext cx="228600" cy="509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145B6D77-6246-46E7-9B52-B1A77E68B13B}"/>
              </a:ext>
            </a:extLst>
          </p:cNvPr>
          <p:cNvSpPr txBox="1"/>
          <p:nvPr/>
        </p:nvSpPr>
        <p:spPr>
          <a:xfrm>
            <a:off x="3584695" y="3933926"/>
            <a:ext cx="1979003" cy="369332"/>
          </a:xfrm>
          <a:prstGeom prst="rect">
            <a:avLst/>
          </a:prstGeom>
          <a:noFill/>
        </p:spPr>
        <p:txBody>
          <a:bodyPr wrap="none" rtlCol="0">
            <a:spAutoFit/>
          </a:bodyPr>
          <a:lstStyle/>
          <a:p>
            <a:r>
              <a:rPr lang="en-IN" dirty="0"/>
              <a:t>Operator Grammar</a:t>
            </a:r>
          </a:p>
        </p:txBody>
      </p:sp>
      <p:sp>
        <p:nvSpPr>
          <p:cNvPr id="11" name="TextBox 10">
            <a:extLst>
              <a:ext uri="{FF2B5EF4-FFF2-40B4-BE49-F238E27FC236}">
                <a16:creationId xmlns:a16="http://schemas.microsoft.com/office/drawing/2014/main" id="{07AA24DF-543F-4E0B-8E48-210E384F177A}"/>
              </a:ext>
            </a:extLst>
          </p:cNvPr>
          <p:cNvSpPr txBox="1"/>
          <p:nvPr/>
        </p:nvSpPr>
        <p:spPr>
          <a:xfrm>
            <a:off x="5563698" y="4844534"/>
            <a:ext cx="2629694" cy="369332"/>
          </a:xfrm>
          <a:prstGeom prst="rect">
            <a:avLst/>
          </a:prstGeom>
          <a:noFill/>
        </p:spPr>
        <p:txBody>
          <a:bodyPr wrap="none" rtlCol="0">
            <a:spAutoFit/>
          </a:bodyPr>
          <a:lstStyle/>
          <a:p>
            <a:r>
              <a:rPr lang="en-IN" dirty="0"/>
              <a:t>Partial Operator Grammar</a:t>
            </a:r>
          </a:p>
        </p:txBody>
      </p:sp>
      <p:sp>
        <p:nvSpPr>
          <p:cNvPr id="13" name="TextBox 12">
            <a:extLst>
              <a:ext uri="{FF2B5EF4-FFF2-40B4-BE49-F238E27FC236}">
                <a16:creationId xmlns:a16="http://schemas.microsoft.com/office/drawing/2014/main" id="{212F6949-FD7B-4ADD-A96E-5886B9A91B41}"/>
              </a:ext>
            </a:extLst>
          </p:cNvPr>
          <p:cNvSpPr txBox="1"/>
          <p:nvPr/>
        </p:nvSpPr>
        <p:spPr>
          <a:xfrm>
            <a:off x="2766069" y="5758809"/>
            <a:ext cx="2665089" cy="369332"/>
          </a:xfrm>
          <a:prstGeom prst="rect">
            <a:avLst/>
          </a:prstGeom>
          <a:noFill/>
        </p:spPr>
        <p:txBody>
          <a:bodyPr wrap="none" rtlCol="0">
            <a:spAutoFit/>
          </a:bodyPr>
          <a:lstStyle/>
          <a:p>
            <a:r>
              <a:rPr lang="en-IN" dirty="0"/>
              <a:t>Not an Operator Grammar</a:t>
            </a:r>
          </a:p>
        </p:txBody>
      </p:sp>
      <p:pic>
        <p:nvPicPr>
          <p:cNvPr id="14" name="Picture 13">
            <a:extLst>
              <a:ext uri="{FF2B5EF4-FFF2-40B4-BE49-F238E27FC236}">
                <a16:creationId xmlns:a16="http://schemas.microsoft.com/office/drawing/2014/main" id="{7B18CF33-B450-4D7C-990C-CEFC4A251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4527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barn(inVertical)">
                                      <p:cBhvr>
                                        <p:cTn id="13" dur="500"/>
                                        <p:tgtEl>
                                          <p:spTgt spid="16">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barn(inVertical)">
                                      <p:cBhvr>
                                        <p:cTn id="16" dur="500"/>
                                        <p:tgtEl>
                                          <p:spTgt spid="16">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barn(inVertical)">
                                      <p:cBhvr>
                                        <p:cTn id="19" dur="500"/>
                                        <p:tgtEl>
                                          <p:spTgt spid="1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6" end="6"/>
                                            </p:txEl>
                                          </p:spTgt>
                                        </p:tgtEl>
                                        <p:attrNameLst>
                                          <p:attrName>style.visibility</p:attrName>
                                        </p:attrNameLst>
                                      </p:cBhvr>
                                      <p:to>
                                        <p:strVal val="visible"/>
                                      </p:to>
                                    </p:set>
                                    <p:animEffect transition="in" filter="barn(inVertical)">
                                      <p:cBhvr>
                                        <p:cTn id="24" dur="500"/>
                                        <p:tgtEl>
                                          <p:spTgt spid="1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anim calcmode="lin" valueType="num">
                                      <p:cBhvr additive="base">
                                        <p:cTn id="29"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xEl>
                                              <p:pRg st="9" end="9"/>
                                            </p:txEl>
                                          </p:spTgt>
                                        </p:tgtEl>
                                        <p:attrNameLst>
                                          <p:attrName>style.visibility</p:attrName>
                                        </p:attrNameLst>
                                      </p:cBhvr>
                                      <p:to>
                                        <p:strVal val="visible"/>
                                      </p:to>
                                    </p:set>
                                    <p:anim calcmode="lin" valueType="num">
                                      <p:cBhvr additive="base">
                                        <p:cTn id="35"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down)">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6">
                                            <p:txEl>
                                              <p:pRg st="11" end="11"/>
                                            </p:txEl>
                                          </p:spTgt>
                                        </p:tgtEl>
                                        <p:attrNameLst>
                                          <p:attrName>style.visibility</p:attrName>
                                        </p:attrNameLst>
                                      </p:cBhvr>
                                      <p:to>
                                        <p:strVal val="visible"/>
                                      </p:to>
                                    </p:set>
                                    <p:animEffect transition="in" filter="barn(inVertical)">
                                      <p:cBhvr>
                                        <p:cTn id="51" dur="500"/>
                                        <p:tgtEl>
                                          <p:spTgt spid="16">
                                            <p:txEl>
                                              <p:pRg st="11" end="11"/>
                                            </p:txEl>
                                          </p:spTgt>
                                        </p:tgtEl>
                                      </p:cBhvr>
                                    </p:animEffect>
                                  </p:childTnLst>
                                </p:cTn>
                              </p:par>
                              <p:par>
                                <p:cTn id="52" presetID="16" presetClass="entr" presetSubtype="21" fill="hold" nodeType="withEffect">
                                  <p:stCondLst>
                                    <p:cond delay="0"/>
                                  </p:stCondLst>
                                  <p:childTnLst>
                                    <p:set>
                                      <p:cBhvr>
                                        <p:cTn id="53" dur="1" fill="hold">
                                          <p:stCondLst>
                                            <p:cond delay="0"/>
                                          </p:stCondLst>
                                        </p:cTn>
                                        <p:tgtEl>
                                          <p:spTgt spid="16">
                                            <p:txEl>
                                              <p:pRg st="12" end="12"/>
                                            </p:txEl>
                                          </p:spTgt>
                                        </p:tgtEl>
                                        <p:attrNameLst>
                                          <p:attrName>style.visibility</p:attrName>
                                        </p:attrNameLst>
                                      </p:cBhvr>
                                      <p:to>
                                        <p:strVal val="visible"/>
                                      </p:to>
                                    </p:set>
                                    <p:animEffect transition="in" filter="barn(inVertical)">
                                      <p:cBhvr>
                                        <p:cTn id="54" dur="500"/>
                                        <p:tgtEl>
                                          <p:spTgt spid="16">
                                            <p:txEl>
                                              <p:pRg st="12" end="1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barn(inVertical)">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down)">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6">
                                            <p:txEl>
                                              <p:pRg st="14" end="14"/>
                                            </p:txEl>
                                          </p:spTgt>
                                        </p:tgtEl>
                                        <p:attrNameLst>
                                          <p:attrName>style.visibility</p:attrName>
                                        </p:attrNameLst>
                                      </p:cBhvr>
                                      <p:to>
                                        <p:strVal val="visible"/>
                                      </p:to>
                                    </p:set>
                                    <p:animEffect transition="in" filter="wipe(down)">
                                      <p:cBhvr>
                                        <p:cTn id="69" dur="500"/>
                                        <p:tgtEl>
                                          <p:spTgt spid="16">
                                            <p:txEl>
                                              <p:pRg st="14" end="1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6">
                                            <p:txEl>
                                              <p:pRg st="15" end="15"/>
                                            </p:txEl>
                                          </p:spTgt>
                                        </p:tgtEl>
                                        <p:attrNameLst>
                                          <p:attrName>style.visibility</p:attrName>
                                        </p:attrNameLst>
                                      </p:cBhvr>
                                      <p:to>
                                        <p:strVal val="visible"/>
                                      </p:to>
                                    </p:set>
                                    <p:animEffect transition="in" filter="wipe(down)">
                                      <p:cBhvr>
                                        <p:cTn id="74" dur="500"/>
                                        <p:tgtEl>
                                          <p:spTgt spid="16">
                                            <p:txEl>
                                              <p:pRg st="15" end="1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barn(inVertical)">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down)">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10" grpId="0"/>
      <p:bldP spid="11" grpId="0"/>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CD2859-1C33-4AFC-B53A-DFCE40916771}"/>
              </a:ext>
            </a:extLst>
          </p:cNvPr>
          <p:cNvSpPr>
            <a:spLocks noGrp="1"/>
          </p:cNvSpPr>
          <p:nvPr>
            <p:ph idx="1"/>
          </p:nvPr>
        </p:nvSpPr>
        <p:spPr>
          <a:xfrm>
            <a:off x="596900" y="817162"/>
            <a:ext cx="8229600" cy="5059363"/>
          </a:xfrm>
        </p:spPr>
        <p:txBody>
          <a:bodyPr>
            <a:noAutofit/>
          </a:bodyPr>
          <a:lstStyle/>
          <a:p>
            <a:pPr marL="0" indent="0">
              <a:buNone/>
            </a:pPr>
            <a:r>
              <a:rPr lang="en-US" b="0" i="1" dirty="0">
                <a:solidFill>
                  <a:srgbClr val="610B3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There are the three operator precedence relations:</a:t>
            </a:r>
          </a:p>
          <a:p>
            <a:pPr marL="0" indent="0">
              <a:buNone/>
            </a:pPr>
            <a:endParaRPr lang="en-US" b="0" i="1" dirty="0">
              <a:solidFill>
                <a:srgbClr val="610B3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dirty="0">
                <a:solidFill>
                  <a:srgbClr val="000000"/>
                </a:solidFill>
                <a:effectLst/>
                <a:latin typeface="Times New Roman" panose="02020603050405020304" pitchFamily="18" charset="0"/>
                <a:cs typeface="Times New Roman" panose="02020603050405020304" pitchFamily="18" charset="0"/>
              </a:rPr>
              <a:t>a ⋗ b means that terminal "a" has the higher precedence than terminal "b".</a:t>
            </a:r>
          </a:p>
          <a:p>
            <a:r>
              <a:rPr lang="en-US" dirty="0">
                <a:solidFill>
                  <a:srgbClr val="000000"/>
                </a:solidFill>
                <a:effectLst/>
                <a:latin typeface="Times New Roman" panose="02020603050405020304" pitchFamily="18" charset="0"/>
                <a:cs typeface="Times New Roman" panose="02020603050405020304" pitchFamily="18" charset="0"/>
              </a:rPr>
              <a:t>a ⋖ b means that terminal "a" has the lower precedence than terminal "b".</a:t>
            </a:r>
          </a:p>
          <a:p>
            <a:r>
              <a:rPr lang="en-US" dirty="0">
                <a:solidFill>
                  <a:srgbClr val="000000"/>
                </a:solidFill>
                <a:effectLst/>
                <a:latin typeface="Times New Roman" panose="02020603050405020304" pitchFamily="18" charset="0"/>
                <a:cs typeface="Times New Roman" panose="02020603050405020304" pitchFamily="18" charset="0"/>
              </a:rPr>
              <a:t>a ≐ b means that the terminal "a" and "b" both have same precedence.</a:t>
            </a:r>
          </a:p>
          <a:p>
            <a:pPr marL="0" indent="0" algn="just" fontAlgn="base">
              <a:buNone/>
            </a:pPr>
            <a:endParaRPr lang="en-US" b="0" dirty="0">
              <a:solidFill>
                <a:srgbClr val="30303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32535D9-93E0-4D05-86A0-645F6C305B1E}"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Operator Precedence Parser</a:t>
            </a:r>
            <a:endParaRPr lang="en-US" sz="2400" b="0" i="0" dirty="0">
              <a:effectLst/>
              <a:latin typeface="Times New Roman" panose="02020603050405020304" pitchFamily="18" charset="0"/>
              <a:cs typeface="Times New Roman" panose="02020603050405020304" pitchFamily="18" charset="0"/>
            </a:endParaRPr>
          </a:p>
        </p:txBody>
      </p:sp>
      <p:pic>
        <p:nvPicPr>
          <p:cNvPr id="10" name="Content Placeholder 4">
            <a:extLst>
              <a:ext uri="{FF2B5EF4-FFF2-40B4-BE49-F238E27FC236}">
                <a16:creationId xmlns:a16="http://schemas.microsoft.com/office/drawing/2014/main" id="{6F2DD5A8-1C4F-4E89-99AB-ECC7C05E1C01}"/>
              </a:ext>
            </a:extLst>
          </p:cNvPr>
          <p:cNvPicPr>
            <a:picLocks noChangeAspect="1"/>
          </p:cNvPicPr>
          <p:nvPr/>
        </p:nvPicPr>
        <p:blipFill>
          <a:blip r:embed="rId3"/>
          <a:stretch>
            <a:fillRect/>
          </a:stretch>
        </p:blipFill>
        <p:spPr>
          <a:xfrm>
            <a:off x="431091" y="2981951"/>
            <a:ext cx="8255709" cy="2883688"/>
          </a:xfrm>
          <a:prstGeom prst="rect">
            <a:avLst/>
          </a:prstGeom>
        </p:spPr>
      </p:pic>
      <p:pic>
        <p:nvPicPr>
          <p:cNvPr id="11" name="Picture 10">
            <a:extLst>
              <a:ext uri="{FF2B5EF4-FFF2-40B4-BE49-F238E27FC236}">
                <a16:creationId xmlns:a16="http://schemas.microsoft.com/office/drawing/2014/main" id="{7CFA3D3F-D49D-4907-A798-FAF0D978A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463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wipe(down)">
                                      <p:cBhvr>
                                        <p:cTn id="13" dur="500"/>
                                        <p:tgtEl>
                                          <p:spTgt spid="1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wipe(down)">
                                      <p:cBhvr>
                                        <p:cTn id="16" dur="500"/>
                                        <p:tgtEl>
                                          <p:spTgt spid="16">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wipe(down)">
                                      <p:cBhvr>
                                        <p:cTn id="19" dur="500"/>
                                        <p:tgtEl>
                                          <p:spTgt spid="1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E22D68-D2A2-425C-AAD7-90C4AA256583}"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5EE8E481-D20A-4A1E-9FC9-1CC0AB4757FE}"/>
              </a:ext>
            </a:extLst>
          </p:cNvPr>
          <p:cNvSpPr>
            <a:spLocks noGrp="1"/>
          </p:cNvSpPr>
          <p:nvPr>
            <p:ph idx="1"/>
          </p:nvPr>
        </p:nvSpPr>
        <p:spPr>
          <a:xfrm>
            <a:off x="457200" y="1143000"/>
            <a:ext cx="8229600" cy="4983163"/>
          </a:xfrm>
        </p:spPr>
        <p:txBody>
          <a:bodyPr>
            <a:normAutofit/>
          </a:bodyPr>
          <a:lstStyle/>
          <a:p>
            <a:pPr marL="0" indent="0" algn="l">
              <a:buNone/>
            </a:pPr>
            <a:r>
              <a:rPr lang="en-US" b="0" i="1" dirty="0">
                <a:solidFill>
                  <a:srgbClr val="610B4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Parsing Action</a:t>
            </a:r>
          </a:p>
          <a:p>
            <a:pPr marL="0" indent="0" algn="l">
              <a:buNone/>
            </a:pPr>
            <a:endParaRPr lang="en-US" b="0" i="0" dirty="0">
              <a:solidFill>
                <a:srgbClr val="610B4B"/>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Both end of the given input string, add the $ symbol.</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Now scan the input string from left right until the ⋗ is encountered.</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Scan towards left over all the equal precedence until the first left most ⋖ is encountered.</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Everything between left most ⋖ and right most ⋗ is a handle.</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 on $ means parsing is successful.</a:t>
            </a:r>
          </a:p>
          <a:p>
            <a:pPr algn="l">
              <a:buFont typeface="Arial" panose="020B0604020202020204" pitchFamily="34" charset="0"/>
              <a:buChar char="•"/>
            </a:pPr>
            <a:endParaRPr lang="en-US" b="0" dirty="0">
              <a:solidFill>
                <a:srgbClr val="000000"/>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6288A7C-A922-4356-95A4-42A18AB32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695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down)">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wipe(down)">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wipe(down)">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wipe(down)">
                                      <p:cBhvr>
                                        <p:cTn id="27" dur="500"/>
                                        <p:tgtEl>
                                          <p:spTgt spid="1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xEl>
                                              <p:pRg st="10" end="10"/>
                                            </p:txEl>
                                          </p:spTgt>
                                        </p:tgtEl>
                                        <p:attrNameLst>
                                          <p:attrName>style.visibility</p:attrName>
                                        </p:attrNameLst>
                                      </p:cBhvr>
                                      <p:to>
                                        <p:strVal val="visible"/>
                                      </p:to>
                                    </p:set>
                                    <p:animEffect transition="in" filter="wipe(down)">
                                      <p:cBhvr>
                                        <p:cTn id="32"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228600" y="914400"/>
            <a:ext cx="8686800" cy="5410199"/>
          </a:xfrm>
        </p:spPr>
        <p:txBody>
          <a:bodyPr>
            <a:normAutofit fontScale="92500"/>
          </a:bodyPr>
          <a:lstStyle/>
          <a:p>
            <a:pPr lvl="0"/>
            <a:r>
              <a:rPr lang="en-US" sz="2400" b="1" dirty="0"/>
              <a:t>PSO1: </a:t>
            </a:r>
            <a:r>
              <a:rPr lang="en-US" sz="2400" dirty="0"/>
              <a:t>Work as a software developer, database administrator, tester or networking engineer for providing solutions to the real world and industrial problems</a:t>
            </a:r>
          </a:p>
          <a:p>
            <a:pPr algn="just"/>
            <a:r>
              <a:rPr lang="en-US" sz="2400" b="1" dirty="0"/>
              <a:t> </a:t>
            </a:r>
            <a:endParaRPr lang="en-US" sz="2400" dirty="0"/>
          </a:p>
          <a:p>
            <a:pPr algn="just"/>
            <a:r>
              <a:rPr lang="en-US" sz="2400" b="1" dirty="0"/>
              <a:t>PSO2:</a:t>
            </a:r>
            <a:r>
              <a:rPr lang="en-US" sz="2400" dirty="0"/>
              <a:t>Apply core subjects of information technology related to data structure and algorithm, software engineering, web technology, operating system, database and networking to solve complex IT problems.</a:t>
            </a:r>
          </a:p>
          <a:p>
            <a:pPr algn="just"/>
            <a:endParaRPr lang="en-US" sz="2400" dirty="0"/>
          </a:p>
          <a:p>
            <a:pPr lvl="0"/>
            <a:r>
              <a:rPr lang="en-US" sz="2400" b="1" dirty="0"/>
              <a:t>PSO 3:</a:t>
            </a:r>
            <a:r>
              <a:rPr lang="en-US" sz="2400" dirty="0"/>
              <a:t>Practice multi-disciplinary and modern computing techniques by lifelong learning to establish innovative career.</a:t>
            </a:r>
          </a:p>
          <a:p>
            <a:pPr algn="just"/>
            <a:endParaRPr lang="en-US" sz="2400" b="1" dirty="0"/>
          </a:p>
          <a:p>
            <a:pPr lvl="0"/>
            <a:r>
              <a:rPr lang="en-US" sz="2400" b="1" dirty="0"/>
              <a:t>PSO 4:</a:t>
            </a:r>
            <a:r>
              <a:rPr lang="en-US" sz="2400" dirty="0"/>
              <a:t>Work in a team or individual to manage projects with ethical concern to be a successful employee or employer in IT industry</a:t>
            </a:r>
          </a:p>
          <a:p>
            <a:endParaRPr lang="en-US" dirty="0"/>
          </a:p>
        </p:txBody>
      </p:sp>
      <p:sp>
        <p:nvSpPr>
          <p:cNvPr id="4" name="Date Placeholder 3"/>
          <p:cNvSpPr>
            <a:spLocks noGrp="1"/>
          </p:cNvSpPr>
          <p:nvPr>
            <p:ph type="dt" sz="quarter" idx="10"/>
          </p:nvPr>
        </p:nvSpPr>
        <p:spPr/>
        <p:txBody>
          <a:bodyPr/>
          <a:lstStyle/>
          <a:p>
            <a:pPr>
              <a:defRPr/>
            </a:pPr>
            <a:fld id="{4E52DE8E-5E8B-46F5-9CBF-BF95D92B96B8}" type="datetime1">
              <a:rPr lang="en-US" smtClean="0"/>
              <a:t>7/8/2023</a:t>
            </a:fld>
            <a:endParaRPr lang="en-US"/>
          </a:p>
        </p:txBody>
      </p:sp>
      <p:sp>
        <p:nvSpPr>
          <p:cNvPr id="6" name="Slide Number Placeholder 5"/>
          <p:cNvSpPr>
            <a:spLocks noGrp="1"/>
          </p:cNvSpPr>
          <p:nvPr>
            <p:ph type="sldNum" sz="quarter" idx="12"/>
          </p:nvPr>
        </p:nvSpPr>
        <p:spPr/>
        <p:txBody>
          <a:bodyPr/>
          <a:lstStyle/>
          <a:p>
            <a:pPr>
              <a:defRPr/>
            </a:pPr>
            <a:fld id="{1D556D34-6B30-4C79-8893-6DB58EC2895D}" type="slidenum">
              <a:rPr lang="en-US"/>
              <a:pPr>
                <a:defRPr/>
              </a:pPr>
              <a:t>9</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Program Specific Outcomes (PSO)</a:t>
            </a:r>
          </a:p>
        </p:txBody>
      </p:sp>
      <p:sp>
        <p:nvSpPr>
          <p:cNvPr id="8" name="Footer Placeholder 12"/>
          <p:cNvSpPr>
            <a:spLocks noGrp="1"/>
          </p:cNvSpPr>
          <p:nvPr>
            <p:ph type="ftr" sz="quarter" idx="11"/>
          </p:nvPr>
        </p:nvSpPr>
        <p:spPr>
          <a:xfrm>
            <a:off x="2286000" y="6264275"/>
            <a:ext cx="5029200" cy="365125"/>
          </a:xfrm>
        </p:spPr>
        <p:txBody>
          <a:bodyPr/>
          <a:lstStyle/>
          <a:p>
            <a:pPr>
              <a:defRPr/>
            </a:pPr>
            <a:r>
              <a:rPr lang="en-US" smtClean="0"/>
              <a:t>Rohit Chaudhary                      CD                Unit 2</a:t>
            </a:r>
            <a:endParaRPr lang="en-US" dirty="0"/>
          </a:p>
        </p:txBody>
      </p:sp>
      <p:pic>
        <p:nvPicPr>
          <p:cNvPr id="9" name="Picture 8">
            <a:extLst>
              <a:ext uri="{FF2B5EF4-FFF2-40B4-BE49-F238E27FC236}">
                <a16:creationId xmlns:a16="http://schemas.microsoft.com/office/drawing/2014/main" id="{C6FF34F4-35EA-4885-8A37-FC15D2596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ED7115-61D7-461C-9F56-7F270446F811}"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a:extLst>
              <a:ext uri="{FF2B5EF4-FFF2-40B4-BE49-F238E27FC236}">
                <a16:creationId xmlns:a16="http://schemas.microsoft.com/office/drawing/2014/main" id="{5EE8E481-D20A-4A1E-9FC9-1CC0AB4757FE}"/>
              </a:ext>
            </a:extLst>
          </p:cNvPr>
          <p:cNvSpPr>
            <a:spLocks noGrp="1"/>
          </p:cNvSpPr>
          <p:nvPr>
            <p:ph idx="1"/>
          </p:nvPr>
        </p:nvSpPr>
        <p:spPr>
          <a:xfrm>
            <a:off x="457200" y="838934"/>
            <a:ext cx="8229600" cy="4525963"/>
          </a:xfrm>
        </p:spPr>
        <p:txBody>
          <a:bodyPr>
            <a:normAutofit/>
          </a:bodyPr>
          <a:lstStyle/>
          <a:p>
            <a:pPr marL="0" indent="0">
              <a:buNone/>
            </a:pPr>
            <a:r>
              <a:rPr lang="en-IN"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IN" b="0" i="0" dirty="0">
                <a:effectLst/>
                <a:latin typeface="Times New Roman" panose="02020603050405020304" pitchFamily="18" charset="0"/>
                <a:cs typeface="Times New Roman" panose="02020603050405020304" pitchFamily="18" charset="0"/>
              </a:rPr>
              <a:t>Parse the input string </a:t>
            </a:r>
            <a:r>
              <a:rPr lang="en-IN" b="0" i="0" dirty="0" err="1">
                <a:effectLst/>
                <a:latin typeface="Times New Roman" panose="02020603050405020304" pitchFamily="18" charset="0"/>
                <a:cs typeface="Times New Roman" panose="02020603050405020304" pitchFamily="18" charset="0"/>
              </a:rPr>
              <a:t>id+id</a:t>
            </a:r>
            <a:r>
              <a:rPr lang="en-IN" b="0" i="0" dirty="0">
                <a:effectLst/>
                <a:latin typeface="Times New Roman" panose="02020603050405020304" pitchFamily="18" charset="0"/>
                <a:cs typeface="Times New Roman" panose="02020603050405020304" pitchFamily="18" charset="0"/>
              </a:rPr>
              <a:t>*id using Operator Precedence Parser</a:t>
            </a:r>
            <a:endParaRPr lang="de-DE" b="0" i="0" dirty="0">
              <a:effectLst/>
              <a:latin typeface="Times New Roman" panose="02020603050405020304" pitchFamily="18" charset="0"/>
              <a:cs typeface="Times New Roman" panose="02020603050405020304" pitchFamily="18" charset="0"/>
            </a:endParaRPr>
          </a:p>
          <a:p>
            <a:pPr marL="0" indent="0" algn="l">
              <a:buNone/>
            </a:pPr>
            <a:r>
              <a:rPr lang="de-DE" dirty="0">
                <a:latin typeface="Times New Roman" panose="02020603050405020304" pitchFamily="18" charset="0"/>
                <a:cs typeface="Times New Roman" panose="02020603050405020304" pitchFamily="18" charset="0"/>
              </a:rPr>
              <a:t>Production rule:	T</a:t>
            </a:r>
            <a:r>
              <a:rPr lang="de-DE" b="0" i="0" dirty="0">
                <a:effectLst/>
                <a:latin typeface="Times New Roman" panose="02020603050405020304" pitchFamily="18" charset="0"/>
                <a:cs typeface="Times New Roman" panose="02020603050405020304" pitchFamily="18" charset="0"/>
              </a:rPr>
              <a:t> → T+T</a:t>
            </a:r>
          </a:p>
          <a:p>
            <a:pPr marL="0" indent="0" algn="l">
              <a:buNone/>
            </a:pPr>
            <a:r>
              <a:rPr lang="de-DE" b="0" i="0" dirty="0">
                <a:effectLst/>
                <a:latin typeface="Times New Roman" panose="02020603050405020304" pitchFamily="18" charset="0"/>
                <a:cs typeface="Times New Roman" panose="02020603050405020304" pitchFamily="18" charset="0"/>
              </a:rPr>
              <a:t>		T → T*T</a:t>
            </a:r>
          </a:p>
          <a:p>
            <a:pPr marL="0" indent="0" algn="l">
              <a:buNone/>
            </a:pPr>
            <a:r>
              <a:rPr lang="de-DE" b="0" i="0" dirty="0">
                <a:effectLst/>
                <a:latin typeface="Times New Roman" panose="02020603050405020304" pitchFamily="18" charset="0"/>
                <a:cs typeface="Times New Roman" panose="02020603050405020304" pitchFamily="18" charset="0"/>
              </a:rPr>
              <a:t>		T → id  </a:t>
            </a:r>
          </a:p>
          <a:p>
            <a:pPr marL="0" indent="0" algn="l">
              <a:buNone/>
            </a:pPr>
            <a:r>
              <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l">
              <a:buNone/>
            </a:pPr>
            <a:r>
              <a:rPr lang="de-DE"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Step 1: </a:t>
            </a:r>
            <a:r>
              <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a:t>
            </a:r>
            <a:r>
              <a:rPr lang="en-IN"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Operator Precedence </a:t>
            </a:r>
            <a:r>
              <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Grammar or Not</a:t>
            </a:r>
          </a:p>
          <a:p>
            <a:pPr marL="0" indent="0" algn="l">
              <a:buNone/>
            </a:pPr>
            <a:r>
              <a:rPr lang="de-DE" dirty="0">
                <a:latin typeface="Times New Roman" panose="02020603050405020304" pitchFamily="18" charset="0"/>
                <a:cs typeface="Times New Roman" panose="02020603050405020304" pitchFamily="18" charset="0"/>
              </a:rPr>
              <a:t>		Yes grammar is operator precedence grammar</a:t>
            </a:r>
          </a:p>
          <a:p>
            <a:pPr marL="0" indent="0" algn="l">
              <a:buNone/>
            </a:pPr>
            <a:endParaRPr lang="de-DE" dirty="0">
              <a:latin typeface="Times New Roman" panose="02020603050405020304" pitchFamily="18" charset="0"/>
              <a:cs typeface="Times New Roman" panose="02020603050405020304" pitchFamily="18" charset="0"/>
            </a:endParaRPr>
          </a:p>
          <a:p>
            <a:pPr marL="0" indent="0" algn="l">
              <a:buNone/>
            </a:pPr>
            <a:r>
              <a:rPr lang="de-DE"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Step 2: </a:t>
            </a:r>
            <a:r>
              <a:rPr lang="en-IN"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Operator Precedence</a:t>
            </a:r>
            <a:r>
              <a:rPr lang="de-DE"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Relation Table</a:t>
            </a:r>
          </a:p>
          <a:p>
            <a:endParaRPr lang="en-IN" dirty="0">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5" name="Table 9">
            <a:extLst>
              <a:ext uri="{FF2B5EF4-FFF2-40B4-BE49-F238E27FC236}">
                <a16:creationId xmlns:a16="http://schemas.microsoft.com/office/drawing/2014/main" id="{C6C2C3E2-D8EE-4B28-8D35-1500D602B4BC}"/>
              </a:ext>
            </a:extLst>
          </p:cNvPr>
          <p:cNvGraphicFramePr>
            <a:graphicFrameLocks noGrp="1"/>
          </p:cNvGraphicFramePr>
          <p:nvPr/>
        </p:nvGraphicFramePr>
        <p:xfrm>
          <a:off x="1676400" y="4267200"/>
          <a:ext cx="6096000" cy="1854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921063568"/>
                    </a:ext>
                  </a:extLst>
                </a:gridCol>
                <a:gridCol w="1219200">
                  <a:extLst>
                    <a:ext uri="{9D8B030D-6E8A-4147-A177-3AD203B41FA5}">
                      <a16:colId xmlns:a16="http://schemas.microsoft.com/office/drawing/2014/main" val="3385914949"/>
                    </a:ext>
                  </a:extLst>
                </a:gridCol>
                <a:gridCol w="1219200">
                  <a:extLst>
                    <a:ext uri="{9D8B030D-6E8A-4147-A177-3AD203B41FA5}">
                      <a16:colId xmlns:a16="http://schemas.microsoft.com/office/drawing/2014/main" val="596157866"/>
                    </a:ext>
                  </a:extLst>
                </a:gridCol>
                <a:gridCol w="1219200">
                  <a:extLst>
                    <a:ext uri="{9D8B030D-6E8A-4147-A177-3AD203B41FA5}">
                      <a16:colId xmlns:a16="http://schemas.microsoft.com/office/drawing/2014/main" val="3083190172"/>
                    </a:ext>
                  </a:extLst>
                </a:gridCol>
                <a:gridCol w="1219200">
                  <a:extLst>
                    <a:ext uri="{9D8B030D-6E8A-4147-A177-3AD203B41FA5}">
                      <a16:colId xmlns:a16="http://schemas.microsoft.com/office/drawing/2014/main" val="442663383"/>
                    </a:ext>
                  </a:extLst>
                </a:gridCol>
              </a:tblGrid>
              <a:tr h="370840">
                <a:tc>
                  <a:txBody>
                    <a:bodyPr/>
                    <a:lstStyle/>
                    <a:p>
                      <a:endParaRPr lang="en-IN"/>
                    </a:p>
                  </a:txBody>
                  <a:tcPr/>
                </a:tc>
                <a:tc>
                  <a:txBody>
                    <a:bodyPr/>
                    <a:lstStyle/>
                    <a:p>
                      <a:r>
                        <a:rPr lang="en-IN" dirty="0"/>
                        <a:t>+</a:t>
                      </a:r>
                    </a:p>
                  </a:txBody>
                  <a:tcPr/>
                </a:tc>
                <a:tc>
                  <a:txBody>
                    <a:bodyPr/>
                    <a:lstStyle/>
                    <a:p>
                      <a:r>
                        <a:rPr lang="en-IN" dirty="0"/>
                        <a:t>*</a:t>
                      </a:r>
                    </a:p>
                  </a:txBody>
                  <a:tcPr/>
                </a:tc>
                <a:tc>
                  <a:txBody>
                    <a:bodyPr/>
                    <a:lstStyle/>
                    <a:p>
                      <a:r>
                        <a:rPr lang="en-IN" dirty="0"/>
                        <a:t>id</a:t>
                      </a:r>
                    </a:p>
                  </a:txBody>
                  <a:tcPr/>
                </a:tc>
                <a:tc>
                  <a:txBody>
                    <a:bodyPr/>
                    <a:lstStyle/>
                    <a:p>
                      <a:r>
                        <a:rPr lang="en-IN" dirty="0"/>
                        <a:t>$</a:t>
                      </a:r>
                    </a:p>
                  </a:txBody>
                  <a:tcPr/>
                </a:tc>
                <a:extLst>
                  <a:ext uri="{0D108BD9-81ED-4DB2-BD59-A6C34878D82A}">
                    <a16:rowId xmlns:a16="http://schemas.microsoft.com/office/drawing/2014/main" val="4285982101"/>
                  </a:ext>
                </a:extLst>
              </a:tr>
              <a:tr h="370840">
                <a:tc>
                  <a:txBody>
                    <a:bodyPr/>
                    <a:lstStyle/>
                    <a:p>
                      <a:r>
                        <a:rPr lang="en-IN" dirty="0"/>
                        <a:t>+</a:t>
                      </a:r>
                    </a:p>
                  </a:txBody>
                  <a:tcPr/>
                </a:tc>
                <a:tc>
                  <a:txBody>
                    <a:bodyPr/>
                    <a:lstStyle/>
                    <a:p>
                      <a:r>
                        <a:rPr lang="en-IN" dirty="0"/>
                        <a:t>&gt;</a:t>
                      </a:r>
                    </a:p>
                  </a:txBody>
                  <a:tcPr/>
                </a:tc>
                <a:tc>
                  <a:txBody>
                    <a:bodyPr/>
                    <a:lstStyle/>
                    <a:p>
                      <a:r>
                        <a:rPr lang="en-IN" dirty="0"/>
                        <a:t>&lt;</a:t>
                      </a:r>
                    </a:p>
                  </a:txBody>
                  <a:tcPr/>
                </a:tc>
                <a:tc>
                  <a:txBody>
                    <a:bodyPr/>
                    <a:lstStyle/>
                    <a:p>
                      <a:r>
                        <a:rPr lang="en-IN" dirty="0"/>
                        <a:t>&lt;</a:t>
                      </a:r>
                    </a:p>
                  </a:txBody>
                  <a:tcPr/>
                </a:tc>
                <a:tc>
                  <a:txBody>
                    <a:bodyPr/>
                    <a:lstStyle/>
                    <a:p>
                      <a:r>
                        <a:rPr lang="en-IN" dirty="0"/>
                        <a:t>&gt;</a:t>
                      </a:r>
                    </a:p>
                  </a:txBody>
                  <a:tcPr/>
                </a:tc>
                <a:extLst>
                  <a:ext uri="{0D108BD9-81ED-4DB2-BD59-A6C34878D82A}">
                    <a16:rowId xmlns:a16="http://schemas.microsoft.com/office/drawing/2014/main" val="1578403752"/>
                  </a:ext>
                </a:extLst>
              </a:tr>
              <a:tr h="370840">
                <a:tc>
                  <a:txBody>
                    <a:bodyPr/>
                    <a:lstStyle/>
                    <a:p>
                      <a:r>
                        <a:rPr lang="en-IN" dirty="0"/>
                        <a:t>*</a:t>
                      </a:r>
                    </a:p>
                  </a:txBody>
                  <a:tcPr/>
                </a:tc>
                <a:tc>
                  <a:txBody>
                    <a:bodyPr/>
                    <a:lstStyle/>
                    <a:p>
                      <a:r>
                        <a:rPr lang="en-IN" dirty="0"/>
                        <a:t>&gt;</a:t>
                      </a:r>
                    </a:p>
                  </a:txBody>
                  <a:tcPr/>
                </a:tc>
                <a:tc>
                  <a:txBody>
                    <a:bodyPr/>
                    <a:lstStyle/>
                    <a:p>
                      <a:r>
                        <a:rPr lang="en-IN" dirty="0"/>
                        <a:t>&gt;</a:t>
                      </a:r>
                    </a:p>
                  </a:txBody>
                  <a:tcPr/>
                </a:tc>
                <a:tc>
                  <a:txBody>
                    <a:bodyPr/>
                    <a:lstStyle/>
                    <a:p>
                      <a:r>
                        <a:rPr lang="en-IN" dirty="0"/>
                        <a:t>&lt;</a:t>
                      </a:r>
                    </a:p>
                  </a:txBody>
                  <a:tcPr/>
                </a:tc>
                <a:tc>
                  <a:txBody>
                    <a:bodyPr/>
                    <a:lstStyle/>
                    <a:p>
                      <a:r>
                        <a:rPr lang="en-IN" dirty="0"/>
                        <a:t>&gt;</a:t>
                      </a:r>
                    </a:p>
                  </a:txBody>
                  <a:tcPr/>
                </a:tc>
                <a:extLst>
                  <a:ext uri="{0D108BD9-81ED-4DB2-BD59-A6C34878D82A}">
                    <a16:rowId xmlns:a16="http://schemas.microsoft.com/office/drawing/2014/main" val="269968100"/>
                  </a:ext>
                </a:extLst>
              </a:tr>
              <a:tr h="370840">
                <a:tc>
                  <a:txBody>
                    <a:bodyPr/>
                    <a:lstStyle/>
                    <a:p>
                      <a:r>
                        <a:rPr lang="en-IN" dirty="0"/>
                        <a:t>id</a:t>
                      </a:r>
                    </a:p>
                  </a:txBody>
                  <a:tcPr/>
                </a:tc>
                <a:tc>
                  <a:txBody>
                    <a:bodyPr/>
                    <a:lstStyle/>
                    <a:p>
                      <a:r>
                        <a:rPr lang="en-IN" dirty="0"/>
                        <a:t>&gt;</a:t>
                      </a:r>
                    </a:p>
                  </a:txBody>
                  <a:tcPr/>
                </a:tc>
                <a:tc>
                  <a:txBody>
                    <a:bodyPr/>
                    <a:lstStyle/>
                    <a:p>
                      <a:r>
                        <a:rPr lang="en-IN" dirty="0"/>
                        <a:t>&gt;</a:t>
                      </a:r>
                    </a:p>
                  </a:txBody>
                  <a:tcPr/>
                </a:tc>
                <a:tc>
                  <a:txBody>
                    <a:bodyPr/>
                    <a:lstStyle/>
                    <a:p>
                      <a:r>
                        <a:rPr lang="en-IN" dirty="0"/>
                        <a:t>-</a:t>
                      </a:r>
                    </a:p>
                  </a:txBody>
                  <a:tcPr/>
                </a:tc>
                <a:tc>
                  <a:txBody>
                    <a:bodyPr/>
                    <a:lstStyle/>
                    <a:p>
                      <a:r>
                        <a:rPr lang="en-IN" dirty="0"/>
                        <a:t>&gt;</a:t>
                      </a:r>
                    </a:p>
                  </a:txBody>
                  <a:tcPr/>
                </a:tc>
                <a:extLst>
                  <a:ext uri="{0D108BD9-81ED-4DB2-BD59-A6C34878D82A}">
                    <a16:rowId xmlns:a16="http://schemas.microsoft.com/office/drawing/2014/main" val="336452604"/>
                  </a:ext>
                </a:extLst>
              </a:tr>
              <a:tr h="370840">
                <a:tc>
                  <a:txBody>
                    <a:bodyPr/>
                    <a:lstStyle/>
                    <a:p>
                      <a:r>
                        <a:rPr lang="en-IN" dirty="0"/>
                        <a:t>$</a:t>
                      </a:r>
                    </a:p>
                  </a:txBody>
                  <a:tcPr/>
                </a:tc>
                <a:tc>
                  <a:txBody>
                    <a:bodyPr/>
                    <a:lstStyle/>
                    <a:p>
                      <a:r>
                        <a:rPr lang="en-IN" dirty="0"/>
                        <a:t>&lt;</a:t>
                      </a:r>
                    </a:p>
                  </a:txBody>
                  <a:tcPr/>
                </a:tc>
                <a:tc>
                  <a:txBody>
                    <a:bodyPr/>
                    <a:lstStyle/>
                    <a:p>
                      <a:r>
                        <a:rPr lang="en-IN" dirty="0"/>
                        <a:t>&lt;</a:t>
                      </a:r>
                    </a:p>
                  </a:txBody>
                  <a:tcPr/>
                </a:tc>
                <a:tc>
                  <a:txBody>
                    <a:bodyPr/>
                    <a:lstStyle/>
                    <a:p>
                      <a:r>
                        <a:rPr lang="en-IN" dirty="0"/>
                        <a:t>&lt;</a:t>
                      </a:r>
                    </a:p>
                  </a:txBody>
                  <a:tcPr/>
                </a:tc>
                <a:tc>
                  <a:txBody>
                    <a:bodyPr/>
                    <a:lstStyle/>
                    <a:p>
                      <a:r>
                        <a:rPr lang="en-IN" dirty="0"/>
                        <a:t>Accepted</a:t>
                      </a:r>
                    </a:p>
                  </a:txBody>
                  <a:tcPr/>
                </a:tc>
                <a:extLst>
                  <a:ext uri="{0D108BD9-81ED-4DB2-BD59-A6C34878D82A}">
                    <a16:rowId xmlns:a16="http://schemas.microsoft.com/office/drawing/2014/main" val="477531191"/>
                  </a:ext>
                </a:extLst>
              </a:tr>
            </a:tbl>
          </a:graphicData>
        </a:graphic>
      </p:graphicFrame>
      <p:pic>
        <p:nvPicPr>
          <p:cNvPr id="10" name="Picture 9">
            <a:extLst>
              <a:ext uri="{FF2B5EF4-FFF2-40B4-BE49-F238E27FC236}">
                <a16:creationId xmlns:a16="http://schemas.microsoft.com/office/drawing/2014/main" id="{1468B4D3-8D08-460C-A2F8-C5917851E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419307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wipe(down)">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wipe(down)">
                                      <p:cBhvr>
                                        <p:cTn id="30" dur="500"/>
                                        <p:tgtEl>
                                          <p:spTgt spid="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 calcmode="lin" valueType="num">
                                      <p:cBhvr additive="base">
                                        <p:cTn id="3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Effect transition="in" filter="wipe(down)">
                                      <p:cBhvr>
                                        <p:cTn id="41" dur="500"/>
                                        <p:tgtEl>
                                          <p:spTgt spid="1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heel(1)">
                                      <p:cBhvr>
                                        <p:cTn id="4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CBF2F68-8736-4397-8980-CABBA643D98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rmAutofit/>
          </a:bodyPr>
          <a:lstStyle/>
          <a:p>
            <a:pPr marL="0" indent="0">
              <a:buNone/>
            </a:pPr>
            <a:r>
              <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 </a:t>
            </a:r>
            <a:r>
              <a:rPr lang="en-IN" sz="2400" dirty="0">
                <a:latin typeface="Times New Roman" panose="02020603050405020304" pitchFamily="18" charset="0"/>
                <a:cs typeface="Times New Roman" panose="02020603050405020304" pitchFamily="18" charset="0"/>
              </a:rPr>
              <a:t>Parse the given string</a:t>
            </a:r>
          </a:p>
          <a:p>
            <a:pPr marL="0" indent="0">
              <a:buNone/>
            </a:pPr>
            <a:endParaRPr lang="en-IN" sz="2400" dirty="0">
              <a:latin typeface="Times New Roman" panose="02020603050405020304" pitchFamily="18" charset="0"/>
              <a:cs typeface="Times New Roman" panose="02020603050405020304" pitchFamily="18" charset="0"/>
            </a:endParaRPr>
          </a:p>
        </p:txBody>
      </p:sp>
      <p:graphicFrame>
        <p:nvGraphicFramePr>
          <p:cNvPr id="13" name="Table 9">
            <a:extLst>
              <a:ext uri="{FF2B5EF4-FFF2-40B4-BE49-F238E27FC236}">
                <a16:creationId xmlns:a16="http://schemas.microsoft.com/office/drawing/2014/main" id="{60C0E47B-D9B6-4B0E-A93A-59CAD76CD6AB}"/>
              </a:ext>
            </a:extLst>
          </p:cNvPr>
          <p:cNvGraphicFramePr>
            <a:graphicFrameLocks/>
          </p:cNvGraphicFramePr>
          <p:nvPr/>
        </p:nvGraphicFramePr>
        <p:xfrm>
          <a:off x="457200" y="1686969"/>
          <a:ext cx="8229600" cy="44500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17680502"/>
                    </a:ext>
                  </a:extLst>
                </a:gridCol>
                <a:gridCol w="2057400">
                  <a:extLst>
                    <a:ext uri="{9D8B030D-6E8A-4147-A177-3AD203B41FA5}">
                      <a16:colId xmlns:a16="http://schemas.microsoft.com/office/drawing/2014/main" val="3544860240"/>
                    </a:ext>
                  </a:extLst>
                </a:gridCol>
                <a:gridCol w="2057400">
                  <a:extLst>
                    <a:ext uri="{9D8B030D-6E8A-4147-A177-3AD203B41FA5}">
                      <a16:colId xmlns:a16="http://schemas.microsoft.com/office/drawing/2014/main" val="3449986432"/>
                    </a:ext>
                  </a:extLst>
                </a:gridCol>
                <a:gridCol w="2057400">
                  <a:extLst>
                    <a:ext uri="{9D8B030D-6E8A-4147-A177-3AD203B41FA5}">
                      <a16:colId xmlns:a16="http://schemas.microsoft.com/office/drawing/2014/main" val="155689932"/>
                    </a:ext>
                  </a:extLst>
                </a:gridCol>
              </a:tblGrid>
              <a:tr h="370840">
                <a:tc>
                  <a:txBody>
                    <a:bodyPr/>
                    <a:lstStyle/>
                    <a:p>
                      <a:r>
                        <a:rPr lang="en-IN" dirty="0"/>
                        <a:t>Stack </a:t>
                      </a:r>
                    </a:p>
                  </a:txBody>
                  <a:tcPr/>
                </a:tc>
                <a:tc>
                  <a:txBody>
                    <a:bodyPr/>
                    <a:lstStyle/>
                    <a:p>
                      <a:r>
                        <a:rPr lang="en-IN" dirty="0"/>
                        <a:t>Relation</a:t>
                      </a:r>
                    </a:p>
                  </a:txBody>
                  <a:tcPr/>
                </a:tc>
                <a:tc>
                  <a:txBody>
                    <a:bodyPr/>
                    <a:lstStyle/>
                    <a:p>
                      <a:r>
                        <a:rPr lang="en-IN" dirty="0"/>
                        <a:t>Input</a:t>
                      </a:r>
                    </a:p>
                  </a:txBody>
                  <a:tcPr/>
                </a:tc>
                <a:tc>
                  <a:txBody>
                    <a:bodyPr/>
                    <a:lstStyle/>
                    <a:p>
                      <a:r>
                        <a:rPr lang="en-IN" dirty="0"/>
                        <a:t>Comment</a:t>
                      </a:r>
                    </a:p>
                  </a:txBody>
                  <a:tcPr/>
                </a:tc>
                <a:extLst>
                  <a:ext uri="{0D108BD9-81ED-4DB2-BD59-A6C34878D82A}">
                    <a16:rowId xmlns:a16="http://schemas.microsoft.com/office/drawing/2014/main" val="757970009"/>
                  </a:ext>
                </a:extLst>
              </a:tr>
              <a:tr h="370840">
                <a:tc>
                  <a:txBody>
                    <a:bodyPr/>
                    <a:lstStyle/>
                    <a:p>
                      <a:r>
                        <a:rPr lang="en-IN" dirty="0"/>
                        <a:t>$</a:t>
                      </a:r>
                    </a:p>
                  </a:txBody>
                  <a:tcPr/>
                </a:tc>
                <a:tc>
                  <a:txBody>
                    <a:bodyPr/>
                    <a:lstStyle/>
                    <a:p>
                      <a:r>
                        <a:rPr lang="en-IN" dirty="0"/>
                        <a:t>&lt;</a:t>
                      </a:r>
                    </a:p>
                  </a:txBody>
                  <a:tcPr/>
                </a:tc>
                <a:tc>
                  <a:txBody>
                    <a:bodyPr/>
                    <a:lstStyle/>
                    <a:p>
                      <a:r>
                        <a:rPr lang="en-IN" dirty="0" err="1"/>
                        <a:t>Id+id</a:t>
                      </a:r>
                      <a:r>
                        <a:rPr lang="en-IN" dirty="0"/>
                        <a:t>*id$</a:t>
                      </a:r>
                    </a:p>
                  </a:txBody>
                  <a:tcPr/>
                </a:tc>
                <a:tc>
                  <a:txBody>
                    <a:bodyPr/>
                    <a:lstStyle/>
                    <a:p>
                      <a:r>
                        <a:rPr lang="en-IN" dirty="0"/>
                        <a:t>Shift id</a:t>
                      </a:r>
                    </a:p>
                  </a:txBody>
                  <a:tcPr/>
                </a:tc>
                <a:extLst>
                  <a:ext uri="{0D108BD9-81ED-4DB2-BD59-A6C34878D82A}">
                    <a16:rowId xmlns:a16="http://schemas.microsoft.com/office/drawing/2014/main" val="1022061689"/>
                  </a:ext>
                </a:extLst>
              </a:tr>
              <a:tr h="370840">
                <a:tc>
                  <a:txBody>
                    <a:bodyPr/>
                    <a:lstStyle/>
                    <a:p>
                      <a:r>
                        <a:rPr lang="en-IN" dirty="0"/>
                        <a:t>$id</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Reduce T-&gt;id</a:t>
                      </a:r>
                    </a:p>
                  </a:txBody>
                  <a:tcPr/>
                </a:tc>
                <a:extLst>
                  <a:ext uri="{0D108BD9-81ED-4DB2-BD59-A6C34878D82A}">
                    <a16:rowId xmlns:a16="http://schemas.microsoft.com/office/drawing/2014/main" val="3466335856"/>
                  </a:ext>
                </a:extLst>
              </a:tr>
              <a:tr h="370840">
                <a:tc>
                  <a:txBody>
                    <a:bodyPr/>
                    <a:lstStyle/>
                    <a:p>
                      <a:r>
                        <a:rPr lang="en-IN" dirty="0"/>
                        <a:t>$T</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Shift +</a:t>
                      </a:r>
                    </a:p>
                  </a:txBody>
                  <a:tcPr/>
                </a:tc>
                <a:extLst>
                  <a:ext uri="{0D108BD9-81ED-4DB2-BD59-A6C34878D82A}">
                    <a16:rowId xmlns:a16="http://schemas.microsoft.com/office/drawing/2014/main" val="1576522901"/>
                  </a:ext>
                </a:extLst>
              </a:tr>
              <a:tr h="370840">
                <a:tc>
                  <a:txBody>
                    <a:bodyPr/>
                    <a:lstStyle/>
                    <a:p>
                      <a:r>
                        <a:rPr lang="en-IN" dirty="0"/>
                        <a:t>$T+</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Shift id</a:t>
                      </a:r>
                    </a:p>
                  </a:txBody>
                  <a:tcPr/>
                </a:tc>
                <a:extLst>
                  <a:ext uri="{0D108BD9-81ED-4DB2-BD59-A6C34878D82A}">
                    <a16:rowId xmlns:a16="http://schemas.microsoft.com/office/drawing/2014/main" val="3947895315"/>
                  </a:ext>
                </a:extLst>
              </a:tr>
              <a:tr h="370840">
                <a:tc>
                  <a:txBody>
                    <a:bodyPr/>
                    <a:lstStyle/>
                    <a:p>
                      <a:r>
                        <a:rPr lang="en-IN" dirty="0"/>
                        <a:t>$</a:t>
                      </a:r>
                      <a:r>
                        <a:rPr lang="en-IN" dirty="0" err="1"/>
                        <a:t>T+id</a:t>
                      </a:r>
                      <a:endParaRPr lang="en-IN" dirty="0"/>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Reduce T-&gt;id</a:t>
                      </a:r>
                    </a:p>
                  </a:txBody>
                  <a:tcPr/>
                </a:tc>
                <a:extLst>
                  <a:ext uri="{0D108BD9-81ED-4DB2-BD59-A6C34878D82A}">
                    <a16:rowId xmlns:a16="http://schemas.microsoft.com/office/drawing/2014/main" val="1233961604"/>
                  </a:ext>
                </a:extLst>
              </a:tr>
              <a:tr h="370840">
                <a:tc>
                  <a:txBody>
                    <a:bodyPr/>
                    <a:lstStyle/>
                    <a:p>
                      <a:r>
                        <a:rPr lang="en-IN" dirty="0"/>
                        <a:t>$T+T</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Shift *</a:t>
                      </a:r>
                    </a:p>
                  </a:txBody>
                  <a:tcPr/>
                </a:tc>
                <a:extLst>
                  <a:ext uri="{0D108BD9-81ED-4DB2-BD59-A6C34878D82A}">
                    <a16:rowId xmlns:a16="http://schemas.microsoft.com/office/drawing/2014/main" val="3875243459"/>
                  </a:ext>
                </a:extLst>
              </a:tr>
              <a:tr h="370840">
                <a:tc>
                  <a:txBody>
                    <a:bodyPr/>
                    <a:lstStyle/>
                    <a:p>
                      <a:r>
                        <a:rPr lang="en-IN" dirty="0"/>
                        <a:t>$T+T*</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Shift id</a:t>
                      </a:r>
                    </a:p>
                  </a:txBody>
                  <a:tcPr/>
                </a:tc>
                <a:extLst>
                  <a:ext uri="{0D108BD9-81ED-4DB2-BD59-A6C34878D82A}">
                    <a16:rowId xmlns:a16="http://schemas.microsoft.com/office/drawing/2014/main" val="729949651"/>
                  </a:ext>
                </a:extLst>
              </a:tr>
              <a:tr h="370840">
                <a:tc>
                  <a:txBody>
                    <a:bodyPr/>
                    <a:lstStyle/>
                    <a:p>
                      <a:r>
                        <a:rPr lang="en-IN" dirty="0"/>
                        <a:t>$T+T*id</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T-&gt;id</a:t>
                      </a:r>
                    </a:p>
                  </a:txBody>
                  <a:tcPr/>
                </a:tc>
                <a:extLst>
                  <a:ext uri="{0D108BD9-81ED-4DB2-BD59-A6C34878D82A}">
                    <a16:rowId xmlns:a16="http://schemas.microsoft.com/office/drawing/2014/main" val="2658589180"/>
                  </a:ext>
                </a:extLst>
              </a:tr>
              <a:tr h="370840">
                <a:tc>
                  <a:txBody>
                    <a:bodyPr/>
                    <a:lstStyle/>
                    <a:p>
                      <a:r>
                        <a:rPr lang="en-IN" dirty="0"/>
                        <a:t>$T+T*T</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T-&gt;T*T</a:t>
                      </a:r>
                    </a:p>
                  </a:txBody>
                  <a:tcPr/>
                </a:tc>
                <a:extLst>
                  <a:ext uri="{0D108BD9-81ED-4DB2-BD59-A6C34878D82A}">
                    <a16:rowId xmlns:a16="http://schemas.microsoft.com/office/drawing/2014/main" val="339023594"/>
                  </a:ext>
                </a:extLst>
              </a:tr>
              <a:tr h="370840">
                <a:tc>
                  <a:txBody>
                    <a:bodyPr/>
                    <a:lstStyle/>
                    <a:p>
                      <a:r>
                        <a:rPr lang="en-IN" dirty="0"/>
                        <a:t>$T+T</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T-&gt;T+T</a:t>
                      </a:r>
                    </a:p>
                  </a:txBody>
                  <a:tcPr/>
                </a:tc>
                <a:extLst>
                  <a:ext uri="{0D108BD9-81ED-4DB2-BD59-A6C34878D82A}">
                    <a16:rowId xmlns:a16="http://schemas.microsoft.com/office/drawing/2014/main" val="2478925239"/>
                  </a:ext>
                </a:extLst>
              </a:tr>
              <a:tr h="370840">
                <a:tc>
                  <a:txBody>
                    <a:bodyPr/>
                    <a:lstStyle/>
                    <a:p>
                      <a:r>
                        <a:rPr lang="en-IN" dirty="0"/>
                        <a:t>$T</a:t>
                      </a:r>
                    </a:p>
                  </a:txBody>
                  <a:tcPr/>
                </a:tc>
                <a:tc>
                  <a:txBody>
                    <a:bodyPr/>
                    <a:lstStyle/>
                    <a:p>
                      <a:r>
                        <a:rPr lang="en-IN" dirty="0"/>
                        <a:t>Accepted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Hence Parse</a:t>
                      </a:r>
                    </a:p>
                  </a:txBody>
                  <a:tcPr/>
                </a:tc>
                <a:extLst>
                  <a:ext uri="{0D108BD9-81ED-4DB2-BD59-A6C34878D82A}">
                    <a16:rowId xmlns:a16="http://schemas.microsoft.com/office/drawing/2014/main" val="2175169162"/>
                  </a:ext>
                </a:extLst>
              </a:tr>
            </a:tbl>
          </a:graphicData>
        </a:graphic>
      </p:graphicFrame>
      <p:pic>
        <p:nvPicPr>
          <p:cNvPr id="10" name="Picture 9">
            <a:extLst>
              <a:ext uri="{FF2B5EF4-FFF2-40B4-BE49-F238E27FC236}">
                <a16:creationId xmlns:a16="http://schemas.microsoft.com/office/drawing/2014/main" id="{EC8C1B4F-CB62-490F-9FB0-9D59D405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01224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577C13-F951-4A8A-9CB6-BA718904D1F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rmAutofit/>
          </a:bodyPr>
          <a:lstStyle/>
          <a:p>
            <a:pPr marL="0" indent="0">
              <a:buNone/>
            </a:pPr>
            <a:r>
              <a:rPr lang="en-IN"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a:t>
            </a: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Generate Parse Tree</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T</a:t>
            </a:r>
          </a:p>
          <a:p>
            <a:pPr marL="0" indent="0">
              <a:buNone/>
            </a:pPr>
            <a:r>
              <a:rPr lang="en-IN" sz="2400" dirty="0">
                <a:latin typeface="Times New Roman" panose="02020603050405020304" pitchFamily="18" charset="0"/>
                <a:cs typeface="Times New Roman" panose="02020603050405020304" pitchFamily="18" charset="0"/>
              </a:rPr>
              <a:t>				/ | \</a:t>
            </a:r>
          </a:p>
          <a:p>
            <a:pPr marL="0" indent="0">
              <a:buNone/>
            </a:pPr>
            <a:r>
              <a:rPr lang="en-IN" sz="2400" dirty="0">
                <a:latin typeface="Times New Roman" panose="02020603050405020304" pitchFamily="18" charset="0"/>
                <a:cs typeface="Times New Roman" panose="02020603050405020304" pitchFamily="18" charset="0"/>
              </a:rPr>
              <a:t>			         T  +  T</a:t>
            </a:r>
          </a:p>
          <a:p>
            <a:pPr marL="0" indent="0">
              <a:buNone/>
            </a:pPr>
            <a:r>
              <a:rPr lang="en-IN" sz="2400" dirty="0">
                <a:latin typeface="Times New Roman" panose="02020603050405020304" pitchFamily="18" charset="0"/>
                <a:cs typeface="Times New Roman" panose="02020603050405020304" pitchFamily="18" charset="0"/>
              </a:rPr>
              <a:t>			          |	    / | \</a:t>
            </a:r>
          </a:p>
          <a:p>
            <a:pPr marL="0" indent="0">
              <a:buNone/>
            </a:pPr>
            <a:r>
              <a:rPr lang="en-IN" sz="2400" dirty="0">
                <a:latin typeface="Times New Roman" panose="02020603050405020304" pitchFamily="18" charset="0"/>
                <a:cs typeface="Times New Roman" panose="02020603050405020304" pitchFamily="18" charset="0"/>
              </a:rPr>
              <a:t>			         id  T * T</a:t>
            </a:r>
          </a:p>
          <a:p>
            <a:pPr marL="0" indent="0">
              <a:buNone/>
            </a:pPr>
            <a:r>
              <a:rPr lang="en-IN" sz="2400" dirty="0">
                <a:latin typeface="Times New Roman" panose="02020603050405020304" pitchFamily="18" charset="0"/>
                <a:cs typeface="Times New Roman" panose="02020603050405020304" pitchFamily="18" charset="0"/>
              </a:rPr>
              <a:t>				   |     |</a:t>
            </a:r>
          </a:p>
          <a:p>
            <a:pPr marL="0" indent="0">
              <a:buNone/>
            </a:pPr>
            <a:r>
              <a:rPr lang="en-IN" sz="2400" dirty="0">
                <a:latin typeface="Times New Roman" panose="02020603050405020304" pitchFamily="18" charset="0"/>
                <a:cs typeface="Times New Roman" panose="02020603050405020304" pitchFamily="18" charset="0"/>
              </a:rPr>
              <a:t>				   id   </a:t>
            </a:r>
            <a:r>
              <a:rPr lang="en-IN" sz="2400" dirty="0" err="1">
                <a:latin typeface="Times New Roman" panose="02020603050405020304" pitchFamily="18" charset="0"/>
                <a:cs typeface="Times New Roman" panose="02020603050405020304" pitchFamily="18" charset="0"/>
              </a:rPr>
              <a:t>id</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FC9CC28-9911-49DC-B90C-A87C603B5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52498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down)">
                                      <p:cBhvr>
                                        <p:cTn id="13" dur="500"/>
                                        <p:tgtEl>
                                          <p:spTgt spid="1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wipe(down)">
                                      <p:cBhvr>
                                        <p:cTn id="16" dur="500"/>
                                        <p:tgtEl>
                                          <p:spTgt spid="1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wipe(down)">
                                      <p:cBhvr>
                                        <p:cTn id="19" dur="500"/>
                                        <p:tgtEl>
                                          <p:spTgt spid="12">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wipe(down)">
                                      <p:cBhvr>
                                        <p:cTn id="22" dur="500"/>
                                        <p:tgtEl>
                                          <p:spTgt spid="12">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wipe(down)">
                                      <p:cBhvr>
                                        <p:cTn id="25" dur="500"/>
                                        <p:tgtEl>
                                          <p:spTgt spid="12">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xEl>
                                              <p:pRg st="7" end="7"/>
                                            </p:txEl>
                                          </p:spTgt>
                                        </p:tgtEl>
                                        <p:attrNameLst>
                                          <p:attrName>style.visibility</p:attrName>
                                        </p:attrNameLst>
                                      </p:cBhvr>
                                      <p:to>
                                        <p:strVal val="visible"/>
                                      </p:to>
                                    </p:set>
                                    <p:animEffect transition="in" filter="wipe(down)">
                                      <p:cBhvr>
                                        <p:cTn id="28" dur="500"/>
                                        <p:tgtEl>
                                          <p:spTgt spid="12">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wipe(down)">
                                      <p:cBhvr>
                                        <p:cTn id="31"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3188F4-4D21-478A-86EA-41EDF69B9037}"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609600" y="991452"/>
            <a:ext cx="8229600" cy="5211763"/>
          </a:xfrm>
        </p:spPr>
        <p:txBody>
          <a:bodyPr>
            <a:normAutofit/>
          </a:bodyPr>
          <a:lstStyle/>
          <a:p>
            <a:pPr marL="0" indent="0" algn="just">
              <a:buNone/>
            </a:pPr>
            <a:r>
              <a:rPr lang="en-IN"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IN" b="0" i="0" dirty="0">
                <a:effectLst/>
                <a:latin typeface="Times New Roman" panose="02020603050405020304" pitchFamily="18" charset="0"/>
                <a:cs typeface="Times New Roman" panose="02020603050405020304" pitchFamily="18" charset="0"/>
              </a:rPr>
              <a:t>Parse the input string </a:t>
            </a:r>
            <a:r>
              <a:rPr lang="en-IN" b="0" i="0" dirty="0" err="1">
                <a:effectLst/>
                <a:latin typeface="Times New Roman" panose="02020603050405020304" pitchFamily="18" charset="0"/>
                <a:cs typeface="Times New Roman" panose="02020603050405020304" pitchFamily="18" charset="0"/>
              </a:rPr>
              <a:t>id+id</a:t>
            </a:r>
            <a:r>
              <a:rPr lang="en-IN" b="0" i="0" dirty="0">
                <a:effectLst/>
                <a:latin typeface="Times New Roman" panose="02020603050405020304" pitchFamily="18" charset="0"/>
                <a:cs typeface="Times New Roman" panose="02020603050405020304" pitchFamily="18" charset="0"/>
              </a:rPr>
              <a:t>*id using Operator Precedence Parser</a:t>
            </a:r>
            <a:endParaRPr lang="de-DE" b="0" i="0" dirty="0">
              <a:effectLst/>
              <a:latin typeface="Times New Roman" panose="02020603050405020304" pitchFamily="18" charset="0"/>
              <a:cs typeface="Times New Roman" panose="02020603050405020304" pitchFamily="18" charset="0"/>
            </a:endParaRPr>
          </a:p>
          <a:p>
            <a:pPr marL="0" indent="0" algn="l">
              <a:buNone/>
            </a:pPr>
            <a:endParaRPr lang="de-DE" dirty="0">
              <a:latin typeface="Times New Roman" panose="02020603050405020304" pitchFamily="18" charset="0"/>
              <a:cs typeface="Times New Roman" panose="02020603050405020304" pitchFamily="18" charset="0"/>
            </a:endParaRPr>
          </a:p>
          <a:p>
            <a:pPr marL="0" indent="0" algn="l">
              <a:buNone/>
            </a:pPr>
            <a:r>
              <a:rPr lang="de-DE" dirty="0">
                <a:latin typeface="Times New Roman" panose="02020603050405020304" pitchFamily="18" charset="0"/>
                <a:cs typeface="Times New Roman" panose="02020603050405020304" pitchFamily="18" charset="0"/>
              </a:rPr>
              <a:t>Production rule:		</a:t>
            </a:r>
            <a:r>
              <a:rPr lang="de-DE" b="0" i="0" dirty="0">
                <a:solidFill>
                  <a:srgbClr val="000000"/>
                </a:solidFill>
                <a:effectLst/>
                <a:latin typeface="Times New Roman" panose="02020603050405020304" pitchFamily="18" charset="0"/>
                <a:cs typeface="Times New Roman" panose="02020603050405020304" pitchFamily="18" charset="0"/>
              </a:rPr>
              <a:t>E → E+T/T  </a:t>
            </a:r>
          </a:p>
          <a:p>
            <a:pPr marL="0" indent="0" algn="l">
              <a:buNone/>
            </a:pPr>
            <a:r>
              <a:rPr lang="de-DE" b="0" i="0" dirty="0">
                <a:solidFill>
                  <a:srgbClr val="000000"/>
                </a:solidFill>
                <a:effectLst/>
                <a:latin typeface="Times New Roman" panose="02020603050405020304" pitchFamily="18" charset="0"/>
                <a:cs typeface="Times New Roman" panose="02020603050405020304" pitchFamily="18" charset="0"/>
              </a:rPr>
              <a:t>			T → T*F/F  </a:t>
            </a:r>
          </a:p>
          <a:p>
            <a:pPr marL="0" indent="0" algn="l">
              <a:buNone/>
            </a:pPr>
            <a:r>
              <a:rPr lang="de-DE" b="0" i="0" dirty="0">
                <a:solidFill>
                  <a:srgbClr val="000000"/>
                </a:solidFill>
                <a:effectLst/>
                <a:latin typeface="Times New Roman" panose="02020603050405020304" pitchFamily="18" charset="0"/>
                <a:cs typeface="Times New Roman" panose="02020603050405020304" pitchFamily="18" charset="0"/>
              </a:rPr>
              <a:t>			F → id </a:t>
            </a:r>
          </a:p>
          <a:p>
            <a:pPr marL="0" indent="0" algn="l">
              <a:buNone/>
            </a:pPr>
            <a:endPar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r>
              <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l">
              <a:buNone/>
            </a:pPr>
            <a:endPar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l">
              <a:buNone/>
            </a:pPr>
            <a:r>
              <a:rPr lang="de-DE"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1: </a:t>
            </a:r>
            <a:r>
              <a:rPr lang="de-DE" dirty="0">
                <a:latin typeface="Times New Roman" panose="02020603050405020304" pitchFamily="18" charset="0"/>
                <a:cs typeface="Times New Roman" panose="02020603050405020304" pitchFamily="18" charset="0"/>
              </a:rPr>
              <a:t>Check </a:t>
            </a:r>
            <a:r>
              <a:rPr lang="en-IN" b="0" i="0" dirty="0">
                <a:effectLst/>
                <a:latin typeface="Times New Roman" panose="02020603050405020304" pitchFamily="18" charset="0"/>
                <a:cs typeface="Times New Roman" panose="02020603050405020304" pitchFamily="18" charset="0"/>
              </a:rPr>
              <a:t>Operator Precedence </a:t>
            </a:r>
            <a:r>
              <a:rPr lang="de-DE" dirty="0">
                <a:latin typeface="Times New Roman" panose="02020603050405020304" pitchFamily="18" charset="0"/>
                <a:cs typeface="Times New Roman" panose="02020603050405020304" pitchFamily="18" charset="0"/>
              </a:rPr>
              <a:t>Grammar or Not</a:t>
            </a:r>
          </a:p>
          <a:p>
            <a:pPr marL="0" indent="0" algn="l">
              <a:buNone/>
            </a:pPr>
            <a:r>
              <a:rPr lang="de-DE" dirty="0">
                <a:latin typeface="Times New Roman" panose="02020603050405020304" pitchFamily="18" charset="0"/>
                <a:cs typeface="Times New Roman" panose="02020603050405020304" pitchFamily="18" charset="0"/>
              </a:rPr>
              <a:t>	</a:t>
            </a:r>
          </a:p>
          <a:p>
            <a:pPr marL="0" indent="0" algn="l">
              <a:buNone/>
            </a:pPr>
            <a:endParaRPr lang="de-DE" dirty="0"/>
          </a:p>
          <a:p>
            <a:pPr marL="0" indent="0" algn="l">
              <a:buNone/>
            </a:pPr>
            <a:r>
              <a:rPr lang="de-DE" dirty="0">
                <a:latin typeface="Times New Roman" panose="02020603050405020304" pitchFamily="18" charset="0"/>
                <a:cs typeface="Times New Roman" panose="02020603050405020304" pitchFamily="18" charset="0"/>
              </a:rPr>
              <a:t>Yes grammar is operator precedence grammar</a:t>
            </a:r>
          </a:p>
          <a:p>
            <a:pPr marL="0" indent="0" algn="l">
              <a:buNone/>
            </a:pPr>
            <a:endParaRPr lang="de-DE"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9F6445F-49A0-4A8A-B689-7313DDCEE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15306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 calcmode="lin" valueType="num">
                                      <p:cBhvr additive="base">
                                        <p:cTn id="1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wipe(down)">
                                      <p:cBhvr>
                                        <p:cTn id="25" dur="500"/>
                                        <p:tgtEl>
                                          <p:spTgt spid="12">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xEl>
                                              <p:pRg st="8" end="8"/>
                                            </p:txEl>
                                          </p:spTgt>
                                        </p:tgtEl>
                                        <p:attrNameLst>
                                          <p:attrName>style.visibility</p:attrName>
                                        </p:attrNameLst>
                                      </p:cBhvr>
                                      <p:to>
                                        <p:strVal val="visible"/>
                                      </p:to>
                                    </p:set>
                                    <p:animEffect transition="in" filter="wipe(down)">
                                      <p:cBhvr>
                                        <p:cTn id="28" dur="500"/>
                                        <p:tgtEl>
                                          <p:spTgt spid="12">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xEl>
                                              <p:pRg st="9" end="9"/>
                                            </p:txEl>
                                          </p:spTgt>
                                        </p:tgtEl>
                                        <p:attrNameLst>
                                          <p:attrName>style.visibility</p:attrName>
                                        </p:attrNameLst>
                                      </p:cBhvr>
                                      <p:to>
                                        <p:strVal val="visible"/>
                                      </p:to>
                                    </p:set>
                                    <p:animEffect transition="in" filter="wipe(down)">
                                      <p:cBhvr>
                                        <p:cTn id="31" dur="500"/>
                                        <p:tgtEl>
                                          <p:spTgt spid="12">
                                            <p:txEl>
                                              <p:pRg st="9" end="9"/>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xEl>
                                              <p:pRg st="11" end="11"/>
                                            </p:txEl>
                                          </p:spTgt>
                                        </p:tgtEl>
                                        <p:attrNameLst>
                                          <p:attrName>style.visibility</p:attrName>
                                        </p:attrNameLst>
                                      </p:cBhvr>
                                      <p:to>
                                        <p:strVal val="visible"/>
                                      </p:to>
                                    </p:set>
                                    <p:animEffect transition="in" filter="wipe(down)">
                                      <p:cBhvr>
                                        <p:cTn id="34"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7E021C-CD8D-4EFB-A8A4-147BAFC06D1A}"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229600" cy="5211763"/>
          </a:xfrm>
        </p:spPr>
        <p:txBody>
          <a:bodyPr>
            <a:normAutofit/>
          </a:bodyPr>
          <a:lstStyle/>
          <a:p>
            <a:pPr marL="0" indent="0">
              <a:buNone/>
            </a:pPr>
            <a:r>
              <a:rPr lang="de-DE"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2: </a:t>
            </a:r>
            <a:r>
              <a:rPr lang="en-IN" b="0" i="0" dirty="0">
                <a:effectLst/>
                <a:latin typeface="Times New Roman" panose="02020603050405020304" pitchFamily="18" charset="0"/>
                <a:cs typeface="Times New Roman" panose="02020603050405020304" pitchFamily="18" charset="0"/>
              </a:rPr>
              <a:t>Operator Precedence</a:t>
            </a:r>
            <a:r>
              <a:rPr lang="de-DE" b="0" i="0" dirty="0">
                <a:effectLst/>
                <a:latin typeface="Times New Roman" panose="02020603050405020304" pitchFamily="18" charset="0"/>
                <a:cs typeface="Times New Roman" panose="02020603050405020304" pitchFamily="18" charset="0"/>
              </a:rPr>
              <a:t> Relation Table</a:t>
            </a:r>
          </a:p>
          <a:p>
            <a:pPr marL="0" indent="0">
              <a:buNone/>
            </a:pPr>
            <a:endParaRPr lang="de-DE" dirty="0">
              <a:latin typeface="Times New Roman" panose="02020603050405020304" pitchFamily="18" charset="0"/>
              <a:cs typeface="Times New Roman" panose="02020603050405020304" pitchFamily="18" charset="0"/>
            </a:endParaRPr>
          </a:p>
          <a:p>
            <a:pPr marL="0" indent="0">
              <a:buNone/>
            </a:pPr>
            <a:endParaRPr lang="de-DE" b="0" i="0" dirty="0">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3" name="Picture 2" descr="Operator precedence parsing 7">
            <a:extLst>
              <a:ext uri="{FF2B5EF4-FFF2-40B4-BE49-F238E27FC236}">
                <a16:creationId xmlns:a16="http://schemas.microsoft.com/office/drawing/2014/main" id="{069509DA-1FEC-4560-89A2-1CE56EA05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24" y="1905000"/>
            <a:ext cx="8697951"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9337B15-7E52-4078-A052-CA9CDFF46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98088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3E81E0-5725-484F-961E-9EA204D4E806}"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777076"/>
            <a:ext cx="8229600" cy="5211763"/>
          </a:xfrm>
        </p:spPr>
        <p:txBody>
          <a:bodyPr>
            <a:normAutofit/>
          </a:bodyPr>
          <a:lstStyle/>
          <a:p>
            <a:pPr marL="0" indent="0">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 </a:t>
            </a:r>
            <a:r>
              <a:rPr lang="en-IN" dirty="0">
                <a:latin typeface="Times New Roman" panose="02020603050405020304" pitchFamily="18" charset="0"/>
                <a:cs typeface="Times New Roman" panose="02020603050405020304" pitchFamily="18" charset="0"/>
              </a:rPr>
              <a:t>Parse the given string</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de-DE" dirty="0">
              <a:latin typeface="Times New Roman" panose="02020603050405020304" pitchFamily="18" charset="0"/>
              <a:cs typeface="Times New Roman" panose="02020603050405020304" pitchFamily="18" charset="0"/>
            </a:endParaRPr>
          </a:p>
          <a:p>
            <a:pPr marL="0" indent="0">
              <a:buNone/>
            </a:pPr>
            <a:endParaRPr lang="de-DE" b="0" i="0" dirty="0">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1132BFFE-1CE1-486F-B2F3-D4FDB3706275}"/>
              </a:ext>
            </a:extLst>
          </p:cNvPr>
          <p:cNvGraphicFramePr>
            <a:graphicFrameLocks/>
          </p:cNvGraphicFramePr>
          <p:nvPr>
            <p:extLst>
              <p:ext uri="{D42A27DB-BD31-4B8C-83A1-F6EECF244321}">
                <p14:modId xmlns:p14="http://schemas.microsoft.com/office/powerpoint/2010/main" val="13303722"/>
              </p:ext>
            </p:extLst>
          </p:nvPr>
        </p:nvGraphicFramePr>
        <p:xfrm>
          <a:off x="457200" y="1203315"/>
          <a:ext cx="8229600" cy="55626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17680502"/>
                    </a:ext>
                  </a:extLst>
                </a:gridCol>
                <a:gridCol w="2057400">
                  <a:extLst>
                    <a:ext uri="{9D8B030D-6E8A-4147-A177-3AD203B41FA5}">
                      <a16:colId xmlns:a16="http://schemas.microsoft.com/office/drawing/2014/main" val="3544860240"/>
                    </a:ext>
                  </a:extLst>
                </a:gridCol>
                <a:gridCol w="2057400">
                  <a:extLst>
                    <a:ext uri="{9D8B030D-6E8A-4147-A177-3AD203B41FA5}">
                      <a16:colId xmlns:a16="http://schemas.microsoft.com/office/drawing/2014/main" val="3449986432"/>
                    </a:ext>
                  </a:extLst>
                </a:gridCol>
                <a:gridCol w="2057400">
                  <a:extLst>
                    <a:ext uri="{9D8B030D-6E8A-4147-A177-3AD203B41FA5}">
                      <a16:colId xmlns:a16="http://schemas.microsoft.com/office/drawing/2014/main" val="155689932"/>
                    </a:ext>
                  </a:extLst>
                </a:gridCol>
              </a:tblGrid>
              <a:tr h="370840">
                <a:tc>
                  <a:txBody>
                    <a:bodyPr/>
                    <a:lstStyle/>
                    <a:p>
                      <a:r>
                        <a:rPr lang="en-IN" dirty="0"/>
                        <a:t>Stack </a:t>
                      </a:r>
                    </a:p>
                  </a:txBody>
                  <a:tcPr/>
                </a:tc>
                <a:tc>
                  <a:txBody>
                    <a:bodyPr/>
                    <a:lstStyle/>
                    <a:p>
                      <a:r>
                        <a:rPr lang="en-IN" dirty="0"/>
                        <a:t>Relation</a:t>
                      </a:r>
                    </a:p>
                  </a:txBody>
                  <a:tcPr/>
                </a:tc>
                <a:tc>
                  <a:txBody>
                    <a:bodyPr/>
                    <a:lstStyle/>
                    <a:p>
                      <a:r>
                        <a:rPr lang="en-IN" dirty="0"/>
                        <a:t>Input</a:t>
                      </a:r>
                    </a:p>
                  </a:txBody>
                  <a:tcPr/>
                </a:tc>
                <a:tc>
                  <a:txBody>
                    <a:bodyPr/>
                    <a:lstStyle/>
                    <a:p>
                      <a:r>
                        <a:rPr lang="en-IN" dirty="0"/>
                        <a:t>Comment</a:t>
                      </a:r>
                    </a:p>
                  </a:txBody>
                  <a:tcPr/>
                </a:tc>
                <a:extLst>
                  <a:ext uri="{0D108BD9-81ED-4DB2-BD59-A6C34878D82A}">
                    <a16:rowId xmlns:a16="http://schemas.microsoft.com/office/drawing/2014/main" val="757970009"/>
                  </a:ext>
                </a:extLst>
              </a:tr>
              <a:tr h="370840">
                <a:tc>
                  <a:txBody>
                    <a:bodyPr/>
                    <a:lstStyle/>
                    <a:p>
                      <a:r>
                        <a:rPr lang="en-IN" dirty="0"/>
                        <a:t>$</a:t>
                      </a:r>
                    </a:p>
                  </a:txBody>
                  <a:tcPr/>
                </a:tc>
                <a:tc>
                  <a:txBody>
                    <a:bodyPr/>
                    <a:lstStyle/>
                    <a:p>
                      <a:r>
                        <a:rPr lang="en-IN" dirty="0"/>
                        <a:t>&lt;</a:t>
                      </a:r>
                    </a:p>
                  </a:txBody>
                  <a:tcPr/>
                </a:tc>
                <a:tc>
                  <a:txBody>
                    <a:bodyPr/>
                    <a:lstStyle/>
                    <a:p>
                      <a:r>
                        <a:rPr lang="en-IN" dirty="0" err="1"/>
                        <a:t>id+id</a:t>
                      </a:r>
                      <a:r>
                        <a:rPr lang="en-IN" dirty="0"/>
                        <a:t>*id$</a:t>
                      </a:r>
                    </a:p>
                  </a:txBody>
                  <a:tcPr/>
                </a:tc>
                <a:tc>
                  <a:txBody>
                    <a:bodyPr/>
                    <a:lstStyle/>
                    <a:p>
                      <a:r>
                        <a:rPr lang="en-IN" dirty="0"/>
                        <a:t>Shift id</a:t>
                      </a:r>
                    </a:p>
                  </a:txBody>
                  <a:tcPr/>
                </a:tc>
                <a:extLst>
                  <a:ext uri="{0D108BD9-81ED-4DB2-BD59-A6C34878D82A}">
                    <a16:rowId xmlns:a16="http://schemas.microsoft.com/office/drawing/2014/main" val="1022061689"/>
                  </a:ext>
                </a:extLst>
              </a:tr>
              <a:tr h="370840">
                <a:tc>
                  <a:txBody>
                    <a:bodyPr/>
                    <a:lstStyle/>
                    <a:p>
                      <a:r>
                        <a:rPr lang="en-IN" dirty="0"/>
                        <a:t>$id</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Reduce F-&gt;id</a:t>
                      </a:r>
                    </a:p>
                  </a:txBody>
                  <a:tcPr/>
                </a:tc>
                <a:extLst>
                  <a:ext uri="{0D108BD9-81ED-4DB2-BD59-A6C34878D82A}">
                    <a16:rowId xmlns:a16="http://schemas.microsoft.com/office/drawing/2014/main" val="3466335856"/>
                  </a:ext>
                </a:extLst>
              </a:tr>
              <a:tr h="370840">
                <a:tc>
                  <a:txBody>
                    <a:bodyPr/>
                    <a:lstStyle/>
                    <a:p>
                      <a:r>
                        <a:rPr lang="en-IN" dirty="0"/>
                        <a:t>$F</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Reduce T-&gt;F</a:t>
                      </a:r>
                    </a:p>
                  </a:txBody>
                  <a:tcPr/>
                </a:tc>
                <a:extLst>
                  <a:ext uri="{0D108BD9-81ED-4DB2-BD59-A6C34878D82A}">
                    <a16:rowId xmlns:a16="http://schemas.microsoft.com/office/drawing/2014/main" val="15765229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mn-lt"/>
                          <a:ea typeface="+mn-ea"/>
                          <a:cs typeface="+mn-cs"/>
                        </a:rPr>
                        <a:t>+id*id$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Reduce E-&gt;T</a:t>
                      </a:r>
                    </a:p>
                  </a:txBody>
                  <a:tcPr/>
                </a:tc>
                <a:extLst>
                  <a:ext uri="{0D108BD9-81ED-4DB2-BD59-A6C34878D82A}">
                    <a16:rowId xmlns:a16="http://schemas.microsoft.com/office/drawing/2014/main" val="2509589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mn-lt"/>
                          <a:ea typeface="+mn-ea"/>
                          <a:cs typeface="+mn-cs"/>
                        </a:rPr>
                        <a:t>+id*id$</a:t>
                      </a:r>
                    </a:p>
                  </a:txBody>
                  <a:tcPr/>
                </a:tc>
                <a:tc>
                  <a:txBody>
                    <a:bodyPr/>
                    <a:lstStyle/>
                    <a:p>
                      <a:r>
                        <a:rPr lang="en-IN" dirty="0"/>
                        <a:t>Shift +</a:t>
                      </a:r>
                    </a:p>
                  </a:txBody>
                  <a:tcPr/>
                </a:tc>
                <a:extLst>
                  <a:ext uri="{0D108BD9-81ED-4DB2-BD59-A6C34878D82A}">
                    <a16:rowId xmlns:a16="http://schemas.microsoft.com/office/drawing/2014/main" val="3022065072"/>
                  </a:ext>
                </a:extLst>
              </a:tr>
              <a:tr h="370840">
                <a:tc>
                  <a:txBody>
                    <a:bodyPr/>
                    <a:lstStyle/>
                    <a:p>
                      <a:r>
                        <a:rPr lang="en-IN" dirty="0"/>
                        <a:t>$E+</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id*id$</a:t>
                      </a:r>
                    </a:p>
                  </a:txBody>
                  <a:tcPr/>
                </a:tc>
                <a:tc>
                  <a:txBody>
                    <a:bodyPr/>
                    <a:lstStyle/>
                    <a:p>
                      <a:r>
                        <a:rPr lang="en-IN" dirty="0"/>
                        <a:t>Shift id</a:t>
                      </a:r>
                    </a:p>
                  </a:txBody>
                  <a:tcPr/>
                </a:tc>
                <a:extLst>
                  <a:ext uri="{0D108BD9-81ED-4DB2-BD59-A6C34878D82A}">
                    <a16:rowId xmlns:a16="http://schemas.microsoft.com/office/drawing/2014/main" val="3947895315"/>
                  </a:ext>
                </a:extLst>
              </a:tr>
              <a:tr h="370840">
                <a:tc>
                  <a:txBody>
                    <a:bodyPr/>
                    <a:lstStyle/>
                    <a:p>
                      <a:r>
                        <a:rPr lang="en-IN" dirty="0"/>
                        <a:t>$</a:t>
                      </a:r>
                      <a:r>
                        <a:rPr lang="en-IN" dirty="0" err="1"/>
                        <a:t>E+id</a:t>
                      </a:r>
                      <a:endParaRPr lang="en-IN" dirty="0"/>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Reduce F-&gt;id</a:t>
                      </a:r>
                    </a:p>
                  </a:txBody>
                  <a:tcPr/>
                </a:tc>
                <a:extLst>
                  <a:ext uri="{0D108BD9-81ED-4DB2-BD59-A6C34878D82A}">
                    <a16:rowId xmlns:a16="http://schemas.microsoft.com/office/drawing/2014/main" val="1233961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$E+F</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Reduce T-&gt;F</a:t>
                      </a:r>
                    </a:p>
                  </a:txBody>
                  <a:tcPr/>
                </a:tc>
                <a:extLst>
                  <a:ext uri="{0D108BD9-81ED-4DB2-BD59-A6C34878D82A}">
                    <a16:rowId xmlns:a16="http://schemas.microsoft.com/office/drawing/2014/main" val="923485566"/>
                  </a:ext>
                </a:extLst>
              </a:tr>
              <a:tr h="370840">
                <a:tc>
                  <a:txBody>
                    <a:bodyPr/>
                    <a:lstStyle/>
                    <a:p>
                      <a:r>
                        <a:rPr lang="en-IN" dirty="0"/>
                        <a:t>$E+T</a:t>
                      </a:r>
                    </a:p>
                  </a:txBody>
                  <a:tcPr/>
                </a:tc>
                <a:tc>
                  <a:txBody>
                    <a:bodyPr/>
                    <a:lstStyle/>
                    <a:p>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Shift *</a:t>
                      </a:r>
                    </a:p>
                  </a:txBody>
                  <a:tcPr/>
                </a:tc>
                <a:extLst>
                  <a:ext uri="{0D108BD9-81ED-4DB2-BD59-A6C34878D82A}">
                    <a16:rowId xmlns:a16="http://schemas.microsoft.com/office/drawing/2014/main" val="3875243459"/>
                  </a:ext>
                </a:extLst>
              </a:tr>
              <a:tr h="370840">
                <a:tc>
                  <a:txBody>
                    <a:bodyPr/>
                    <a:lstStyle/>
                    <a:p>
                      <a:r>
                        <a:rPr lang="en-IN" dirty="0"/>
                        <a:t>$E+T*</a:t>
                      </a:r>
                    </a:p>
                  </a:txBody>
                  <a:tcPr/>
                </a:tc>
                <a:tc>
                  <a:txBody>
                    <a:bodyPr/>
                    <a:lstStyle/>
                    <a:p>
                      <a:r>
                        <a:rPr lang="en-IN"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id$</a:t>
                      </a:r>
                    </a:p>
                  </a:txBody>
                  <a:tcPr/>
                </a:tc>
                <a:tc>
                  <a:txBody>
                    <a:bodyPr/>
                    <a:lstStyle/>
                    <a:p>
                      <a:r>
                        <a:rPr lang="en-IN" dirty="0"/>
                        <a:t>Shift id</a:t>
                      </a:r>
                    </a:p>
                  </a:txBody>
                  <a:tcPr/>
                </a:tc>
                <a:extLst>
                  <a:ext uri="{0D108BD9-81ED-4DB2-BD59-A6C34878D82A}">
                    <a16:rowId xmlns:a16="http://schemas.microsoft.com/office/drawing/2014/main" val="729949651"/>
                  </a:ext>
                </a:extLst>
              </a:tr>
              <a:tr h="370840">
                <a:tc>
                  <a:txBody>
                    <a:bodyPr/>
                    <a:lstStyle/>
                    <a:p>
                      <a:r>
                        <a:rPr lang="en-IN" dirty="0"/>
                        <a:t>$E+T*id</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F-&gt;id</a:t>
                      </a:r>
                    </a:p>
                  </a:txBody>
                  <a:tcPr/>
                </a:tc>
                <a:extLst>
                  <a:ext uri="{0D108BD9-81ED-4DB2-BD59-A6C34878D82A}">
                    <a16:rowId xmlns:a16="http://schemas.microsoft.com/office/drawing/2014/main" val="2658589180"/>
                  </a:ext>
                </a:extLst>
              </a:tr>
              <a:tr h="370840">
                <a:tc>
                  <a:txBody>
                    <a:bodyPr/>
                    <a:lstStyle/>
                    <a:p>
                      <a:r>
                        <a:rPr lang="en-IN" dirty="0"/>
                        <a:t>$E+T*F</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T-&gt;T*F</a:t>
                      </a:r>
                    </a:p>
                  </a:txBody>
                  <a:tcPr/>
                </a:tc>
                <a:extLst>
                  <a:ext uri="{0D108BD9-81ED-4DB2-BD59-A6C34878D82A}">
                    <a16:rowId xmlns:a16="http://schemas.microsoft.com/office/drawing/2014/main" val="339023594"/>
                  </a:ext>
                </a:extLst>
              </a:tr>
              <a:tr h="370840">
                <a:tc>
                  <a:txBody>
                    <a:bodyPr/>
                    <a:lstStyle/>
                    <a:p>
                      <a:r>
                        <a:rPr lang="en-IN" dirty="0"/>
                        <a:t>$E+T</a:t>
                      </a:r>
                    </a:p>
                  </a:txBody>
                  <a:tcPr/>
                </a:tc>
                <a:tc>
                  <a:txBody>
                    <a:bodyPr/>
                    <a:lstStyle/>
                    <a:p>
                      <a:r>
                        <a:rPr lang="en-IN"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Reduce E-&gt;E+T</a:t>
                      </a:r>
                    </a:p>
                  </a:txBody>
                  <a:tcPr/>
                </a:tc>
                <a:extLst>
                  <a:ext uri="{0D108BD9-81ED-4DB2-BD59-A6C34878D82A}">
                    <a16:rowId xmlns:a16="http://schemas.microsoft.com/office/drawing/2014/main" val="2478925239"/>
                  </a:ext>
                </a:extLst>
              </a:tr>
              <a:tr h="370840">
                <a:tc>
                  <a:txBody>
                    <a:bodyPr/>
                    <a:lstStyle/>
                    <a:p>
                      <a:r>
                        <a:rPr lang="en-IN" dirty="0"/>
                        <a:t>$E</a:t>
                      </a:r>
                    </a:p>
                  </a:txBody>
                  <a:tcPr/>
                </a:tc>
                <a:tc>
                  <a:txBody>
                    <a:bodyPr/>
                    <a:lstStyle/>
                    <a:p>
                      <a:r>
                        <a:rPr lang="en-IN" dirty="0"/>
                        <a:t>Accepted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t>
                      </a:r>
                    </a:p>
                  </a:txBody>
                  <a:tcPr/>
                </a:tc>
                <a:tc>
                  <a:txBody>
                    <a:bodyPr/>
                    <a:lstStyle/>
                    <a:p>
                      <a:r>
                        <a:rPr lang="en-IN" dirty="0"/>
                        <a:t>Hence Parse</a:t>
                      </a:r>
                    </a:p>
                  </a:txBody>
                  <a:tcPr/>
                </a:tc>
                <a:extLst>
                  <a:ext uri="{0D108BD9-81ED-4DB2-BD59-A6C34878D82A}">
                    <a16:rowId xmlns:a16="http://schemas.microsoft.com/office/drawing/2014/main" val="2175169162"/>
                  </a:ext>
                </a:extLst>
              </a:tr>
            </a:tbl>
          </a:graphicData>
        </a:graphic>
      </p:graphicFrame>
      <p:pic>
        <p:nvPicPr>
          <p:cNvPr id="11" name="Picture 10">
            <a:extLst>
              <a:ext uri="{FF2B5EF4-FFF2-40B4-BE49-F238E27FC236}">
                <a16:creationId xmlns:a16="http://schemas.microsoft.com/office/drawing/2014/main" id="{A4E58774-BDED-493C-8BB5-A51E895F6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8293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729E52-49A3-484C-A5AF-37A5AB0B2940}"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104906" cy="5309594"/>
          </a:xfrm>
        </p:spPr>
        <p:txBody>
          <a:bodyPr>
            <a:normAutofit/>
          </a:bodyPr>
          <a:lstStyle/>
          <a:p>
            <a:pPr marL="0" indent="0">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 </a:t>
            </a:r>
            <a:r>
              <a:rPr lang="en-IN" dirty="0">
                <a:latin typeface="Times New Roman" panose="02020603050405020304" pitchFamily="18" charset="0"/>
                <a:cs typeface="Times New Roman" panose="02020603050405020304" pitchFamily="18" charset="0"/>
              </a:rPr>
              <a:t>Generate Parse Tree</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18434" name="Picture 2" descr="Operator precedence parsing 6">
            <a:extLst>
              <a:ext uri="{FF2B5EF4-FFF2-40B4-BE49-F238E27FC236}">
                <a16:creationId xmlns:a16="http://schemas.microsoft.com/office/drawing/2014/main" id="{E2FDF34E-3024-4938-8099-C3A1543F5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033587"/>
            <a:ext cx="3048000" cy="38310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550F320-922C-4EFC-8C0D-CBEEE1F82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35875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additive="base">
                                        <p:cTn id="12" dur="500" fill="hold"/>
                                        <p:tgtEl>
                                          <p:spTgt spid="18434"/>
                                        </p:tgtEl>
                                        <p:attrNameLst>
                                          <p:attrName>ppt_x</p:attrName>
                                        </p:attrNameLst>
                                      </p:cBhvr>
                                      <p:tavLst>
                                        <p:tav tm="0">
                                          <p:val>
                                            <p:strVal val="#ppt_x"/>
                                          </p:val>
                                        </p:tav>
                                        <p:tav tm="100000">
                                          <p:val>
                                            <p:strVal val="#ppt_x"/>
                                          </p:val>
                                        </p:tav>
                                      </p:tavLst>
                                    </p:anim>
                                    <p:anim calcmode="lin" valueType="num">
                                      <p:cBhvr additive="base">
                                        <p:cTn id="13"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05D220-88DC-4BA7-A157-4478227D633C}"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104906" cy="5309594"/>
          </a:xfrm>
        </p:spPr>
        <p:txBody>
          <a:bodyPr>
            <a:normAutofit/>
          </a:bodyPr>
          <a:lstStyle/>
          <a:p>
            <a:pPr marL="0" indent="0" fontAlgn="base">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3</a:t>
            </a:r>
            <a:r>
              <a:rPr lang="en-US" dirty="0">
                <a:latin typeface="Times New Roman" panose="02020603050405020304" pitchFamily="18" charset="0"/>
                <a:cs typeface="Times New Roman" panose="02020603050405020304" pitchFamily="18" charset="0"/>
              </a:rPr>
              <a:t>-Consider the following grammar-</a:t>
            </a:r>
          </a:p>
          <a:p>
            <a:pPr marL="0" indent="0" fontAlgn="base">
              <a:buNone/>
            </a:pPr>
            <a:r>
              <a:rPr lang="en-US" dirty="0">
                <a:latin typeface="Times New Roman" panose="02020603050405020304" pitchFamily="18" charset="0"/>
                <a:cs typeface="Times New Roman" panose="02020603050405020304" pitchFamily="18" charset="0"/>
              </a:rPr>
              <a:t>		</a:t>
            </a:r>
          </a:p>
          <a:p>
            <a:pPr marL="0" indent="0" fontAlgn="base">
              <a:buNone/>
            </a:pPr>
            <a:r>
              <a:rPr lang="en-US" dirty="0"/>
              <a:t>		</a:t>
            </a:r>
            <a:r>
              <a:rPr lang="en-US" dirty="0">
                <a:latin typeface="Times New Roman" panose="02020603050405020304" pitchFamily="18" charset="0"/>
                <a:cs typeface="Times New Roman" panose="02020603050405020304" pitchFamily="18" charset="0"/>
              </a:rPr>
              <a:t>E → E + E | E x E | id</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Construct Operator Precedence Parser.</a:t>
            </a:r>
          </a:p>
          <a:p>
            <a:pPr marL="0" indent="0" fontAlgn="base">
              <a:buNone/>
            </a:pPr>
            <a:r>
              <a:rPr lang="en-US" dirty="0">
                <a:latin typeface="Times New Roman" panose="02020603050405020304" pitchFamily="18" charset="0"/>
                <a:cs typeface="Times New Roman" panose="02020603050405020304" pitchFamily="18" charset="0"/>
              </a:rPr>
              <a:t>Find the Operator Precedence Functions.</a:t>
            </a:r>
          </a:p>
          <a:p>
            <a:pPr marL="0" indent="0" fontAlgn="base">
              <a:buNone/>
            </a:pPr>
            <a:endParaRPr lang="en-IN" b="1" u="sng" dirty="0">
              <a:latin typeface="Times New Roman" panose="02020603050405020304" pitchFamily="18" charset="0"/>
              <a:cs typeface="Times New Roman" panose="02020603050405020304" pitchFamily="18" charset="0"/>
            </a:endParaRPr>
          </a:p>
          <a:p>
            <a:pPr marL="0" indent="0" fontAlgn="base">
              <a:buNone/>
            </a:pPr>
            <a:r>
              <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a:p>
            <a:pPr marL="0" indent="0" fontAlgn="base">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E68BE86-F208-47B2-9394-E19B6BBE30DE}"/>
              </a:ext>
            </a:extLst>
          </p:cNvPr>
          <p:cNvGraphicFramePr>
            <a:graphicFrameLocks noGrp="1"/>
          </p:cNvGraphicFramePr>
          <p:nvPr/>
        </p:nvGraphicFramePr>
        <p:xfrm>
          <a:off x="2209800" y="3581400"/>
          <a:ext cx="4953002" cy="2425108"/>
        </p:xfrm>
        <a:graphic>
          <a:graphicData uri="http://schemas.openxmlformats.org/drawingml/2006/table">
            <a:tbl>
              <a:tblPr/>
              <a:tblGrid>
                <a:gridCol w="827223">
                  <a:extLst>
                    <a:ext uri="{9D8B030D-6E8A-4147-A177-3AD203B41FA5}">
                      <a16:colId xmlns:a16="http://schemas.microsoft.com/office/drawing/2014/main" val="2283553419"/>
                    </a:ext>
                  </a:extLst>
                </a:gridCol>
                <a:gridCol w="827223">
                  <a:extLst>
                    <a:ext uri="{9D8B030D-6E8A-4147-A177-3AD203B41FA5}">
                      <a16:colId xmlns:a16="http://schemas.microsoft.com/office/drawing/2014/main" val="148476968"/>
                    </a:ext>
                  </a:extLst>
                </a:gridCol>
                <a:gridCol w="847905">
                  <a:extLst>
                    <a:ext uri="{9D8B030D-6E8A-4147-A177-3AD203B41FA5}">
                      <a16:colId xmlns:a16="http://schemas.microsoft.com/office/drawing/2014/main" val="1723851810"/>
                    </a:ext>
                  </a:extLst>
                </a:gridCol>
                <a:gridCol w="847905">
                  <a:extLst>
                    <a:ext uri="{9D8B030D-6E8A-4147-A177-3AD203B41FA5}">
                      <a16:colId xmlns:a16="http://schemas.microsoft.com/office/drawing/2014/main" val="969119887"/>
                    </a:ext>
                  </a:extLst>
                </a:gridCol>
                <a:gridCol w="806542">
                  <a:extLst>
                    <a:ext uri="{9D8B030D-6E8A-4147-A177-3AD203B41FA5}">
                      <a16:colId xmlns:a16="http://schemas.microsoft.com/office/drawing/2014/main" val="3478194443"/>
                    </a:ext>
                  </a:extLst>
                </a:gridCol>
                <a:gridCol w="796204">
                  <a:extLst>
                    <a:ext uri="{9D8B030D-6E8A-4147-A177-3AD203B41FA5}">
                      <a16:colId xmlns:a16="http://schemas.microsoft.com/office/drawing/2014/main" val="347569863"/>
                    </a:ext>
                  </a:extLst>
                </a:gridCol>
              </a:tblGrid>
              <a:tr h="318793">
                <a:tc gridSpan="6">
                  <a:txBody>
                    <a:bodyPr/>
                    <a:lstStyle/>
                    <a:p>
                      <a:pPr algn="ctr"/>
                      <a:r>
                        <a:rPr lang="en-IN" sz="1200" dirty="0">
                          <a:effectLst/>
                        </a:rPr>
                        <a:t>g →</a:t>
                      </a:r>
                      <a:endParaRPr lang="en-IN"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47054471"/>
                  </a:ext>
                </a:extLst>
              </a:tr>
              <a:tr h="421263">
                <a:tc rowSpan="5">
                  <a:txBody>
                    <a:bodyPr/>
                    <a:lstStyle/>
                    <a:p>
                      <a:r>
                        <a:rPr lang="en-IN" sz="1200">
                          <a:effectLst/>
                        </a:rPr>
                        <a:t>f ↓</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endParaRPr lang="en-IN"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id</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x</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523844871"/>
                  </a:ext>
                </a:extLst>
              </a:tr>
              <a:tr h="421263">
                <a:tc vMerge="1">
                  <a:txBody>
                    <a:bodyPr/>
                    <a:lstStyle/>
                    <a:p>
                      <a:endParaRPr lang="en-IN"/>
                    </a:p>
                  </a:txBody>
                  <a:tcPr/>
                </a:tc>
                <a:tc>
                  <a:txBody>
                    <a:bodyPr/>
                    <a:lstStyle/>
                    <a:p>
                      <a:pPr algn="ctr"/>
                      <a:r>
                        <a:rPr lang="en-IN" sz="1200" b="1">
                          <a:effectLst/>
                        </a:rPr>
                        <a:t>id</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3821049447"/>
                  </a:ext>
                </a:extLst>
              </a:tr>
              <a:tr h="421263">
                <a:tc vMerge="1">
                  <a:txBody>
                    <a:bodyPr/>
                    <a:lstStyle/>
                    <a:p>
                      <a:endParaRPr lang="en-IN"/>
                    </a:p>
                  </a:txBody>
                  <a:tcPr/>
                </a:tc>
                <a:tc>
                  <a:txBody>
                    <a:bodyPr/>
                    <a:lstStyle/>
                    <a:p>
                      <a:pPr algn="ctr"/>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822841076"/>
                  </a:ext>
                </a:extLst>
              </a:tr>
              <a:tr h="421263">
                <a:tc vMerge="1">
                  <a:txBody>
                    <a:bodyPr/>
                    <a:lstStyle/>
                    <a:p>
                      <a:endParaRPr lang="en-IN"/>
                    </a:p>
                  </a:txBody>
                  <a:tcPr/>
                </a:tc>
                <a:tc>
                  <a:txBody>
                    <a:bodyPr/>
                    <a:lstStyle/>
                    <a:p>
                      <a:pPr algn="ctr"/>
                      <a:r>
                        <a:rPr lang="en-IN" sz="1200" b="1">
                          <a:effectLst/>
                        </a:rPr>
                        <a:t>x</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896702957"/>
                  </a:ext>
                </a:extLst>
              </a:tr>
              <a:tr h="421263">
                <a:tc vMerge="1">
                  <a:txBody>
                    <a:bodyPr/>
                    <a:lstStyle/>
                    <a:p>
                      <a:endParaRPr lang="en-IN"/>
                    </a:p>
                  </a:txBody>
                  <a:tcPr/>
                </a:tc>
                <a:tc>
                  <a:txBody>
                    <a:bodyPr/>
                    <a:lstStyle/>
                    <a:p>
                      <a:pPr algn="ctr"/>
                      <a:r>
                        <a:rPr lang="en-IN" sz="1200" b="1" i="0">
                          <a:solidFill>
                            <a:srgbClr val="303030"/>
                          </a:solidFill>
                          <a:effectLst/>
                          <a:latin typeface="Arimo"/>
                        </a:rPr>
                        <a:t>$</a:t>
                      </a:r>
                      <a:endParaRPr lang="en-IN" b="0" i="0">
                        <a:solidFill>
                          <a:srgbClr val="303030"/>
                        </a:solidFill>
                        <a:effectLst/>
                        <a:latin typeface="Arimo"/>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endParaRPr lang="en-IN" dirty="0"/>
                    </a:p>
                  </a:txBody>
                  <a:tcPr>
                    <a:lnL w="6350" cap="flat" cmpd="sng" algn="ctr">
                      <a:solidFill>
                        <a:srgbClr val="AAAAAA"/>
                      </a:solidFill>
                      <a:prstDash val="solid"/>
                      <a:round/>
                      <a:headEnd type="none" w="med" len="med"/>
                      <a:tailEnd type="none" w="med" len="med"/>
                    </a:lnL>
                    <a:lnT w="6350" cap="flat" cmpd="sng" algn="ctr">
                      <a:solidFill>
                        <a:srgbClr val="AAAAAA"/>
                      </a:solidFill>
                      <a:prstDash val="solid"/>
                      <a:round/>
                      <a:headEnd type="none" w="med" len="med"/>
                      <a:tailEnd type="none" w="med" len="med"/>
                    </a:lnT>
                  </a:tcPr>
                </a:tc>
                <a:extLst>
                  <a:ext uri="{0D108BD9-81ED-4DB2-BD59-A6C34878D82A}">
                    <a16:rowId xmlns:a16="http://schemas.microsoft.com/office/drawing/2014/main" val="124870400"/>
                  </a:ext>
                </a:extLst>
              </a:tr>
            </a:tbl>
          </a:graphicData>
        </a:graphic>
      </p:graphicFrame>
      <p:sp>
        <p:nvSpPr>
          <p:cNvPr id="5" name="Rectangle 1">
            <a:extLst>
              <a:ext uri="{FF2B5EF4-FFF2-40B4-BE49-F238E27FC236}">
                <a16:creationId xmlns:a16="http://schemas.microsoft.com/office/drawing/2014/main" id="{1268719A-5DCD-4F7B-A5AB-8BBCD7268087}"/>
              </a:ext>
            </a:extLst>
          </p:cNvPr>
          <p:cNvSpPr>
            <a:spLocks noChangeArrowheads="1"/>
          </p:cNvSpPr>
          <p:nvPr/>
        </p:nvSpPr>
        <p:spPr bwMode="auto">
          <a:xfrm>
            <a:off x="3048000" y="38425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46660C5-ED12-46D4-98D0-493F4F9EC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63383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anim calcmode="lin" valueType="num">
                                      <p:cBhvr additive="base">
                                        <p:cTn id="23"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animEffect transition="in" filter="wipe(down)">
                                      <p:cBhvr>
                                        <p:cTn id="29" dur="500"/>
                                        <p:tgtEl>
                                          <p:spTgt spid="1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7BBB5F-2F3A-4629-8471-ADC659193E6B}"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104906" cy="530959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graph representing the precedence functions is-</a:t>
            </a:r>
            <a:endParaRPr lang="en-IN"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E68BE86-F208-47B2-9394-E19B6BBE30DE}"/>
              </a:ext>
            </a:extLst>
          </p:cNvPr>
          <p:cNvGraphicFramePr>
            <a:graphicFrameLocks noGrp="1"/>
          </p:cNvGraphicFramePr>
          <p:nvPr/>
        </p:nvGraphicFramePr>
        <p:xfrm>
          <a:off x="424543" y="2216446"/>
          <a:ext cx="1981200" cy="2425108"/>
        </p:xfrm>
        <a:graphic>
          <a:graphicData uri="http://schemas.openxmlformats.org/drawingml/2006/table">
            <a:tbl>
              <a:tblPr/>
              <a:tblGrid>
                <a:gridCol w="330889">
                  <a:extLst>
                    <a:ext uri="{9D8B030D-6E8A-4147-A177-3AD203B41FA5}">
                      <a16:colId xmlns:a16="http://schemas.microsoft.com/office/drawing/2014/main" val="2283553419"/>
                    </a:ext>
                  </a:extLst>
                </a:gridCol>
                <a:gridCol w="330889">
                  <a:extLst>
                    <a:ext uri="{9D8B030D-6E8A-4147-A177-3AD203B41FA5}">
                      <a16:colId xmlns:a16="http://schemas.microsoft.com/office/drawing/2014/main" val="148476968"/>
                    </a:ext>
                  </a:extLst>
                </a:gridCol>
                <a:gridCol w="339162">
                  <a:extLst>
                    <a:ext uri="{9D8B030D-6E8A-4147-A177-3AD203B41FA5}">
                      <a16:colId xmlns:a16="http://schemas.microsoft.com/office/drawing/2014/main" val="1723851810"/>
                    </a:ext>
                  </a:extLst>
                </a:gridCol>
                <a:gridCol w="339162">
                  <a:extLst>
                    <a:ext uri="{9D8B030D-6E8A-4147-A177-3AD203B41FA5}">
                      <a16:colId xmlns:a16="http://schemas.microsoft.com/office/drawing/2014/main" val="969119887"/>
                    </a:ext>
                  </a:extLst>
                </a:gridCol>
                <a:gridCol w="322617">
                  <a:extLst>
                    <a:ext uri="{9D8B030D-6E8A-4147-A177-3AD203B41FA5}">
                      <a16:colId xmlns:a16="http://schemas.microsoft.com/office/drawing/2014/main" val="3478194443"/>
                    </a:ext>
                  </a:extLst>
                </a:gridCol>
                <a:gridCol w="318481">
                  <a:extLst>
                    <a:ext uri="{9D8B030D-6E8A-4147-A177-3AD203B41FA5}">
                      <a16:colId xmlns:a16="http://schemas.microsoft.com/office/drawing/2014/main" val="347569863"/>
                    </a:ext>
                  </a:extLst>
                </a:gridCol>
              </a:tblGrid>
              <a:tr h="318793">
                <a:tc gridSpan="6">
                  <a:txBody>
                    <a:bodyPr/>
                    <a:lstStyle/>
                    <a:p>
                      <a:pPr algn="ctr"/>
                      <a:r>
                        <a:rPr lang="en-IN" sz="1200">
                          <a:effectLst/>
                        </a:rPr>
                        <a:t>g →</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47054471"/>
                  </a:ext>
                </a:extLst>
              </a:tr>
              <a:tr h="421263">
                <a:tc rowSpan="5">
                  <a:txBody>
                    <a:bodyPr/>
                    <a:lstStyle/>
                    <a:p>
                      <a:r>
                        <a:rPr lang="en-IN" sz="1200">
                          <a:effectLst/>
                        </a:rPr>
                        <a:t>f ↓</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id</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x</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523844871"/>
                  </a:ext>
                </a:extLst>
              </a:tr>
              <a:tr h="421263">
                <a:tc vMerge="1">
                  <a:txBody>
                    <a:bodyPr/>
                    <a:lstStyle/>
                    <a:p>
                      <a:endParaRPr lang="en-IN"/>
                    </a:p>
                  </a:txBody>
                  <a:tcPr/>
                </a:tc>
                <a:tc>
                  <a:txBody>
                    <a:bodyPr/>
                    <a:lstStyle/>
                    <a:p>
                      <a:pPr algn="ctr"/>
                      <a:r>
                        <a:rPr lang="en-IN" sz="1200" b="1">
                          <a:effectLst/>
                        </a:rPr>
                        <a:t>id</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3821049447"/>
                  </a:ext>
                </a:extLst>
              </a:tr>
              <a:tr h="421263">
                <a:tc vMerge="1">
                  <a:txBody>
                    <a:bodyPr/>
                    <a:lstStyle/>
                    <a:p>
                      <a:endParaRPr lang="en-IN"/>
                    </a:p>
                  </a:txBody>
                  <a:tcPr/>
                </a:tc>
                <a:tc>
                  <a:txBody>
                    <a:bodyPr/>
                    <a:lstStyle/>
                    <a:p>
                      <a:pPr algn="ctr"/>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dirty="0">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822841076"/>
                  </a:ext>
                </a:extLst>
              </a:tr>
              <a:tr h="421263">
                <a:tc vMerge="1">
                  <a:txBody>
                    <a:bodyPr/>
                    <a:lstStyle/>
                    <a:p>
                      <a:endParaRPr lang="en-IN"/>
                    </a:p>
                  </a:txBody>
                  <a:tcPr/>
                </a:tc>
                <a:tc>
                  <a:txBody>
                    <a:bodyPr/>
                    <a:lstStyle/>
                    <a:p>
                      <a:pPr algn="ctr"/>
                      <a:r>
                        <a:rPr lang="en-IN" sz="1200" b="1">
                          <a:effectLst/>
                        </a:rPr>
                        <a:t>x</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tc>
                  <a:txBody>
                    <a:bodyPr/>
                    <a:lstStyle/>
                    <a:p>
                      <a:r>
                        <a:rPr lang="en-IN">
                          <a:effectLst/>
                        </a:rPr>
                        <a:t>&gt;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896702957"/>
                  </a:ext>
                </a:extLst>
              </a:tr>
              <a:tr h="421263">
                <a:tc vMerge="1">
                  <a:txBody>
                    <a:bodyPr/>
                    <a:lstStyle/>
                    <a:p>
                      <a:endParaRPr lang="en-IN"/>
                    </a:p>
                  </a:txBody>
                  <a:tcPr/>
                </a:tc>
                <a:tc>
                  <a:txBody>
                    <a:bodyPr/>
                    <a:lstStyle/>
                    <a:p>
                      <a:pPr algn="ctr"/>
                      <a:r>
                        <a:rPr lang="en-IN" sz="1200" b="1" i="0">
                          <a:solidFill>
                            <a:srgbClr val="303030"/>
                          </a:solidFill>
                          <a:effectLst/>
                          <a:latin typeface="Arimo"/>
                        </a:rPr>
                        <a:t>$</a:t>
                      </a:r>
                      <a:endParaRPr lang="en-IN" b="0" i="0">
                        <a:solidFill>
                          <a:srgbClr val="303030"/>
                        </a:solidFill>
                        <a:effectLst/>
                        <a:latin typeface="Arimo"/>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a:r>
                        <a:rPr lang="en-IN" b="0" i="0">
                          <a:solidFill>
                            <a:srgbClr val="303030"/>
                          </a:solidFill>
                          <a:effectLst/>
                          <a:latin typeface="Arimo"/>
                        </a:rPr>
                        <a:t>&lt;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endParaRPr lang="en-IN" dirty="0"/>
                    </a:p>
                  </a:txBody>
                  <a:tcPr>
                    <a:lnL w="6350" cap="flat" cmpd="sng" algn="ctr">
                      <a:solidFill>
                        <a:srgbClr val="AAAAAA"/>
                      </a:solidFill>
                      <a:prstDash val="solid"/>
                      <a:round/>
                      <a:headEnd type="none" w="med" len="med"/>
                      <a:tailEnd type="none" w="med" len="med"/>
                    </a:lnL>
                    <a:lnT w="6350" cap="flat" cmpd="sng" algn="ctr">
                      <a:solidFill>
                        <a:srgbClr val="AAAAAA"/>
                      </a:solidFill>
                      <a:prstDash val="solid"/>
                      <a:round/>
                      <a:headEnd type="none" w="med" len="med"/>
                      <a:tailEnd type="none" w="med" len="med"/>
                    </a:lnT>
                  </a:tcPr>
                </a:tc>
                <a:extLst>
                  <a:ext uri="{0D108BD9-81ED-4DB2-BD59-A6C34878D82A}">
                    <a16:rowId xmlns:a16="http://schemas.microsoft.com/office/drawing/2014/main" val="124870400"/>
                  </a:ext>
                </a:extLst>
              </a:tr>
            </a:tbl>
          </a:graphicData>
        </a:graphic>
      </p:graphicFrame>
      <p:sp>
        <p:nvSpPr>
          <p:cNvPr id="5" name="Rectangle 1">
            <a:extLst>
              <a:ext uri="{FF2B5EF4-FFF2-40B4-BE49-F238E27FC236}">
                <a16:creationId xmlns:a16="http://schemas.microsoft.com/office/drawing/2014/main" id="{1268719A-5DCD-4F7B-A5AB-8BBCD7268087}"/>
              </a:ext>
            </a:extLst>
          </p:cNvPr>
          <p:cNvSpPr>
            <a:spLocks noChangeArrowheads="1"/>
          </p:cNvSpPr>
          <p:nvPr/>
        </p:nvSpPr>
        <p:spPr bwMode="auto">
          <a:xfrm>
            <a:off x="3048000" y="38425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FCB20525-477D-4A5A-96F4-BFAD15DA4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589" y="1828800"/>
            <a:ext cx="381952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58CE81A-2A9C-4AC6-B677-4DFCC095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7119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wheel(1)">
                                      <p:cBhvr>
                                        <p:cTn id="18"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3A6D39-3815-4A3E-8772-18045DD381C2}" type="datetime1">
              <a:rPr lang="en-US" smtClean="0"/>
              <a:t>7/8/2023</a:t>
            </a:fld>
            <a:endParaRPr lang="en-US"/>
          </a:p>
        </p:txBody>
      </p:sp>
      <p:sp>
        <p:nvSpPr>
          <p:cNvPr id="9" name="Footer Placeholder 4">
            <a:extLst>
              <a:ext uri="{FF2B5EF4-FFF2-40B4-BE49-F238E27FC236}">
                <a16:creationId xmlns:a16="http://schemas.microsoft.com/office/drawing/2014/main" id="{7041071E-C492-4911-914D-E207097E92F1}"/>
              </a:ext>
            </a:extLst>
          </p:cNvPr>
          <p:cNvSpPr>
            <a:spLocks noGrp="1"/>
          </p:cNvSpPr>
          <p:nvPr>
            <p:ph type="ftr" sz="quarter" idx="11"/>
          </p:nvPr>
        </p:nvSpPr>
        <p:spPr>
          <a:xfrm>
            <a:off x="3124200" y="6356351"/>
            <a:ext cx="3733800" cy="273050"/>
          </a:xfrm>
        </p:spPr>
        <p:txBody>
          <a:bodyPr/>
          <a:lstStyle/>
          <a:p>
            <a:r>
              <a:rPr lang="en-US" smtClean="0"/>
              <a:t>Rohit Chaudhary                      CD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Example: Operator Precedence Parser</a:t>
            </a:r>
            <a:endParaRPr lang="en-US" sz="2400" b="0" i="0" dirty="0">
              <a:effectLst/>
              <a:latin typeface="Times New Roman" panose="02020603050405020304" pitchFamily="18" charset="0"/>
              <a:cs typeface="Times New Roman" panose="02020603050405020304" pitchFamily="18" charset="0"/>
            </a:endParaRPr>
          </a:p>
        </p:txBody>
      </p:sp>
      <p:sp>
        <p:nvSpPr>
          <p:cNvPr id="2" name="AutoShape 2" descr="Operator precedence parsing 7">
            <a:extLst>
              <a:ext uri="{FF2B5EF4-FFF2-40B4-BE49-F238E27FC236}">
                <a16:creationId xmlns:a16="http://schemas.microsoft.com/office/drawing/2014/main" id="{9476BAAE-EE8F-4D20-903E-38B79B7481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Content Placeholder 11">
            <a:extLst>
              <a:ext uri="{FF2B5EF4-FFF2-40B4-BE49-F238E27FC236}">
                <a16:creationId xmlns:a16="http://schemas.microsoft.com/office/drawing/2014/main" id="{0C60EB2F-94DF-4EA9-9234-E53F6167F9B7}"/>
              </a:ext>
            </a:extLst>
          </p:cNvPr>
          <p:cNvSpPr>
            <a:spLocks noGrp="1"/>
          </p:cNvSpPr>
          <p:nvPr>
            <p:ph idx="1"/>
          </p:nvPr>
        </p:nvSpPr>
        <p:spPr>
          <a:xfrm>
            <a:off x="457200" y="914400"/>
            <a:ext cx="8104906" cy="5309594"/>
          </a:xfrm>
        </p:spPr>
        <p:txBody>
          <a:bodyPr>
            <a:normAutofit/>
          </a:bodyPr>
          <a:lstStyle/>
          <a:p>
            <a:pPr marL="0" indent="0" fontAlgn="base">
              <a:buNone/>
            </a:pPr>
            <a:r>
              <a:rPr lang="en-IN" dirty="0">
                <a:latin typeface="Times New Roman" panose="02020603050405020304" pitchFamily="18" charset="0"/>
                <a:cs typeface="Times New Roman" panose="02020603050405020304" pitchFamily="18" charset="0"/>
              </a:rPr>
              <a:t>Here, the longest paths are-</a:t>
            </a:r>
          </a:p>
          <a:p>
            <a:pPr marL="0" indent="0" fontAlgn="base">
              <a:buNone/>
            </a:pPr>
            <a:endParaRPr lang="en-IN" dirty="0">
              <a:latin typeface="Times New Roman" panose="02020603050405020304" pitchFamily="18" charset="0"/>
              <a:cs typeface="Times New Roman" panose="02020603050405020304" pitchFamily="18" charset="0"/>
            </a:endParaRPr>
          </a:p>
          <a:p>
            <a:pPr fontAlgn="base"/>
            <a:r>
              <a:rPr lang="en-IN" dirty="0">
                <a:latin typeface="Times New Roman" panose="02020603050405020304" pitchFamily="18" charset="0"/>
                <a:cs typeface="Times New Roman" panose="02020603050405020304" pitchFamily="18" charset="0"/>
              </a:rPr>
              <a:t>f</a:t>
            </a:r>
            <a:r>
              <a:rPr lang="en-IN" baseline="-25000" dirty="0">
                <a:latin typeface="Times New Roman" panose="02020603050405020304" pitchFamily="18" charset="0"/>
                <a:cs typeface="Times New Roman" panose="02020603050405020304" pitchFamily="18" charset="0"/>
              </a:rPr>
              <a:t>id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a:t>
            </a:r>
            <a:r>
              <a:rPr lang="en-IN" baseline="-25000" dirty="0" err="1">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 f</a:t>
            </a:r>
            <a:r>
              <a:rPr lang="en-IN" baseline="-25000"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 g</a:t>
            </a:r>
            <a:r>
              <a:rPr lang="en-IN" baseline="-25000"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 f</a:t>
            </a:r>
            <a:r>
              <a:rPr lang="en-IN" baseline="-2500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fontAlgn="base"/>
            <a:r>
              <a:rPr lang="en-IN" dirty="0">
                <a:latin typeface="Times New Roman" panose="02020603050405020304" pitchFamily="18" charset="0"/>
                <a:cs typeface="Times New Roman" panose="02020603050405020304" pitchFamily="18" charset="0"/>
              </a:rPr>
              <a:t>g</a:t>
            </a:r>
            <a:r>
              <a:rPr lang="en-IN" baseline="-25000" dirty="0">
                <a:latin typeface="Times New Roman" panose="02020603050405020304" pitchFamily="18" charset="0"/>
                <a:cs typeface="Times New Roman" panose="02020603050405020304" pitchFamily="18" charset="0"/>
              </a:rPr>
              <a:t>id  </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a:t>
            </a:r>
            <a:r>
              <a:rPr lang="en-IN" baseline="-25000" dirty="0" err="1">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g</a:t>
            </a:r>
            <a:r>
              <a:rPr lang="en-IN" baseline="-25000" dirty="0" err="1">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 f</a:t>
            </a:r>
            <a:r>
              <a:rPr lang="en-IN" baseline="-25000"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 g</a:t>
            </a:r>
            <a:r>
              <a:rPr lang="en-IN" baseline="-25000"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 f</a:t>
            </a:r>
            <a:r>
              <a:rPr lang="en-IN" baseline="-25000" dirty="0">
                <a:latin typeface="Times New Roman" panose="02020603050405020304" pitchFamily="18" charset="0"/>
                <a:cs typeface="Times New Roman" panose="02020603050405020304" pitchFamily="18" charset="0"/>
              </a:rPr>
              <a:t>$</a:t>
            </a:r>
          </a:p>
          <a:p>
            <a:pPr fontAlgn="base"/>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resulting precedence functions are-</a:t>
            </a:r>
            <a:endParaRPr lang="en-IN"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1268719A-5DCD-4F7B-A5AB-8BBCD7268087}"/>
              </a:ext>
            </a:extLst>
          </p:cNvPr>
          <p:cNvSpPr>
            <a:spLocks noChangeArrowheads="1"/>
          </p:cNvSpPr>
          <p:nvPr/>
        </p:nvSpPr>
        <p:spPr bwMode="auto">
          <a:xfrm>
            <a:off x="3048000" y="38425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EB445250-FF09-41BE-9ADA-15745C9FD1AA}"/>
              </a:ext>
            </a:extLst>
          </p:cNvPr>
          <p:cNvGraphicFramePr>
            <a:graphicFrameLocks noGrp="1"/>
          </p:cNvGraphicFramePr>
          <p:nvPr/>
        </p:nvGraphicFramePr>
        <p:xfrm>
          <a:off x="2133600" y="4125161"/>
          <a:ext cx="4419599" cy="1969986"/>
        </p:xfrm>
        <a:graphic>
          <a:graphicData uri="http://schemas.openxmlformats.org/drawingml/2006/table">
            <a:tbl>
              <a:tblPr/>
              <a:tblGrid>
                <a:gridCol w="818833">
                  <a:extLst>
                    <a:ext uri="{9D8B030D-6E8A-4147-A177-3AD203B41FA5}">
                      <a16:colId xmlns:a16="http://schemas.microsoft.com/office/drawing/2014/main" val="3884251598"/>
                    </a:ext>
                  </a:extLst>
                </a:gridCol>
                <a:gridCol w="944807">
                  <a:extLst>
                    <a:ext uri="{9D8B030D-6E8A-4147-A177-3AD203B41FA5}">
                      <a16:colId xmlns:a16="http://schemas.microsoft.com/office/drawing/2014/main" val="2777738477"/>
                    </a:ext>
                  </a:extLst>
                </a:gridCol>
                <a:gridCol w="881820">
                  <a:extLst>
                    <a:ext uri="{9D8B030D-6E8A-4147-A177-3AD203B41FA5}">
                      <a16:colId xmlns:a16="http://schemas.microsoft.com/office/drawing/2014/main" val="3214001952"/>
                    </a:ext>
                  </a:extLst>
                </a:gridCol>
                <a:gridCol w="839828">
                  <a:extLst>
                    <a:ext uri="{9D8B030D-6E8A-4147-A177-3AD203B41FA5}">
                      <a16:colId xmlns:a16="http://schemas.microsoft.com/office/drawing/2014/main" val="376696003"/>
                    </a:ext>
                  </a:extLst>
                </a:gridCol>
                <a:gridCol w="934311">
                  <a:extLst>
                    <a:ext uri="{9D8B030D-6E8A-4147-A177-3AD203B41FA5}">
                      <a16:colId xmlns:a16="http://schemas.microsoft.com/office/drawing/2014/main" val="2611563459"/>
                    </a:ext>
                  </a:extLst>
                </a:gridCol>
              </a:tblGrid>
              <a:tr h="656662">
                <a:tc>
                  <a:txBody>
                    <a:bodyPr/>
                    <a:lstStyle/>
                    <a:p>
                      <a:pPr algn="ct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a:effectLst/>
                        </a:rPr>
                        <a:t>x</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a:effectLst/>
                        </a:rPr>
                        <a:t>id</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a:effectLst/>
                        </a:rPr>
                        <a:t>$</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223786651"/>
                  </a:ext>
                </a:extLst>
              </a:tr>
              <a:tr h="656662">
                <a:tc>
                  <a:txBody>
                    <a:bodyPr/>
                    <a:lstStyle/>
                    <a:p>
                      <a:pPr algn="ctr"/>
                      <a:r>
                        <a:rPr lang="en-IN" sz="1200" b="1">
                          <a:effectLst/>
                        </a:rPr>
                        <a:t>f</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4</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4</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332446684"/>
                  </a:ext>
                </a:extLst>
              </a:tr>
              <a:tr h="656662">
                <a:tc>
                  <a:txBody>
                    <a:bodyPr/>
                    <a:lstStyle/>
                    <a:p>
                      <a:pPr algn="ctr"/>
                      <a:r>
                        <a:rPr lang="en-IN" sz="1200" b="1">
                          <a:effectLst/>
                        </a:rPr>
                        <a:t>g</a:t>
                      </a:r>
                      <a:endParaRPr lang="en-IN">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3</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5</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dirty="0">
                          <a:effectLst/>
                        </a:rPr>
                        <a:t>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7045158"/>
                  </a:ext>
                </a:extLst>
              </a:tr>
            </a:tbl>
          </a:graphicData>
        </a:graphic>
      </p:graphicFrame>
      <p:sp>
        <p:nvSpPr>
          <p:cNvPr id="11" name="Rectangle 1">
            <a:extLst>
              <a:ext uri="{FF2B5EF4-FFF2-40B4-BE49-F238E27FC236}">
                <a16:creationId xmlns:a16="http://schemas.microsoft.com/office/drawing/2014/main" id="{C1338C35-FA0E-45BD-B486-A7D88B193B10}"/>
              </a:ext>
            </a:extLst>
          </p:cNvPr>
          <p:cNvSpPr>
            <a:spLocks noChangeArrowheads="1"/>
          </p:cNvSpPr>
          <p:nvPr/>
        </p:nvSpPr>
        <p:spPr bwMode="auto">
          <a:xfrm>
            <a:off x="3579813" y="329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277ABAB-2A03-45B5-925B-67CFFE09E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Tree>
    <p:extLst>
      <p:ext uri="{BB962C8B-B14F-4D97-AF65-F5344CB8AC3E}">
        <p14:creationId xmlns:p14="http://schemas.microsoft.com/office/powerpoint/2010/main" val="84330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dow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wipe(down)">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wipe(down)">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6879</TotalTime>
  <Words>8847</Words>
  <Application>Microsoft Office PowerPoint</Application>
  <PresentationFormat>On-screen Show (4:3)</PresentationFormat>
  <Paragraphs>3113</Paragraphs>
  <Slides>191</Slides>
  <Notes>149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191</vt:i4>
      </vt:variant>
    </vt:vector>
  </HeadingPairs>
  <TitlesOfParts>
    <vt:vector size="205" baseType="lpstr">
      <vt:lpstr>Arial</vt:lpstr>
      <vt:lpstr>Arimo</vt:lpstr>
      <vt:lpstr>Calibri</vt:lpstr>
      <vt:lpstr>Calibri (Body)</vt:lpstr>
      <vt:lpstr>Calibri Light</vt:lpstr>
      <vt:lpstr>Mangal</vt:lpstr>
      <vt:lpstr>Times New Roman</vt:lpstr>
      <vt:lpstr>trebuchet ms</vt:lpstr>
      <vt:lpstr>verdana</vt:lpstr>
      <vt:lpstr>Wingdings</vt:lpstr>
      <vt:lpstr>Office Theme</vt:lpstr>
      <vt:lpstr>2_Custom Design</vt:lpstr>
      <vt:lpstr>1_Custom Design</vt:lpstr>
      <vt:lpstr>Custom Design</vt:lpstr>
      <vt:lpstr>Noida Institute of Engineering and Technology, Greater Noida</vt:lpstr>
      <vt:lpstr>PowerPoint Presentation</vt:lpstr>
      <vt:lpstr>PowerPoint Presentation</vt:lpstr>
      <vt:lpstr>PowerPoint Presentation</vt:lpstr>
      <vt:lpstr>Branch wise Applications</vt:lpstr>
      <vt:lpstr>PowerPoint Presentation</vt:lpstr>
      <vt:lpstr>PowerPoint Presentation</vt:lpstr>
      <vt:lpstr>PowerPoint Presentation</vt:lpstr>
      <vt:lpstr>PowerPoint Presentation</vt:lpstr>
      <vt:lpstr>PowerPoint Presentation</vt:lpstr>
      <vt:lpstr>Program Educational Objectives</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Old Question Paper</vt:lpstr>
      <vt:lpstr>Old Question Paper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Rohit Chaudhary</cp:lastModifiedBy>
  <cp:revision>397</cp:revision>
  <cp:lastPrinted>2021-04-20T05:48:40Z</cp:lastPrinted>
  <dcterms:created xsi:type="dcterms:W3CDTF">2006-08-16T00:00:00Z</dcterms:created>
  <dcterms:modified xsi:type="dcterms:W3CDTF">2023-07-08T08:28:30Z</dcterms:modified>
</cp:coreProperties>
</file>